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black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0"/>
              <a:ext cx="5760" cy="2400"/>
            </a:xfrm>
            <a:custGeom>
              <a:avLst/>
              <a:gdLst>
                <a:gd name="T0" fmla="*/ 0 w 5760"/>
                <a:gd name="T1" fmla="*/ 1200 h 2400"/>
                <a:gd name="T2" fmla="*/ 1008 w 5760"/>
                <a:gd name="T3" fmla="*/ 2400 h 2400"/>
                <a:gd name="T4" fmla="*/ 5760 w 5760"/>
                <a:gd name="T5" fmla="*/ 1536 h 2400"/>
                <a:gd name="T6" fmla="*/ 5760 w 5760"/>
                <a:gd name="T7" fmla="*/ 0 h 2400"/>
                <a:gd name="T8" fmla="*/ 0 w 5760"/>
                <a:gd name="T9" fmla="*/ 0 h 2400"/>
                <a:gd name="T10" fmla="*/ 0 w 5760"/>
                <a:gd name="T11" fmla="*/ 1200 h 2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2400">
                  <a:moveTo>
                    <a:pt x="0" y="1200"/>
                  </a:moveTo>
                  <a:lnTo>
                    <a:pt x="1008" y="2400"/>
                  </a:lnTo>
                  <a:lnTo>
                    <a:pt x="5760" y="1536"/>
                  </a:lnTo>
                  <a:lnTo>
                    <a:pt x="5760" y="0"/>
                  </a:lnTo>
                  <a:lnTo>
                    <a:pt x="0" y="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6764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fld id="{51644AB7-0A43-4DA7-BB16-7FF2B1110A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F2670-5746-4E1D-BAA0-C7B65AC06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95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1663" y="152400"/>
            <a:ext cx="2087562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134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24680-AFE0-4F79-9BBE-8BD77B871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14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2C111-F9E0-4B71-9972-973408D26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6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4184C-FF9C-49E2-BDD1-0C6541BF8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03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CF763-8443-4835-B2AD-0253BB26E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31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D5128-95B2-48C8-A405-C3F211582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70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37BE5-7F42-4A97-A07F-6F4B7888D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52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1E78F-A9EF-4BCF-9EF5-076EA112F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78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8CA8E-887A-4DE4-B584-241B9D8163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39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DD788-0116-4048-B33C-3C05035C3F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56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blackGray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0"/>
              <a:ext cx="5760" cy="1200"/>
            </a:xfrm>
            <a:custGeom>
              <a:avLst/>
              <a:gdLst>
                <a:gd name="T0" fmla="*/ 0 w 5760"/>
                <a:gd name="T1" fmla="*/ 0 h 1200"/>
                <a:gd name="T2" fmla="*/ 1008 w 5760"/>
                <a:gd name="T3" fmla="*/ 1200 h 1200"/>
                <a:gd name="T4" fmla="*/ 5760 w 5760"/>
                <a:gd name="T5" fmla="*/ 336 h 1200"/>
                <a:gd name="T6" fmla="*/ 5760 w 5760"/>
                <a:gd name="T7" fmla="*/ 0 h 1200"/>
                <a:gd name="T8" fmla="*/ 0 w 5760"/>
                <a:gd name="T9" fmla="*/ 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200">
                  <a:moveTo>
                    <a:pt x="0" y="0"/>
                  </a:moveTo>
                  <a:lnTo>
                    <a:pt x="1008" y="1200"/>
                  </a:lnTo>
                  <a:lnTo>
                    <a:pt x="5760" y="336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266825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FF95D390-3D5F-444B-9D29-F8E479B451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057400"/>
            <a:ext cx="7620000" cy="1066800"/>
          </a:xfrm>
        </p:spPr>
        <p:txBody>
          <a:bodyPr anchor="ctr"/>
          <a:lstStyle/>
          <a:p>
            <a:pPr algn="ctr"/>
            <a:r>
              <a:rPr lang="en-US" altLang="en-US" sz="4600" b="1" i="1" dirty="0">
                <a:solidFill>
                  <a:srgbClr val="FFFF00"/>
                </a:solidFill>
              </a:rPr>
              <a:t>2 Timothy </a:t>
            </a:r>
            <a:r>
              <a:rPr lang="en-US" altLang="en-US" sz="4600" b="1" i="1" dirty="0" smtClean="0">
                <a:solidFill>
                  <a:srgbClr val="FFFF00"/>
                </a:solidFill>
              </a:rPr>
              <a:t>3:1-5</a:t>
            </a:r>
            <a:endParaRPr lang="en-US" altLang="en-US" sz="4600" b="1" i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3238"/>
            <a:ext cx="1524000" cy="49609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057400"/>
          </a:xfrm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6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the Opposition to </a:t>
            </a:r>
            <a:r>
              <a:rPr lang="en-US" altLang="en-US" sz="6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2971800"/>
            <a:ext cx="7620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baseline="30000" dirty="0" smtClean="0"/>
              <a:t>1 </a:t>
            </a:r>
            <a:r>
              <a:rPr lang="en-US" sz="2700" dirty="0" smtClean="0"/>
              <a:t>But </a:t>
            </a:r>
            <a:r>
              <a:rPr lang="en-US" sz="2700" dirty="0"/>
              <a:t>know this, that in the last days perilous times will come: </a:t>
            </a:r>
            <a:r>
              <a:rPr lang="en-US" sz="2700" b="1" baseline="30000" dirty="0"/>
              <a:t>2 </a:t>
            </a:r>
            <a:r>
              <a:rPr lang="en-US" sz="2700" dirty="0"/>
              <a:t>For men will be lovers of themselves, lovers of money, boasters, proud, blasphemers, disobedient to parents, unthankful</a:t>
            </a:r>
            <a:r>
              <a:rPr lang="en-US" sz="2700" dirty="0" smtClean="0"/>
              <a:t>, unholy, </a:t>
            </a:r>
            <a:r>
              <a:rPr lang="en-US" sz="2700" b="1" baseline="30000" dirty="0" smtClean="0"/>
              <a:t>3</a:t>
            </a:r>
            <a:r>
              <a:rPr lang="en-US" sz="2700" b="1" baseline="30000" dirty="0"/>
              <a:t> </a:t>
            </a:r>
            <a:r>
              <a:rPr lang="en-US" sz="2700" dirty="0"/>
              <a:t>unloving, unforgiving, slanderers, without self-control, brutal, despisers of good, </a:t>
            </a:r>
            <a:r>
              <a:rPr lang="en-US" sz="2700" b="1" baseline="30000" dirty="0"/>
              <a:t>4 </a:t>
            </a:r>
            <a:r>
              <a:rPr lang="en-US" sz="2700" dirty="0"/>
              <a:t>traitors, headstrong, haughty, lovers of pleasure rather than lovers of God, </a:t>
            </a:r>
            <a:r>
              <a:rPr lang="en-US" sz="2700" b="1" baseline="30000" dirty="0"/>
              <a:t>5 </a:t>
            </a:r>
            <a:r>
              <a:rPr lang="en-US" sz="2700" dirty="0"/>
              <a:t>having a form of godliness but denying its power. And from such people turn away!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4975" y="1685382"/>
            <a:ext cx="7439025" cy="5172617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dirty="0"/>
              <a:t>Identified as opponents of truth (v. 8)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i="1" dirty="0" smtClean="0"/>
              <a:t>“</a:t>
            </a:r>
            <a:r>
              <a:rPr lang="en-US" i="1" dirty="0" smtClean="0">
                <a:solidFill>
                  <a:srgbClr val="FFFF66"/>
                </a:solidFill>
              </a:rPr>
              <a:t>…so </a:t>
            </a:r>
            <a:r>
              <a:rPr lang="en-US" i="1" dirty="0">
                <a:solidFill>
                  <a:srgbClr val="FFFF66"/>
                </a:solidFill>
              </a:rPr>
              <a:t>do these also withstand the </a:t>
            </a:r>
            <a:r>
              <a:rPr lang="en-US" i="1" dirty="0" smtClean="0">
                <a:solidFill>
                  <a:srgbClr val="FFFF66"/>
                </a:solidFill>
              </a:rPr>
              <a:t>truth – men corrupted </a:t>
            </a:r>
            <a:r>
              <a:rPr lang="en-US" i="1" dirty="0">
                <a:solidFill>
                  <a:srgbClr val="FFFF66"/>
                </a:solidFill>
              </a:rPr>
              <a:t>in mind, reprobate concerning the </a:t>
            </a:r>
            <a:r>
              <a:rPr lang="en-US" i="1" dirty="0" smtClean="0">
                <a:solidFill>
                  <a:srgbClr val="FFFF66"/>
                </a:solidFill>
              </a:rPr>
              <a:t>faith</a:t>
            </a:r>
            <a:r>
              <a:rPr lang="en-US" i="1" dirty="0" smtClean="0"/>
              <a:t>” (ASV)</a:t>
            </a:r>
            <a:endParaRPr lang="en-US" altLang="en-US" i="1" dirty="0" smtClean="0">
              <a:solidFill>
                <a:srgbClr val="99CCFF"/>
              </a:solidFill>
            </a:endParaRP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FF66"/>
              </a:buClr>
            </a:pPr>
            <a:r>
              <a:rPr lang="en-US" altLang="en-US" dirty="0" smtClean="0">
                <a:solidFill>
                  <a:srgbClr val="99CCFF"/>
                </a:solidFill>
              </a:rPr>
              <a:t>Withstand </a:t>
            </a:r>
            <a:r>
              <a:rPr lang="en-US" altLang="en-US" dirty="0">
                <a:solidFill>
                  <a:srgbClr val="99CCFF"/>
                </a:solidFill>
              </a:rPr>
              <a:t>the </a:t>
            </a:r>
            <a:r>
              <a:rPr lang="en-US" altLang="en-US" dirty="0" smtClean="0">
                <a:solidFill>
                  <a:srgbClr val="99CCFF"/>
                </a:solidFill>
              </a:rPr>
              <a:t>truth</a:t>
            </a:r>
            <a:endParaRPr lang="en-US" altLang="en-US" dirty="0">
              <a:solidFill>
                <a:srgbClr val="99CCFF"/>
              </a:solidFill>
            </a:endParaRP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FF66"/>
              </a:buClr>
            </a:pPr>
            <a:r>
              <a:rPr lang="en-US" altLang="en-US" dirty="0">
                <a:solidFill>
                  <a:srgbClr val="99CCFF"/>
                </a:solidFill>
              </a:rPr>
              <a:t>M</a:t>
            </a:r>
            <a:r>
              <a:rPr lang="en-US" altLang="en-US" dirty="0" smtClean="0">
                <a:solidFill>
                  <a:srgbClr val="99CCFF"/>
                </a:solidFill>
              </a:rPr>
              <a:t>en </a:t>
            </a:r>
            <a:r>
              <a:rPr lang="en-US" altLang="en-US" dirty="0">
                <a:solidFill>
                  <a:srgbClr val="99CCFF"/>
                </a:solidFill>
              </a:rPr>
              <a:t>corrupted in </a:t>
            </a:r>
            <a:r>
              <a:rPr lang="en-US" altLang="en-US" dirty="0" smtClean="0">
                <a:solidFill>
                  <a:srgbClr val="99CCFF"/>
                </a:solidFill>
              </a:rPr>
              <a:t>mind</a:t>
            </a:r>
            <a:endParaRPr lang="en-US" altLang="en-US" dirty="0">
              <a:solidFill>
                <a:srgbClr val="99CCFF"/>
              </a:solidFill>
            </a:endParaRP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FF66"/>
              </a:buClr>
            </a:pPr>
            <a:r>
              <a:rPr lang="en-US" altLang="en-US" dirty="0">
                <a:solidFill>
                  <a:srgbClr val="99CCFF"/>
                </a:solidFill>
              </a:rPr>
              <a:t>R</a:t>
            </a:r>
            <a:r>
              <a:rPr lang="en-US" altLang="en-US" dirty="0" smtClean="0">
                <a:solidFill>
                  <a:srgbClr val="99CCFF"/>
                </a:solidFill>
              </a:rPr>
              <a:t>eprobate </a:t>
            </a:r>
            <a:r>
              <a:rPr lang="en-US" altLang="en-US" dirty="0">
                <a:solidFill>
                  <a:srgbClr val="99CCFF"/>
                </a:solidFill>
              </a:rPr>
              <a:t>concerning the </a:t>
            </a:r>
            <a:r>
              <a:rPr lang="en-US" altLang="en-US" dirty="0" smtClean="0">
                <a:solidFill>
                  <a:srgbClr val="99CCFF"/>
                </a:solidFill>
              </a:rPr>
              <a:t>faith</a:t>
            </a:r>
            <a:endParaRPr lang="en-US" altLang="en-US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dirty="0"/>
              <a:t>Reason for their condition seen earlier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i="1" dirty="0" smtClean="0">
                <a:solidFill>
                  <a:srgbClr val="FFFF66"/>
                </a:solidFill>
              </a:rPr>
              <a:t>“Lovers </a:t>
            </a:r>
            <a:r>
              <a:rPr lang="en-US" altLang="en-US" i="1" dirty="0">
                <a:solidFill>
                  <a:srgbClr val="FFFF66"/>
                </a:solidFill>
              </a:rPr>
              <a:t>of self”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i="1" dirty="0" smtClean="0">
                <a:solidFill>
                  <a:srgbClr val="FFFF66"/>
                </a:solidFill>
              </a:rPr>
              <a:t>“Lovers </a:t>
            </a:r>
            <a:r>
              <a:rPr lang="en-US" altLang="en-US" i="1" dirty="0">
                <a:solidFill>
                  <a:srgbClr val="FFFF66"/>
                </a:solidFill>
              </a:rPr>
              <a:t>of money”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i="1" dirty="0" smtClean="0">
                <a:solidFill>
                  <a:srgbClr val="FFFF66"/>
                </a:solidFill>
              </a:rPr>
              <a:t>“No </a:t>
            </a:r>
            <a:r>
              <a:rPr lang="en-US" altLang="en-US" i="1" dirty="0">
                <a:solidFill>
                  <a:srgbClr val="FFFF66"/>
                </a:solidFill>
              </a:rPr>
              <a:t>lovers of good”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i="1" dirty="0" smtClean="0">
                <a:solidFill>
                  <a:srgbClr val="FFFF66"/>
                </a:solidFill>
              </a:rPr>
              <a:t>“Lovers </a:t>
            </a:r>
            <a:r>
              <a:rPr lang="en-US" altLang="en-US" i="1" dirty="0">
                <a:solidFill>
                  <a:srgbClr val="FFFF66"/>
                </a:solidFill>
              </a:rPr>
              <a:t>of pleasure rather than lovers of God”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142"/>
            <a:ext cx="1676400" cy="54570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610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Opponents of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391400" cy="4876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altLang="en-US" sz="3500" b="1" i="1" dirty="0">
                <a:solidFill>
                  <a:srgbClr val="FFFF00"/>
                </a:solidFill>
              </a:rPr>
              <a:t>Luke </a:t>
            </a:r>
            <a:r>
              <a:rPr lang="en-US" altLang="en-US" sz="3500" b="1" i="1" dirty="0" smtClean="0">
                <a:solidFill>
                  <a:srgbClr val="FFFF00"/>
                </a:solidFill>
              </a:rPr>
              <a:t>18:9-14</a:t>
            </a:r>
            <a:r>
              <a:rPr lang="en-US" altLang="en-US" sz="3500" dirty="0"/>
              <a:t>	A lover of self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altLang="en-US" sz="3500" b="1" i="1" dirty="0">
                <a:solidFill>
                  <a:srgbClr val="FFFF00"/>
                </a:solidFill>
              </a:rPr>
              <a:t>Luke </a:t>
            </a:r>
            <a:r>
              <a:rPr lang="en-US" altLang="en-US" sz="3500" b="1" i="1" dirty="0" smtClean="0">
                <a:solidFill>
                  <a:srgbClr val="FFFF00"/>
                </a:solidFill>
              </a:rPr>
              <a:t>16:14-15</a:t>
            </a:r>
            <a:r>
              <a:rPr lang="en-US" altLang="en-US" sz="3500" dirty="0"/>
              <a:t>	Lovers of money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altLang="en-US" sz="3500" b="1" i="1" dirty="0">
                <a:solidFill>
                  <a:srgbClr val="FFFF00"/>
                </a:solidFill>
              </a:rPr>
              <a:t>Matt. </a:t>
            </a:r>
            <a:r>
              <a:rPr lang="en-US" altLang="en-US" sz="3500" b="1" i="1" dirty="0" smtClean="0">
                <a:solidFill>
                  <a:srgbClr val="FFFF00"/>
                </a:solidFill>
              </a:rPr>
              <a:t>23:13-15</a:t>
            </a:r>
            <a:r>
              <a:rPr lang="en-US" altLang="en-US" sz="3500" dirty="0"/>
              <a:t>	No lover of good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altLang="en-US" sz="3500" b="1" i="1" dirty="0">
                <a:solidFill>
                  <a:srgbClr val="FFFF00"/>
                </a:solidFill>
              </a:rPr>
              <a:t>Matt. </a:t>
            </a:r>
            <a:r>
              <a:rPr lang="en-US" altLang="en-US" sz="3500" b="1" i="1" dirty="0" smtClean="0">
                <a:solidFill>
                  <a:srgbClr val="FFFF00"/>
                </a:solidFill>
              </a:rPr>
              <a:t>23:27-28</a:t>
            </a:r>
            <a:r>
              <a:rPr lang="en-US" altLang="en-US" sz="3500" dirty="0"/>
              <a:t>	Lovers of pleasure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altLang="en-US" sz="3500" b="1" i="1" dirty="0" smtClean="0">
                <a:solidFill>
                  <a:srgbClr val="FFFF00"/>
                </a:solidFill>
              </a:rPr>
              <a:t>Mark 12:28-33</a:t>
            </a:r>
            <a:r>
              <a:rPr lang="en-US" altLang="en-US" sz="3500" dirty="0"/>
              <a:t>	Taught to love God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altLang="en-US" sz="3500" b="1" i="1" dirty="0">
                <a:solidFill>
                  <a:srgbClr val="FFFF00"/>
                </a:solidFill>
              </a:rPr>
              <a:t>Matt. 22:41-45</a:t>
            </a:r>
            <a:r>
              <a:rPr lang="en-US" altLang="en-US" sz="3500" dirty="0"/>
              <a:t>	Silenced by Christ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142"/>
            <a:ext cx="1676400" cy="54570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6868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People Withstood Truth Taught by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76200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400" dirty="0"/>
              <a:t>What </a:t>
            </a:r>
            <a:r>
              <a:rPr lang="en-US" altLang="en-US" sz="3400" dirty="0" smtClean="0"/>
              <a:t>makes them opponents of truth?</a:t>
            </a:r>
            <a:endParaRPr lang="en-US" altLang="en-US" sz="34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3000" i="1" dirty="0">
                <a:solidFill>
                  <a:srgbClr val="FFFF66"/>
                </a:solidFill>
              </a:rPr>
              <a:t>Lovers of self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3000" i="1" dirty="0">
                <a:solidFill>
                  <a:srgbClr val="FFFF66"/>
                </a:solidFill>
              </a:rPr>
              <a:t>Lovers of money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3000" i="1" dirty="0">
                <a:solidFill>
                  <a:srgbClr val="FFFF66"/>
                </a:solidFill>
              </a:rPr>
              <a:t>No lovers of good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3000" i="1" dirty="0">
                <a:solidFill>
                  <a:srgbClr val="FFFF66"/>
                </a:solidFill>
              </a:rPr>
              <a:t>Lovers of pleasure rather than loving God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400" dirty="0"/>
              <a:t>What tactics will they use</a:t>
            </a:r>
            <a:r>
              <a:rPr lang="en-US" altLang="en-US" sz="3400" dirty="0" smtClean="0"/>
              <a:t>?</a:t>
            </a:r>
            <a:r>
              <a:rPr lang="en-US" altLang="en-US" sz="2400" dirty="0" smtClean="0"/>
              <a:t> </a:t>
            </a:r>
            <a:r>
              <a:rPr lang="en-US" altLang="en-US" dirty="0" smtClean="0"/>
              <a:t>(see </a:t>
            </a:r>
            <a:r>
              <a:rPr lang="en-US" altLang="en-US" i="1" dirty="0" smtClean="0">
                <a:solidFill>
                  <a:srgbClr val="FFFF00"/>
                </a:solidFill>
              </a:rPr>
              <a:t>Matt. 22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99CCFF"/>
                </a:solidFill>
              </a:rPr>
              <a:t>Try to justify self on “technicality”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99CCFF"/>
                </a:solidFill>
              </a:rPr>
              <a:t>Raise hypothetical situations to obscure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99CCFF"/>
                </a:solidFill>
              </a:rPr>
              <a:t>Seek to ensnare the teacher of truth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99CCFF"/>
                </a:solidFill>
              </a:rPr>
              <a:t>Appeal to carnality of man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142"/>
            <a:ext cx="1676400" cy="54570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534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Face Opponents of Truth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7467600" cy="51053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400" dirty="0"/>
              <a:t>Have &amp; manifest the right attitude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 smtClean="0">
                <a:solidFill>
                  <a:srgbClr val="99CCFF"/>
                </a:solidFill>
              </a:rPr>
              <a:t>Love </a:t>
            </a:r>
            <a:r>
              <a:rPr lang="en-US" altLang="en-US" sz="3000" dirty="0">
                <a:solidFill>
                  <a:srgbClr val="99CCFF"/>
                </a:solidFill>
              </a:rPr>
              <a:t>God with all heart, soul &amp; strength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 smtClean="0">
                <a:solidFill>
                  <a:srgbClr val="99CCFF"/>
                </a:solidFill>
              </a:rPr>
              <a:t>Love </a:t>
            </a:r>
            <a:r>
              <a:rPr lang="en-US" altLang="en-US" sz="3000" dirty="0">
                <a:solidFill>
                  <a:srgbClr val="99CCFF"/>
                </a:solidFill>
              </a:rPr>
              <a:t>others more than self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 smtClean="0">
                <a:solidFill>
                  <a:srgbClr val="99CCFF"/>
                </a:solidFill>
              </a:rPr>
              <a:t>Love </a:t>
            </a:r>
            <a:r>
              <a:rPr lang="en-US" altLang="en-US" sz="3000" dirty="0">
                <a:solidFill>
                  <a:srgbClr val="99CCFF"/>
                </a:solidFill>
              </a:rPr>
              <a:t>that which is good &amp; good people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 smtClean="0">
                <a:solidFill>
                  <a:srgbClr val="99CCFF"/>
                </a:solidFill>
              </a:rPr>
              <a:t>Reject love </a:t>
            </a:r>
            <a:r>
              <a:rPr lang="en-US" altLang="en-US" sz="3000" dirty="0">
                <a:solidFill>
                  <a:srgbClr val="99CCFF"/>
                </a:solidFill>
              </a:rPr>
              <a:t>of money &amp; love of pleasure</a:t>
            </a:r>
            <a:endParaRPr lang="en-US" altLang="en-US" sz="30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400" dirty="0"/>
              <a:t>Teach &amp; exemplify the truth day by day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000" b="1" i="1" dirty="0">
                <a:solidFill>
                  <a:srgbClr val="FFFF66"/>
                </a:solidFill>
              </a:rPr>
              <a:t>2 Timothy 2:22-26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000" b="1" i="1" dirty="0">
                <a:solidFill>
                  <a:srgbClr val="FFFF66"/>
                </a:solidFill>
              </a:rPr>
              <a:t>1 Timothy 4:6-16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000" b="1" i="1" dirty="0">
                <a:solidFill>
                  <a:srgbClr val="FFFF66"/>
                </a:solidFill>
              </a:rPr>
              <a:t>1 Peter 3:13-16</a:t>
            </a:r>
            <a:endParaRPr lang="en-US" altLang="en-US" sz="3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142"/>
            <a:ext cx="1676400" cy="54570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We </a:t>
            </a:r>
            <a:r>
              <a:rPr lang="en-US" alt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altLang="en-US" sz="4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 </a:t>
            </a:r>
            <a:r>
              <a:rPr lang="en-US" alt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altLang="en-US" sz="4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Opponents of Truth?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theme/theme1.xml><?xml version="1.0" encoding="utf-8"?>
<a:theme xmlns:a="http://schemas.openxmlformats.org/drawingml/2006/main" name="ANGLES">
  <a:themeElements>
    <a:clrScheme name="">
      <a:dk1>
        <a:srgbClr val="F8F8F8"/>
      </a:dk1>
      <a:lt1>
        <a:srgbClr val="FFFFFF"/>
      </a:lt1>
      <a:dk2>
        <a:srgbClr val="000000"/>
      </a:dk2>
      <a:lt2>
        <a:srgbClr val="990000"/>
      </a:lt2>
      <a:accent1>
        <a:srgbClr val="FF0000"/>
      </a:accent1>
      <a:accent2>
        <a:srgbClr val="3333FF"/>
      </a:accent2>
      <a:accent3>
        <a:srgbClr val="AAAAAA"/>
      </a:accent3>
      <a:accent4>
        <a:srgbClr val="DADADA"/>
      </a:accent4>
      <a:accent5>
        <a:srgbClr val="FFAAAA"/>
      </a:accent5>
      <a:accent6>
        <a:srgbClr val="2D2DE7"/>
      </a:accent6>
      <a:hlink>
        <a:srgbClr val="008000"/>
      </a:hlink>
      <a:folHlink>
        <a:srgbClr val="808080"/>
      </a:folHlink>
    </a:clrScheme>
    <a:fontScheme name="ANGL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NGLES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1139</TotalTime>
  <Words>243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ZapfChan Bd BT</vt:lpstr>
      <vt:lpstr>ANGLES</vt:lpstr>
      <vt:lpstr>Dealing with the Opposition to Truth</vt:lpstr>
      <vt:lpstr>Understanding Opponents of Truth</vt:lpstr>
      <vt:lpstr>Such People Withstood Truth Taught by Jesus</vt:lpstr>
      <vt:lpstr>We Will Face Opponents of Truth Today</vt:lpstr>
      <vt:lpstr>How Are We to Deal with Opponents of Truth?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17</cp:revision>
  <dcterms:created xsi:type="dcterms:W3CDTF">2002-01-13T20:36:28Z</dcterms:created>
  <dcterms:modified xsi:type="dcterms:W3CDTF">2014-11-23T13:30:09Z</dcterms:modified>
</cp:coreProperties>
</file>