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4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27B"/>
    <a:srgbClr val="1C3854"/>
    <a:srgbClr val="336699"/>
    <a:srgbClr val="740000"/>
    <a:srgbClr val="480000"/>
    <a:srgbClr val="420000"/>
    <a:srgbClr val="000000"/>
    <a:srgbClr val="FFFF99"/>
    <a:srgbClr val="FFB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EC41B-D3A9-4E92-818E-EDC779F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0578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20200B-5A52-46F3-8B0E-8EC39BB59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1950"/>
      </p:ext>
    </p:extLst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3AA23-BA56-478E-A807-ACC67418D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34165"/>
      </p:ext>
    </p:extLst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6D991-2C8B-46A3-9676-5BCACF7A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01314"/>
      </p:ext>
    </p:extLst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CE9543-8BDA-4C3B-B5DC-C95E72785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57971"/>
      </p:ext>
    </p:extLst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27AC5-31CB-43DE-8301-C2417ED87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2242"/>
      </p:ext>
    </p:extLst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FBB4A5-533E-4D6A-A3A2-C8AE2901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65526"/>
      </p:ext>
    </p:extLst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0779E4-4A4C-4A5A-8B6B-D5DB7B437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27647"/>
      </p:ext>
    </p:extLst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4E4C96-C1AD-4555-AF4E-98511E8D6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57474"/>
      </p:ext>
    </p:extLst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A52131-0E3B-4232-8964-744E9ABF8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1803"/>
      </p:ext>
    </p:extLst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760C0F-413F-4567-8EF1-C1CF83C08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17585"/>
      </p:ext>
    </p:extLst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rgbClr val="000000"/>
            </a:gs>
            <a:gs pos="50000">
              <a:srgbClr val="1C3854"/>
            </a:gs>
            <a:gs pos="100000">
              <a:srgbClr val="29527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BEBEBF-AA94-4530-B63C-E3FFAA9B2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76400"/>
            <a:ext cx="8686800" cy="1143000"/>
          </a:xfrm>
        </p:spPr>
        <p:txBody>
          <a:bodyPr/>
          <a:lstStyle/>
          <a:p>
            <a:r>
              <a:rPr lang="en-US" altLang="en-US" sz="8000" b="1" dirty="0" smtClean="0">
                <a:solidFill>
                  <a:srgbClr val="FFFF00"/>
                </a:solidFill>
              </a:rPr>
              <a:t>Necessities </a:t>
            </a:r>
            <a:r>
              <a:rPr lang="en-US" altLang="en-US" sz="8000" b="1" dirty="0" smtClean="0">
                <a:solidFill>
                  <a:srgbClr val="FFFF00"/>
                </a:solidFill>
              </a:rPr>
              <a:t>of Love</a:t>
            </a:r>
            <a:endParaRPr lang="en-US" altLang="en-US" sz="8000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altLang="en-US" sz="5400" b="1" i="1" dirty="0" smtClean="0"/>
              <a:t>Romans 12:9-13</a:t>
            </a:r>
            <a:endParaRPr lang="en-US" altLang="en-US" sz="5400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Romans 12:9-13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/>
              <a:t>9 </a:t>
            </a:r>
            <a:r>
              <a:rPr lang="en-US" sz="3400" dirty="0"/>
              <a:t>Let love be without hypocrisy. Abhor what is evil. Cling to what is good. </a:t>
            </a:r>
            <a:r>
              <a:rPr lang="en-US" sz="3400" b="1" baseline="30000" dirty="0"/>
              <a:t>10 </a:t>
            </a:r>
            <a:r>
              <a:rPr lang="en-US" sz="3400" dirty="0"/>
              <a:t>Be kindly affectionate to one another with brotherly love, in honor giving preference to </a:t>
            </a:r>
            <a:r>
              <a:rPr lang="en-US" sz="3400" dirty="0" smtClean="0"/>
              <a:t>one another;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not lagging in diligence, fervent in spirit, serving the Lord; </a:t>
            </a:r>
            <a:r>
              <a:rPr lang="en-US" sz="3400" b="1" baseline="30000" dirty="0"/>
              <a:t>12 </a:t>
            </a:r>
            <a:r>
              <a:rPr lang="en-US" sz="3400" dirty="0"/>
              <a:t>rejoicing in hope, patient in tribulation, continuing steadfastly </a:t>
            </a:r>
            <a:r>
              <a:rPr lang="en-US" sz="3400" dirty="0" smtClean="0"/>
              <a:t>in prayer; </a:t>
            </a:r>
            <a:r>
              <a:rPr lang="en-US" sz="3400" b="1" baseline="30000" dirty="0" smtClean="0"/>
              <a:t>13</a:t>
            </a:r>
            <a:r>
              <a:rPr lang="en-US" sz="3400" b="1" baseline="30000" dirty="0"/>
              <a:t> </a:t>
            </a:r>
            <a:r>
              <a:rPr lang="en-US" sz="3400" dirty="0"/>
              <a:t>distributing to the needs of the saints, given to hospitality.</a:t>
            </a:r>
          </a:p>
        </p:txBody>
      </p:sp>
    </p:spTree>
    <p:extLst>
      <p:ext uri="{BB962C8B-B14F-4D97-AF65-F5344CB8AC3E}">
        <p14:creationId xmlns:p14="http://schemas.microsoft.com/office/powerpoint/2010/main" val="232923392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Love Must Be </a:t>
            </a:r>
            <a:r>
              <a:rPr lang="en-US" altLang="en-US" sz="4800" b="1" dirty="0" smtClean="0">
                <a:solidFill>
                  <a:srgbClr val="FFFF00"/>
                </a:solidFill>
              </a:rPr>
              <a:t>Without Hypocrisy</a:t>
            </a:r>
            <a:endParaRPr lang="en-US" alt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</a:pPr>
            <a:r>
              <a:rPr lang="en-US" altLang="en-US" sz="3600" dirty="0" smtClean="0"/>
              <a:t>Hypocrisy exists when evil is present to corrupt the purity of real love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</a:pPr>
            <a:r>
              <a:rPr lang="en-US" altLang="en-US" sz="3600" dirty="0" smtClean="0"/>
              <a:t>Evil action &amp; teaching prevents true love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1 Corinthians 13:4-6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Psalm 119:127-128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1 Timothy 1:5-7</a:t>
            </a:r>
            <a:endParaRPr lang="en-US" altLang="en-US" sz="3200" dirty="0" smtClean="0">
              <a:solidFill>
                <a:srgbClr val="FFFF99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</a:pPr>
            <a:r>
              <a:rPr lang="en-US" altLang="en-US" sz="3600" dirty="0" smtClean="0"/>
              <a:t>Does evil prevent us from loving </a:t>
            </a:r>
            <a:r>
              <a:rPr lang="en-US" altLang="en-US" sz="3600" dirty="0" smtClean="0"/>
              <a:t>others </a:t>
            </a:r>
            <a:r>
              <a:rPr lang="en-US" altLang="en-US" sz="3600" dirty="0" smtClean="0"/>
              <a:t>as we ought?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Love Must Seek Good </a:t>
            </a:r>
            <a:r>
              <a:rPr lang="en-US" altLang="en-US" sz="4800" b="1" dirty="0" smtClean="0">
                <a:solidFill>
                  <a:srgbClr val="FFFF00"/>
                </a:solidFill>
              </a:rPr>
              <a:t>of </a:t>
            </a:r>
            <a:r>
              <a:rPr lang="en-US" altLang="en-US" sz="4800" b="1" dirty="0" smtClean="0">
                <a:solidFill>
                  <a:srgbClr val="FFFF00"/>
                </a:solidFill>
              </a:rPr>
              <a:t>Others</a:t>
            </a:r>
            <a:endParaRPr lang="en-US" alt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Words refer to loving as family relation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i="1" dirty="0" smtClean="0"/>
              <a:t>“In honor preferring one another…”</a:t>
            </a:r>
            <a:endParaRPr lang="en-US" altLang="en-US" sz="36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Philippians 2:1-4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Romans 13:8-10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Romans 15:1-3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Presence of love noted in service to others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Love prevented by selfishness &amp; </a:t>
            </a:r>
            <a:r>
              <a:rPr lang="en-US" altLang="en-US" sz="3600" dirty="0" smtClean="0"/>
              <a:t>faction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Is</a:t>
            </a:r>
            <a:r>
              <a:rPr lang="en-US" altLang="en-US" sz="3600" dirty="0" smtClean="0"/>
              <a:t> my time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&amp;</a:t>
            </a:r>
            <a:r>
              <a:rPr lang="en-US" altLang="en-US" sz="3600" dirty="0" smtClean="0"/>
              <a:t> effort spent more serving self or others?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Love Must Have Diligent Action</a:t>
            </a:r>
            <a:endParaRPr lang="en-US" alt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When churches have little work going on, they usually have many problems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Where much work is done, unity exists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2 Thessalonians 3:7-13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Ephesians 4:1-3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FFFF99"/>
                </a:solidFill>
              </a:rPr>
              <a:t>Hebrews 6:9-12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Whether we are part of the problem or solution can be seen by our </a:t>
            </a:r>
            <a:r>
              <a:rPr lang="en-US" altLang="en-US" sz="3600" dirty="0" smtClean="0"/>
              <a:t>diligence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altLang="en-US" sz="3600" dirty="0" smtClean="0"/>
              <a:t>Do we seek ways to serve or ways to avoid?</a:t>
            </a:r>
            <a:endParaRPr lang="en-US" altLang="en-US" sz="3600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Summary Necessities For Love</a:t>
            </a:r>
            <a:endParaRPr lang="en-US" alt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4102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3600" b="1" i="1" dirty="0" smtClean="0">
                <a:solidFill>
                  <a:srgbClr val="FFFF99"/>
                </a:solidFill>
              </a:rPr>
              <a:t>“Rejoicing in hope”</a:t>
            </a:r>
            <a:endParaRPr lang="en-US" altLang="en-US" sz="3600" dirty="0" smtClean="0">
              <a:solidFill>
                <a:srgbClr val="FFFF99"/>
              </a:solidFill>
            </a:endParaRPr>
          </a:p>
          <a:p>
            <a:pPr lvl="1"/>
            <a:r>
              <a:rPr lang="en-US" altLang="en-US" sz="3200" dirty="0" smtClean="0"/>
              <a:t>Love aided by viewing eternity over present</a:t>
            </a:r>
          </a:p>
          <a:p>
            <a:pPr>
              <a:buClr>
                <a:schemeClr val="tx1"/>
              </a:buClr>
            </a:pPr>
            <a:r>
              <a:rPr lang="en-US" altLang="en-US" sz="3600" b="1" i="1" dirty="0" smtClean="0">
                <a:solidFill>
                  <a:srgbClr val="FFFF99"/>
                </a:solidFill>
              </a:rPr>
              <a:t>“Patient in tribulation”</a:t>
            </a:r>
            <a:endParaRPr lang="en-US" altLang="en-US" sz="3600" dirty="0" smtClean="0">
              <a:solidFill>
                <a:srgbClr val="FFFF99"/>
              </a:solidFill>
            </a:endParaRPr>
          </a:p>
          <a:p>
            <a:pPr lvl="1"/>
            <a:r>
              <a:rPr lang="en-US" altLang="en-US" sz="3200" dirty="0" smtClean="0"/>
              <a:t>Trials </a:t>
            </a:r>
            <a:r>
              <a:rPr lang="en-US" altLang="en-US" sz="3200" dirty="0" smtClean="0"/>
              <a:t>aid </a:t>
            </a:r>
            <a:r>
              <a:rPr lang="en-US" altLang="en-US" sz="3200" dirty="0" smtClean="0"/>
              <a:t>real love by requiring investment</a:t>
            </a:r>
          </a:p>
          <a:p>
            <a:pPr>
              <a:buClr>
                <a:schemeClr val="tx1"/>
              </a:buClr>
            </a:pPr>
            <a:r>
              <a:rPr lang="en-US" altLang="en-US" sz="3600" b="1" i="1" dirty="0" smtClean="0">
                <a:solidFill>
                  <a:srgbClr val="FFFF99"/>
                </a:solidFill>
              </a:rPr>
              <a:t>“Continuing 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steadfastly 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in prayer”</a:t>
            </a:r>
            <a:endParaRPr lang="en-US" altLang="en-US" sz="3600" dirty="0" smtClean="0">
              <a:solidFill>
                <a:srgbClr val="FFFF99"/>
              </a:solidFill>
            </a:endParaRPr>
          </a:p>
          <a:p>
            <a:pPr lvl="1"/>
            <a:r>
              <a:rPr lang="en-US" altLang="en-US" sz="3200" dirty="0" smtClean="0"/>
              <a:t>Cannot help loving those we pray for daily</a:t>
            </a:r>
          </a:p>
          <a:p>
            <a:pPr>
              <a:buClr>
                <a:schemeClr val="tx1"/>
              </a:buClr>
            </a:pPr>
            <a:r>
              <a:rPr lang="en-US" altLang="en-US" sz="3600" b="1" i="1" dirty="0" smtClean="0">
                <a:solidFill>
                  <a:srgbClr val="FFFF99"/>
                </a:solidFill>
              </a:rPr>
              <a:t>“Distributing to the needs </a:t>
            </a:r>
            <a:r>
              <a:rPr lang="en-US" altLang="en-US" sz="3600" b="1" i="1" dirty="0" smtClean="0">
                <a:solidFill>
                  <a:srgbClr val="FFFF99"/>
                </a:solidFill>
              </a:rPr>
              <a:t>of saints”</a:t>
            </a:r>
            <a:endParaRPr lang="en-US" altLang="en-US" sz="3600" dirty="0" smtClean="0"/>
          </a:p>
          <a:p>
            <a:pPr lvl="1"/>
            <a:r>
              <a:rPr lang="en-US" altLang="en-US" sz="3200" dirty="0" smtClean="0"/>
              <a:t>Not just desire for their benefit, but act on it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66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A50021"/>
      </a:accent2>
      <a:accent3>
        <a:srgbClr val="C0AAAA"/>
      </a:accent3>
      <a:accent4>
        <a:srgbClr val="DADADA"/>
      </a:accent4>
      <a:accent5>
        <a:srgbClr val="FFCAAA"/>
      </a:accent5>
      <a:accent6>
        <a:srgbClr val="95001D"/>
      </a:accent6>
      <a:hlink>
        <a:srgbClr val="D33B49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1417</TotalTime>
  <Words>224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Pulse</vt:lpstr>
      <vt:lpstr>Necessities of Love</vt:lpstr>
      <vt:lpstr>Romans 12:9-13</vt:lpstr>
      <vt:lpstr>Love Must Be Without Hypocrisy</vt:lpstr>
      <vt:lpstr>Love Must Seek Good of Others</vt:lpstr>
      <vt:lpstr>Love Must Have Diligent Action</vt:lpstr>
      <vt:lpstr>Summary Necessities For Love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10</cp:revision>
  <dcterms:created xsi:type="dcterms:W3CDTF">2000-05-21T01:51:19Z</dcterms:created>
  <dcterms:modified xsi:type="dcterms:W3CDTF">2014-11-23T13:35:11Z</dcterms:modified>
</cp:coreProperties>
</file>