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7" r:id="rId2"/>
    <p:sldId id="270" r:id="rId3"/>
    <p:sldId id="272" r:id="rId4"/>
    <p:sldId id="271" r:id="rId5"/>
    <p:sldId id="258" r:id="rId6"/>
    <p:sldId id="261" r:id="rId7"/>
    <p:sldId id="273" r:id="rId8"/>
    <p:sldId id="262" r:id="rId9"/>
    <p:sldId id="259" r:id="rId10"/>
    <p:sldId id="264" r:id="rId11"/>
    <p:sldId id="265" r:id="rId12"/>
    <p:sldId id="266" r:id="rId13"/>
    <p:sldId id="275" r:id="rId14"/>
    <p:sldId id="274" r:id="rId15"/>
    <p:sldId id="276" r:id="rId16"/>
    <p:sldId id="269"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FFFF"/>
    <a:srgbClr val="1C3854"/>
    <a:srgbClr val="336699"/>
    <a:srgbClr val="800000"/>
    <a:srgbClr val="000000"/>
    <a:srgbClr val="5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84" autoAdjust="0"/>
  </p:normalViewPr>
  <p:slideViewPr>
    <p:cSldViewPr>
      <p:cViewPr varScale="1">
        <p:scale>
          <a:sx n="71" d="100"/>
          <a:sy n="71" d="100"/>
        </p:scale>
        <p:origin x="-714" y="-96"/>
      </p:cViewPr>
      <p:guideLst>
        <p:guide orient="horz" pos="2160"/>
        <p:guide pos="2880"/>
      </p:guideLst>
    </p:cSldViewPr>
  </p:slideViewPr>
  <p:outlineViewPr>
    <p:cViewPr>
      <p:scale>
        <a:sx n="33" d="100"/>
        <a:sy n="33" d="100"/>
      </p:scale>
      <p:origin x="0" y="108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099"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4100"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1"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2"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3"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6"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7" name="Rectangle 11"/>
          <p:cNvSpPr>
            <a:spLocks noGrp="1" noChangeArrowheads="1"/>
          </p:cNvSpPr>
          <p:nvPr>
            <p:ph type="ctrTitle"/>
          </p:nvPr>
        </p:nvSpPr>
        <p:spPr>
          <a:xfrm>
            <a:off x="685800" y="2286000"/>
            <a:ext cx="7772400" cy="1143000"/>
          </a:xfrm>
        </p:spPr>
        <p:txBody>
          <a:bodyPr/>
          <a:lstStyle>
            <a:lvl1pPr>
              <a:defRPr/>
            </a:lvl1pPr>
          </a:lstStyle>
          <a:p>
            <a:pPr lvl="0"/>
            <a:r>
              <a:rPr lang="en-US" altLang="en-US" noProof="0" smtClean="0"/>
              <a:t>Click to edit Master title style</a:t>
            </a:r>
          </a:p>
        </p:txBody>
      </p:sp>
      <p:sp>
        <p:nvSpPr>
          <p:cNvPr id="4108" name="Rectangle 12"/>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4109" name="Rectangle 13"/>
          <p:cNvSpPr>
            <a:spLocks noGrp="1" noChangeArrowheads="1"/>
          </p:cNvSpPr>
          <p:nvPr>
            <p:ph type="dt" sz="half" idx="2"/>
          </p:nvPr>
        </p:nvSpPr>
        <p:spPr/>
        <p:txBody>
          <a:bodyPr/>
          <a:lstStyle>
            <a:lvl1pPr>
              <a:defRPr/>
            </a:lvl1pPr>
          </a:lstStyle>
          <a:p>
            <a:endParaRPr lang="en-US" altLang="en-US"/>
          </a:p>
        </p:txBody>
      </p:sp>
      <p:sp>
        <p:nvSpPr>
          <p:cNvPr id="4110" name="Rectangle 14"/>
          <p:cNvSpPr>
            <a:spLocks noGrp="1" noChangeArrowheads="1"/>
          </p:cNvSpPr>
          <p:nvPr>
            <p:ph type="ftr" sz="quarter" idx="3"/>
          </p:nvPr>
        </p:nvSpPr>
        <p:spPr/>
        <p:txBody>
          <a:bodyPr/>
          <a:lstStyle>
            <a:lvl1pPr>
              <a:defRPr/>
            </a:lvl1pPr>
          </a:lstStyle>
          <a:p>
            <a:endParaRPr lang="en-US" altLang="en-US"/>
          </a:p>
        </p:txBody>
      </p:sp>
      <p:sp>
        <p:nvSpPr>
          <p:cNvPr id="4111" name="Rectangle 15"/>
          <p:cNvSpPr>
            <a:spLocks noGrp="1" noChangeArrowheads="1"/>
          </p:cNvSpPr>
          <p:nvPr>
            <p:ph type="sldNum" sz="quarter" idx="4"/>
          </p:nvPr>
        </p:nvSpPr>
        <p:spPr/>
        <p:txBody>
          <a:bodyPr/>
          <a:lstStyle>
            <a:lvl1pPr>
              <a:defRPr/>
            </a:lvl1pPr>
          </a:lstStyle>
          <a:p>
            <a:fld id="{BCC08882-ED53-4DD1-8468-795E5503B828}" type="slidenum">
              <a:rPr lang="en-US" altLang="en-US"/>
              <a:pPr/>
              <a:t>‹#›</a:t>
            </a:fld>
            <a:endParaRPr lang="en-US" altLang="en-US"/>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0-#ppt_w/2"/>
                                          </p:val>
                                        </p:tav>
                                        <p:tav tm="100000">
                                          <p:val>
                                            <p:strVal val="#ppt_x"/>
                                          </p:val>
                                        </p:tav>
                                      </p:tavLst>
                                    </p:anim>
                                    <p:anim calcmode="lin" valueType="num">
                                      <p:cBhvr additive="base">
                                        <p:cTn id="8" dur="500" fill="hold"/>
                                        <p:tgtEl>
                                          <p:spTgt spid="4098"/>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409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2E0AC13-1F0F-42FE-A41D-DD0AA1CF9B00}" type="slidenum">
              <a:rPr lang="en-US" altLang="en-US"/>
              <a:pPr/>
              <a:t>‹#›</a:t>
            </a:fld>
            <a:endParaRPr lang="en-US" altLang="en-US"/>
          </a:p>
        </p:txBody>
      </p:sp>
    </p:spTree>
    <p:extLst>
      <p:ext uri="{BB962C8B-B14F-4D97-AF65-F5344CB8AC3E}">
        <p14:creationId xmlns:p14="http://schemas.microsoft.com/office/powerpoint/2010/main" val="417248048"/>
      </p:ext>
    </p:extLst>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3EC9A2B-0EBE-4B01-91CB-048F099212EA}" type="slidenum">
              <a:rPr lang="en-US" altLang="en-US"/>
              <a:pPr/>
              <a:t>‹#›</a:t>
            </a:fld>
            <a:endParaRPr lang="en-US" altLang="en-US"/>
          </a:p>
        </p:txBody>
      </p:sp>
    </p:spTree>
    <p:extLst>
      <p:ext uri="{BB962C8B-B14F-4D97-AF65-F5344CB8AC3E}">
        <p14:creationId xmlns:p14="http://schemas.microsoft.com/office/powerpoint/2010/main" val="343176839"/>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E17BB98-B5F6-4920-902D-FD5354A48B65}" type="slidenum">
              <a:rPr lang="en-US" altLang="en-US"/>
              <a:pPr/>
              <a:t>‹#›</a:t>
            </a:fld>
            <a:endParaRPr lang="en-US" altLang="en-US"/>
          </a:p>
        </p:txBody>
      </p:sp>
    </p:spTree>
    <p:extLst>
      <p:ext uri="{BB962C8B-B14F-4D97-AF65-F5344CB8AC3E}">
        <p14:creationId xmlns:p14="http://schemas.microsoft.com/office/powerpoint/2010/main" val="1852849819"/>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EF41D5D-AA8B-4095-B69B-F60F173014EB}" type="slidenum">
              <a:rPr lang="en-US" altLang="en-US"/>
              <a:pPr/>
              <a:t>‹#›</a:t>
            </a:fld>
            <a:endParaRPr lang="en-US" altLang="en-US"/>
          </a:p>
        </p:txBody>
      </p:sp>
    </p:spTree>
    <p:extLst>
      <p:ext uri="{BB962C8B-B14F-4D97-AF65-F5344CB8AC3E}">
        <p14:creationId xmlns:p14="http://schemas.microsoft.com/office/powerpoint/2010/main" val="1006234693"/>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84E5A1-C033-41B8-B4B5-9E88889A005C}" type="slidenum">
              <a:rPr lang="en-US" altLang="en-US"/>
              <a:pPr/>
              <a:t>‹#›</a:t>
            </a:fld>
            <a:endParaRPr lang="en-US" altLang="en-US"/>
          </a:p>
        </p:txBody>
      </p:sp>
    </p:spTree>
    <p:extLst>
      <p:ext uri="{BB962C8B-B14F-4D97-AF65-F5344CB8AC3E}">
        <p14:creationId xmlns:p14="http://schemas.microsoft.com/office/powerpoint/2010/main" val="3969670544"/>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C3843B2-A450-4371-8F11-56A2A24E72C0}" type="slidenum">
              <a:rPr lang="en-US" altLang="en-US"/>
              <a:pPr/>
              <a:t>‹#›</a:t>
            </a:fld>
            <a:endParaRPr lang="en-US" altLang="en-US"/>
          </a:p>
        </p:txBody>
      </p:sp>
    </p:spTree>
    <p:extLst>
      <p:ext uri="{BB962C8B-B14F-4D97-AF65-F5344CB8AC3E}">
        <p14:creationId xmlns:p14="http://schemas.microsoft.com/office/powerpoint/2010/main" val="41401143"/>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8945944-C495-4FC5-804B-9C239D576D29}" type="slidenum">
              <a:rPr lang="en-US" altLang="en-US"/>
              <a:pPr/>
              <a:t>‹#›</a:t>
            </a:fld>
            <a:endParaRPr lang="en-US" altLang="en-US"/>
          </a:p>
        </p:txBody>
      </p:sp>
    </p:spTree>
    <p:extLst>
      <p:ext uri="{BB962C8B-B14F-4D97-AF65-F5344CB8AC3E}">
        <p14:creationId xmlns:p14="http://schemas.microsoft.com/office/powerpoint/2010/main" val="3765070205"/>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1B13C49-4598-4809-B48D-63E28C3EAE36}" type="slidenum">
              <a:rPr lang="en-US" altLang="en-US"/>
              <a:pPr/>
              <a:t>‹#›</a:t>
            </a:fld>
            <a:endParaRPr lang="en-US" altLang="en-US"/>
          </a:p>
        </p:txBody>
      </p:sp>
    </p:spTree>
    <p:extLst>
      <p:ext uri="{BB962C8B-B14F-4D97-AF65-F5344CB8AC3E}">
        <p14:creationId xmlns:p14="http://schemas.microsoft.com/office/powerpoint/2010/main" val="3756059851"/>
      </p:ext>
    </p:extLst>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F91A29-FD2B-4DC4-AC31-07E2684DDD9C}" type="slidenum">
              <a:rPr lang="en-US" altLang="en-US"/>
              <a:pPr/>
              <a:t>‹#›</a:t>
            </a:fld>
            <a:endParaRPr lang="en-US" altLang="en-US"/>
          </a:p>
        </p:txBody>
      </p:sp>
    </p:spTree>
    <p:extLst>
      <p:ext uri="{BB962C8B-B14F-4D97-AF65-F5344CB8AC3E}">
        <p14:creationId xmlns:p14="http://schemas.microsoft.com/office/powerpoint/2010/main" val="3680410705"/>
      </p:ext>
    </p:extLst>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69E5CA5-8B6D-4922-83A9-D11D2E749D8A}" type="slidenum">
              <a:rPr lang="en-US" altLang="en-US"/>
              <a:pPr/>
              <a:t>‹#›</a:t>
            </a:fld>
            <a:endParaRPr lang="en-US" altLang="en-US"/>
          </a:p>
        </p:txBody>
      </p:sp>
    </p:spTree>
    <p:extLst>
      <p:ext uri="{BB962C8B-B14F-4D97-AF65-F5344CB8AC3E}">
        <p14:creationId xmlns:p14="http://schemas.microsoft.com/office/powerpoint/2010/main" val="3204871009"/>
      </p:ext>
    </p:extLst>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flip="none" rotWithShape="1">
          <a:gsLst>
            <a:gs pos="33000">
              <a:srgbClr val="1C3854"/>
            </a:gs>
            <a:gs pos="0">
              <a:srgbClr val="336699"/>
            </a:gs>
            <a:gs pos="100000">
              <a:srgbClr val="000000"/>
            </a:gs>
          </a:gsLst>
          <a:lin ang="16200000" scaled="1"/>
          <a:tileRect/>
        </a:gra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invGray">
          <a:xfrm>
            <a:off x="8809038" y="0"/>
            <a:ext cx="334962" cy="6858000"/>
          </a:xfrm>
          <a:prstGeom prst="rect">
            <a:avLst/>
          </a:pr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3075" name="Freeform 3"/>
          <p:cNvSpPr>
            <a:spLocks/>
          </p:cNvSpPr>
          <p:nvPr/>
        </p:nvSpPr>
        <p:spPr bwMode="white">
          <a:xfrm>
            <a:off x="-9525" y="4489450"/>
            <a:ext cx="5754688" cy="2368550"/>
          </a:xfrm>
          <a:custGeom>
            <a:avLst/>
            <a:gdLst>
              <a:gd name="T0" fmla="*/ 0 w 3625"/>
              <a:gd name="T1" fmla="*/ 1491 h 1492"/>
              <a:gd name="T2" fmla="*/ 0 w 3625"/>
              <a:gd name="T3" fmla="*/ 0 h 1492"/>
              <a:gd name="T4" fmla="*/ 171 w 3625"/>
              <a:gd name="T5" fmla="*/ 3 h 1492"/>
              <a:gd name="T6" fmla="*/ 355 w 3625"/>
              <a:gd name="T7" fmla="*/ 9 h 1492"/>
              <a:gd name="T8" fmla="*/ 499 w 3625"/>
              <a:gd name="T9" fmla="*/ 21 h 1492"/>
              <a:gd name="T10" fmla="*/ 650 w 3625"/>
              <a:gd name="T11" fmla="*/ 36 h 1492"/>
              <a:gd name="T12" fmla="*/ 809 w 3625"/>
              <a:gd name="T13" fmla="*/ 54 h 1492"/>
              <a:gd name="T14" fmla="*/ 957 w 3625"/>
              <a:gd name="T15" fmla="*/ 78 h 1492"/>
              <a:gd name="T16" fmla="*/ 1119 w 3625"/>
              <a:gd name="T17" fmla="*/ 105 h 1492"/>
              <a:gd name="T18" fmla="*/ 1261 w 3625"/>
              <a:gd name="T19" fmla="*/ 133 h 1492"/>
              <a:gd name="T20" fmla="*/ 1441 w 3625"/>
              <a:gd name="T21" fmla="*/ 175 h 1492"/>
              <a:gd name="T22" fmla="*/ 1598 w 3625"/>
              <a:gd name="T23" fmla="*/ 217 h 1492"/>
              <a:gd name="T24" fmla="*/ 1763 w 3625"/>
              <a:gd name="T25" fmla="*/ 269 h 1492"/>
              <a:gd name="T26" fmla="*/ 1887 w 3625"/>
              <a:gd name="T27" fmla="*/ 308 h 1492"/>
              <a:gd name="T28" fmla="*/ 2085 w 3625"/>
              <a:gd name="T29" fmla="*/ 384 h 1492"/>
              <a:gd name="T30" fmla="*/ 2230 w 3625"/>
              <a:gd name="T31" fmla="*/ 444 h 1492"/>
              <a:gd name="T32" fmla="*/ 2456 w 3625"/>
              <a:gd name="T33" fmla="*/ 547 h 1492"/>
              <a:gd name="T34" fmla="*/ 2666 w 3625"/>
              <a:gd name="T35" fmla="*/ 662 h 1492"/>
              <a:gd name="T36" fmla="*/ 2859 w 3625"/>
              <a:gd name="T37" fmla="*/ 786 h 1492"/>
              <a:gd name="T38" fmla="*/ 3046 w 3625"/>
              <a:gd name="T39" fmla="*/ 920 h 1492"/>
              <a:gd name="T40" fmla="*/ 3193 w 3625"/>
              <a:gd name="T41" fmla="*/ 1038 h 1492"/>
              <a:gd name="T42" fmla="*/ 3332 w 3625"/>
              <a:gd name="T43" fmla="*/ 1168 h 1492"/>
              <a:gd name="T44" fmla="*/ 3440 w 3625"/>
              <a:gd name="T45" fmla="*/ 1280 h 1492"/>
              <a:gd name="T46" fmla="*/ 3524 w 3625"/>
              <a:gd name="T47" fmla="*/ 1380 h 1492"/>
              <a:gd name="T48" fmla="*/ 3624 w 3625"/>
              <a:gd name="T49" fmla="*/ 1491 h 1492"/>
              <a:gd name="T50" fmla="*/ 3608 w 3625"/>
              <a:gd name="T51" fmla="*/ 1491 h 1492"/>
              <a:gd name="T52" fmla="*/ 0 w 3625"/>
              <a:gd name="T53" fmla="*/ 1491 h 1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076" name="Freeform 4"/>
          <p:cNvSpPr>
            <a:spLocks/>
          </p:cNvSpPr>
          <p:nvPr/>
        </p:nvSpPr>
        <p:spPr bwMode="white">
          <a:xfrm>
            <a:off x="0" y="3817938"/>
            <a:ext cx="8164513" cy="3019425"/>
          </a:xfrm>
          <a:custGeom>
            <a:avLst/>
            <a:gdLst>
              <a:gd name="T0" fmla="*/ 2718 w 5143"/>
              <a:gd name="T1" fmla="*/ 405 h 1902"/>
              <a:gd name="T2" fmla="*/ 2466 w 5143"/>
              <a:gd name="T3" fmla="*/ 333 h 1902"/>
              <a:gd name="T4" fmla="*/ 2202 w 5143"/>
              <a:gd name="T5" fmla="*/ 261 h 1902"/>
              <a:gd name="T6" fmla="*/ 1929 w 5143"/>
              <a:gd name="T7" fmla="*/ 198 h 1902"/>
              <a:gd name="T8" fmla="*/ 1695 w 5143"/>
              <a:gd name="T9" fmla="*/ 153 h 1902"/>
              <a:gd name="T10" fmla="*/ 1434 w 5143"/>
              <a:gd name="T11" fmla="*/ 111 h 1902"/>
              <a:gd name="T12" fmla="*/ 1188 w 5143"/>
              <a:gd name="T13" fmla="*/ 75 h 1902"/>
              <a:gd name="T14" fmla="*/ 957 w 5143"/>
              <a:gd name="T15" fmla="*/ 48 h 1902"/>
              <a:gd name="T16" fmla="*/ 747 w 5143"/>
              <a:gd name="T17" fmla="*/ 30 h 1902"/>
              <a:gd name="T18" fmla="*/ 501 w 5143"/>
              <a:gd name="T19" fmla="*/ 15 h 1902"/>
              <a:gd name="T20" fmla="*/ 246 w 5143"/>
              <a:gd name="T21" fmla="*/ 3 h 1902"/>
              <a:gd name="T22" fmla="*/ 0 w 5143"/>
              <a:gd name="T23" fmla="*/ 0 h 1902"/>
              <a:gd name="T24" fmla="*/ 0 w 5143"/>
              <a:gd name="T25" fmla="*/ 275 h 1902"/>
              <a:gd name="T26" fmla="*/ 0 w 5143"/>
              <a:gd name="T27" fmla="*/ 345 h 1902"/>
              <a:gd name="T28" fmla="*/ 0 w 5143"/>
              <a:gd name="T29" fmla="*/ 275 h 1902"/>
              <a:gd name="T30" fmla="*/ 0 w 5143"/>
              <a:gd name="T31" fmla="*/ 342 h 1902"/>
              <a:gd name="T32" fmla="*/ 339 w 5143"/>
              <a:gd name="T33" fmla="*/ 351 h 1902"/>
              <a:gd name="T34" fmla="*/ 606 w 5143"/>
              <a:gd name="T35" fmla="*/ 372 h 1902"/>
              <a:gd name="T36" fmla="*/ 852 w 5143"/>
              <a:gd name="T37" fmla="*/ 399 h 1902"/>
              <a:gd name="T38" fmla="*/ 1068 w 5143"/>
              <a:gd name="T39" fmla="*/ 435 h 1902"/>
              <a:gd name="T40" fmla="*/ 1275 w 5143"/>
              <a:gd name="T41" fmla="*/ 474 h 1902"/>
              <a:gd name="T42" fmla="*/ 1545 w 5143"/>
              <a:gd name="T43" fmla="*/ 540 h 1902"/>
              <a:gd name="T44" fmla="*/ 1761 w 5143"/>
              <a:gd name="T45" fmla="*/ 603 h 1902"/>
              <a:gd name="T46" fmla="*/ 1971 w 5143"/>
              <a:gd name="T47" fmla="*/ 678 h 1902"/>
              <a:gd name="T48" fmla="*/ 2166 w 5143"/>
              <a:gd name="T49" fmla="*/ 747 h 1902"/>
              <a:gd name="T50" fmla="*/ 2397 w 5143"/>
              <a:gd name="T51" fmla="*/ 852 h 1902"/>
              <a:gd name="T52" fmla="*/ 2613 w 5143"/>
              <a:gd name="T53" fmla="*/ 960 h 1902"/>
              <a:gd name="T54" fmla="*/ 2832 w 5143"/>
              <a:gd name="T55" fmla="*/ 1095 h 1902"/>
              <a:gd name="T56" fmla="*/ 3012 w 5143"/>
              <a:gd name="T57" fmla="*/ 1212 h 1902"/>
              <a:gd name="T58" fmla="*/ 3186 w 5143"/>
              <a:gd name="T59" fmla="*/ 1347 h 1902"/>
              <a:gd name="T60" fmla="*/ 3351 w 5143"/>
              <a:gd name="T61" fmla="*/ 1497 h 1902"/>
              <a:gd name="T62" fmla="*/ 3480 w 5143"/>
              <a:gd name="T63" fmla="*/ 1629 h 1902"/>
              <a:gd name="T64" fmla="*/ 3612 w 5143"/>
              <a:gd name="T65" fmla="*/ 1785 h 1902"/>
              <a:gd name="T66" fmla="*/ 3699 w 5143"/>
              <a:gd name="T67" fmla="*/ 1901 h 1902"/>
              <a:gd name="T68" fmla="*/ 5142 w 5143"/>
              <a:gd name="T69" fmla="*/ 1901 h 1902"/>
              <a:gd name="T70" fmla="*/ 5076 w 5143"/>
              <a:gd name="T71" fmla="*/ 1827 h 1902"/>
              <a:gd name="T72" fmla="*/ 4968 w 5143"/>
              <a:gd name="T73" fmla="*/ 1707 h 1902"/>
              <a:gd name="T74" fmla="*/ 4797 w 5143"/>
              <a:gd name="T75" fmla="*/ 1539 h 1902"/>
              <a:gd name="T76" fmla="*/ 4617 w 5143"/>
              <a:gd name="T77" fmla="*/ 1383 h 1902"/>
              <a:gd name="T78" fmla="*/ 4410 w 5143"/>
              <a:gd name="T79" fmla="*/ 1221 h 1902"/>
              <a:gd name="T80" fmla="*/ 4185 w 5143"/>
              <a:gd name="T81" fmla="*/ 1071 h 1902"/>
              <a:gd name="T82" fmla="*/ 3960 w 5143"/>
              <a:gd name="T83" fmla="*/ 939 h 1902"/>
              <a:gd name="T84" fmla="*/ 3708 w 5143"/>
              <a:gd name="T85" fmla="*/ 801 h 1902"/>
              <a:gd name="T86" fmla="*/ 3492 w 5143"/>
              <a:gd name="T87" fmla="*/ 702 h 1902"/>
              <a:gd name="T88" fmla="*/ 3231 w 5143"/>
              <a:gd name="T89" fmla="*/ 588 h 1902"/>
              <a:gd name="T90" fmla="*/ 2964 w 5143"/>
              <a:gd name="T91" fmla="*/ 489 h 1902"/>
              <a:gd name="T92" fmla="*/ 2718 w 5143"/>
              <a:gd name="T93" fmla="*/ 405 h 19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7" name="Freeform 5"/>
          <p:cNvSpPr>
            <a:spLocks/>
          </p:cNvSpPr>
          <p:nvPr/>
        </p:nvSpPr>
        <p:spPr bwMode="white">
          <a:xfrm>
            <a:off x="0" y="3146425"/>
            <a:ext cx="9144000" cy="3690938"/>
          </a:xfrm>
          <a:custGeom>
            <a:avLst/>
            <a:gdLst>
              <a:gd name="T0" fmla="*/ 0 w 5760"/>
              <a:gd name="T1" fmla="*/ 0 h 2325"/>
              <a:gd name="T2" fmla="*/ 0 w 5760"/>
              <a:gd name="T3" fmla="*/ 339 h 2325"/>
              <a:gd name="T4" fmla="*/ 558 w 5760"/>
              <a:gd name="T5" fmla="*/ 357 h 2325"/>
              <a:gd name="T6" fmla="*/ 807 w 5760"/>
              <a:gd name="T7" fmla="*/ 375 h 2325"/>
              <a:gd name="T8" fmla="*/ 1056 w 5760"/>
              <a:gd name="T9" fmla="*/ 399 h 2325"/>
              <a:gd name="T10" fmla="*/ 1272 w 5760"/>
              <a:gd name="T11" fmla="*/ 426 h 2325"/>
              <a:gd name="T12" fmla="*/ 1539 w 5760"/>
              <a:gd name="T13" fmla="*/ 465 h 2325"/>
              <a:gd name="T14" fmla="*/ 1791 w 5760"/>
              <a:gd name="T15" fmla="*/ 510 h 2325"/>
              <a:gd name="T16" fmla="*/ 2076 w 5760"/>
              <a:gd name="T17" fmla="*/ 570 h 2325"/>
              <a:gd name="T18" fmla="*/ 2334 w 5760"/>
              <a:gd name="T19" fmla="*/ 630 h 2325"/>
              <a:gd name="T20" fmla="*/ 2544 w 5760"/>
              <a:gd name="T21" fmla="*/ 687 h 2325"/>
              <a:gd name="T22" fmla="*/ 2775 w 5760"/>
              <a:gd name="T23" fmla="*/ 759 h 2325"/>
              <a:gd name="T24" fmla="*/ 3003 w 5760"/>
              <a:gd name="T25" fmla="*/ 837 h 2325"/>
              <a:gd name="T26" fmla="*/ 3231 w 5760"/>
              <a:gd name="T27" fmla="*/ 924 h 2325"/>
              <a:gd name="T28" fmla="*/ 3438 w 5760"/>
              <a:gd name="T29" fmla="*/ 1005 h 2325"/>
              <a:gd name="T30" fmla="*/ 3663 w 5760"/>
              <a:gd name="T31" fmla="*/ 1110 h 2325"/>
              <a:gd name="T32" fmla="*/ 3903 w 5760"/>
              <a:gd name="T33" fmla="*/ 1233 h 2325"/>
              <a:gd name="T34" fmla="*/ 4149 w 5760"/>
              <a:gd name="T35" fmla="*/ 1374 h 2325"/>
              <a:gd name="T36" fmla="*/ 4353 w 5760"/>
              <a:gd name="T37" fmla="*/ 1506 h 2325"/>
              <a:gd name="T38" fmla="*/ 4491 w 5760"/>
              <a:gd name="T39" fmla="*/ 1602 h 2325"/>
              <a:gd name="T40" fmla="*/ 4668 w 5760"/>
              <a:gd name="T41" fmla="*/ 1740 h 2325"/>
              <a:gd name="T42" fmla="*/ 4824 w 5760"/>
              <a:gd name="T43" fmla="*/ 1875 h 2325"/>
              <a:gd name="T44" fmla="*/ 4968 w 5760"/>
              <a:gd name="T45" fmla="*/ 2016 h 2325"/>
              <a:gd name="T46" fmla="*/ 5100 w 5760"/>
              <a:gd name="T47" fmla="*/ 2154 h 2325"/>
              <a:gd name="T48" fmla="*/ 5238 w 5760"/>
              <a:gd name="T49" fmla="*/ 2324 h 2325"/>
              <a:gd name="T50" fmla="*/ 5759 w 5760"/>
              <a:gd name="T51" fmla="*/ 2324 h 2325"/>
              <a:gd name="T52" fmla="*/ 5759 w 5760"/>
              <a:gd name="T53" fmla="*/ 1245 h 2325"/>
              <a:gd name="T54" fmla="*/ 5580 w 5760"/>
              <a:gd name="T55" fmla="*/ 1119 h 2325"/>
              <a:gd name="T56" fmla="*/ 5400 w 5760"/>
              <a:gd name="T57" fmla="*/ 1020 h 2325"/>
              <a:gd name="T58" fmla="*/ 5205 w 5760"/>
              <a:gd name="T59" fmla="*/ 918 h 2325"/>
              <a:gd name="T60" fmla="*/ 5031 w 5760"/>
              <a:gd name="T61" fmla="*/ 837 h 2325"/>
              <a:gd name="T62" fmla="*/ 4866 w 5760"/>
              <a:gd name="T63" fmla="*/ 771 h 2325"/>
              <a:gd name="T64" fmla="*/ 4710 w 5760"/>
              <a:gd name="T65" fmla="*/ 711 h 2325"/>
              <a:gd name="T66" fmla="*/ 4545 w 5760"/>
              <a:gd name="T67" fmla="*/ 651 h 2325"/>
              <a:gd name="T68" fmla="*/ 4386 w 5760"/>
              <a:gd name="T69" fmla="*/ 600 h 2325"/>
              <a:gd name="T70" fmla="*/ 4248 w 5760"/>
              <a:gd name="T71" fmla="*/ 552 h 2325"/>
              <a:gd name="T72" fmla="*/ 3993 w 5760"/>
              <a:gd name="T73" fmla="*/ 483 h 2325"/>
              <a:gd name="T74" fmla="*/ 3777 w 5760"/>
              <a:gd name="T75" fmla="*/ 423 h 2325"/>
              <a:gd name="T76" fmla="*/ 3564 w 5760"/>
              <a:gd name="T77" fmla="*/ 375 h 2325"/>
              <a:gd name="T78" fmla="*/ 3282 w 5760"/>
              <a:gd name="T79" fmla="*/ 312 h 2325"/>
              <a:gd name="T80" fmla="*/ 3003 w 5760"/>
              <a:gd name="T81" fmla="*/ 261 h 2325"/>
              <a:gd name="T82" fmla="*/ 2733 w 5760"/>
              <a:gd name="T83" fmla="*/ 213 h 2325"/>
              <a:gd name="T84" fmla="*/ 2451 w 5760"/>
              <a:gd name="T85" fmla="*/ 171 h 2325"/>
              <a:gd name="T86" fmla="*/ 2211 w 5760"/>
              <a:gd name="T87" fmla="*/ 138 h 2325"/>
              <a:gd name="T88" fmla="*/ 1974 w 5760"/>
              <a:gd name="T89" fmla="*/ 108 h 2325"/>
              <a:gd name="T90" fmla="*/ 1665 w 5760"/>
              <a:gd name="T91" fmla="*/ 81 h 2325"/>
              <a:gd name="T92" fmla="*/ 1437 w 5760"/>
              <a:gd name="T93" fmla="*/ 60 h 2325"/>
              <a:gd name="T94" fmla="*/ 1125 w 5760"/>
              <a:gd name="T95" fmla="*/ 36 h 2325"/>
              <a:gd name="T96" fmla="*/ 828 w 5760"/>
              <a:gd name="T97" fmla="*/ 21 h 2325"/>
              <a:gd name="T98" fmla="*/ 558 w 5760"/>
              <a:gd name="T99" fmla="*/ 12 h 2325"/>
              <a:gd name="T100" fmla="*/ 282 w 5760"/>
              <a:gd name="T101" fmla="*/ 3 h 2325"/>
              <a:gd name="T102" fmla="*/ 0 w 5760"/>
              <a:gd name="T103" fmla="*/ 0 h 2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8" name="Freeform 6"/>
          <p:cNvSpPr>
            <a:spLocks/>
          </p:cNvSpPr>
          <p:nvPr/>
        </p:nvSpPr>
        <p:spPr bwMode="white">
          <a:xfrm>
            <a:off x="0" y="2460625"/>
            <a:ext cx="9144000" cy="2497138"/>
          </a:xfrm>
          <a:custGeom>
            <a:avLst/>
            <a:gdLst>
              <a:gd name="T0" fmla="*/ 0 w 5760"/>
              <a:gd name="T1" fmla="*/ 0 h 1573"/>
              <a:gd name="T2" fmla="*/ 0 w 5760"/>
              <a:gd name="T3" fmla="*/ 351 h 1573"/>
              <a:gd name="T4" fmla="*/ 282 w 5760"/>
              <a:gd name="T5" fmla="*/ 357 h 1573"/>
              <a:gd name="T6" fmla="*/ 627 w 5760"/>
              <a:gd name="T7" fmla="*/ 363 h 1573"/>
              <a:gd name="T8" fmla="*/ 960 w 5760"/>
              <a:gd name="T9" fmla="*/ 375 h 1573"/>
              <a:gd name="T10" fmla="*/ 1218 w 5760"/>
              <a:gd name="T11" fmla="*/ 393 h 1573"/>
              <a:gd name="T12" fmla="*/ 1470 w 5760"/>
              <a:gd name="T13" fmla="*/ 411 h 1573"/>
              <a:gd name="T14" fmla="*/ 1746 w 5760"/>
              <a:gd name="T15" fmla="*/ 435 h 1573"/>
              <a:gd name="T16" fmla="*/ 2022 w 5760"/>
              <a:gd name="T17" fmla="*/ 462 h 1573"/>
              <a:gd name="T18" fmla="*/ 2340 w 5760"/>
              <a:gd name="T19" fmla="*/ 504 h 1573"/>
              <a:gd name="T20" fmla="*/ 2664 w 5760"/>
              <a:gd name="T21" fmla="*/ 549 h 1573"/>
              <a:gd name="T22" fmla="*/ 2952 w 5760"/>
              <a:gd name="T23" fmla="*/ 597 h 1573"/>
              <a:gd name="T24" fmla="*/ 3225 w 5760"/>
              <a:gd name="T25" fmla="*/ 648 h 1573"/>
              <a:gd name="T26" fmla="*/ 3513 w 5760"/>
              <a:gd name="T27" fmla="*/ 708 h 1573"/>
              <a:gd name="T28" fmla="*/ 3693 w 5760"/>
              <a:gd name="T29" fmla="*/ 750 h 1573"/>
              <a:gd name="T30" fmla="*/ 3936 w 5760"/>
              <a:gd name="T31" fmla="*/ 810 h 1573"/>
              <a:gd name="T32" fmla="*/ 4095 w 5760"/>
              <a:gd name="T33" fmla="*/ 855 h 1573"/>
              <a:gd name="T34" fmla="*/ 4281 w 5760"/>
              <a:gd name="T35" fmla="*/ 909 h 1573"/>
              <a:gd name="T36" fmla="*/ 4503 w 5760"/>
              <a:gd name="T37" fmla="*/ 981 h 1573"/>
              <a:gd name="T38" fmla="*/ 4704 w 5760"/>
              <a:gd name="T39" fmla="*/ 1053 h 1573"/>
              <a:gd name="T40" fmla="*/ 4911 w 5760"/>
              <a:gd name="T41" fmla="*/ 1131 h 1573"/>
              <a:gd name="T42" fmla="*/ 5073 w 5760"/>
              <a:gd name="T43" fmla="*/ 1197 h 1573"/>
              <a:gd name="T44" fmla="*/ 5256 w 5760"/>
              <a:gd name="T45" fmla="*/ 1281 h 1573"/>
              <a:gd name="T46" fmla="*/ 5475 w 5760"/>
              <a:gd name="T47" fmla="*/ 1401 h 1573"/>
              <a:gd name="T48" fmla="*/ 5628 w 5760"/>
              <a:gd name="T49" fmla="*/ 1482 h 1573"/>
              <a:gd name="T50" fmla="*/ 5759 w 5760"/>
              <a:gd name="T51" fmla="*/ 1572 h 1573"/>
              <a:gd name="T52" fmla="*/ 5759 w 5760"/>
              <a:gd name="T53" fmla="*/ 633 h 1573"/>
              <a:gd name="T54" fmla="*/ 5493 w 5760"/>
              <a:gd name="T55" fmla="*/ 570 h 1573"/>
              <a:gd name="T56" fmla="*/ 5214 w 5760"/>
              <a:gd name="T57" fmla="*/ 501 h 1573"/>
              <a:gd name="T58" fmla="*/ 4950 w 5760"/>
              <a:gd name="T59" fmla="*/ 444 h 1573"/>
              <a:gd name="T60" fmla="*/ 4701 w 5760"/>
              <a:gd name="T61" fmla="*/ 396 h 1573"/>
              <a:gd name="T62" fmla="*/ 4425 w 5760"/>
              <a:gd name="T63" fmla="*/ 348 h 1573"/>
              <a:gd name="T64" fmla="*/ 4110 w 5760"/>
              <a:gd name="T65" fmla="*/ 294 h 1573"/>
              <a:gd name="T66" fmla="*/ 3813 w 5760"/>
              <a:gd name="T67" fmla="*/ 252 h 1573"/>
              <a:gd name="T68" fmla="*/ 3549 w 5760"/>
              <a:gd name="T69" fmla="*/ 213 h 1573"/>
              <a:gd name="T70" fmla="*/ 3261 w 5760"/>
              <a:gd name="T71" fmla="*/ 183 h 1573"/>
              <a:gd name="T72" fmla="*/ 3015 w 5760"/>
              <a:gd name="T73" fmla="*/ 153 h 1573"/>
              <a:gd name="T74" fmla="*/ 2757 w 5760"/>
              <a:gd name="T75" fmla="*/ 129 h 1573"/>
              <a:gd name="T76" fmla="*/ 2520 w 5760"/>
              <a:gd name="T77" fmla="*/ 105 h 1573"/>
              <a:gd name="T78" fmla="*/ 2301 w 5760"/>
              <a:gd name="T79" fmla="*/ 87 h 1573"/>
              <a:gd name="T80" fmla="*/ 2013 w 5760"/>
              <a:gd name="T81" fmla="*/ 66 h 1573"/>
              <a:gd name="T82" fmla="*/ 1731 w 5760"/>
              <a:gd name="T83" fmla="*/ 48 h 1573"/>
              <a:gd name="T84" fmla="*/ 1524 w 5760"/>
              <a:gd name="T85" fmla="*/ 39 h 1573"/>
              <a:gd name="T86" fmla="*/ 1260 w 5760"/>
              <a:gd name="T87" fmla="*/ 27 h 1573"/>
              <a:gd name="T88" fmla="*/ 966 w 5760"/>
              <a:gd name="T89" fmla="*/ 15 h 1573"/>
              <a:gd name="T90" fmla="*/ 714 w 5760"/>
              <a:gd name="T91" fmla="*/ 12 h 1573"/>
              <a:gd name="T92" fmla="*/ 510 w 5760"/>
              <a:gd name="T93" fmla="*/ 6 h 1573"/>
              <a:gd name="T94" fmla="*/ 243 w 5760"/>
              <a:gd name="T95" fmla="*/ 0 h 1573"/>
              <a:gd name="T96" fmla="*/ 0 w 5760"/>
              <a:gd name="T97" fmla="*/ 0 h 1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79" name="Freeform 7"/>
          <p:cNvSpPr>
            <a:spLocks/>
          </p:cNvSpPr>
          <p:nvPr/>
        </p:nvSpPr>
        <p:spPr bwMode="white">
          <a:xfrm>
            <a:off x="0" y="1793875"/>
            <a:ext cx="9144000" cy="1539875"/>
          </a:xfrm>
          <a:custGeom>
            <a:avLst/>
            <a:gdLst>
              <a:gd name="T0" fmla="*/ 0 w 5760"/>
              <a:gd name="T1" fmla="*/ 0 h 970"/>
              <a:gd name="T2" fmla="*/ 0 w 5760"/>
              <a:gd name="T3" fmla="*/ 339 h 970"/>
              <a:gd name="T4" fmla="*/ 318 w 5760"/>
              <a:gd name="T5" fmla="*/ 342 h 970"/>
              <a:gd name="T6" fmla="*/ 591 w 5760"/>
              <a:gd name="T7" fmla="*/ 348 h 970"/>
              <a:gd name="T8" fmla="*/ 846 w 5760"/>
              <a:gd name="T9" fmla="*/ 354 h 970"/>
              <a:gd name="T10" fmla="*/ 1074 w 5760"/>
              <a:gd name="T11" fmla="*/ 360 h 970"/>
              <a:gd name="T12" fmla="*/ 1314 w 5760"/>
              <a:gd name="T13" fmla="*/ 366 h 970"/>
              <a:gd name="T14" fmla="*/ 1599 w 5760"/>
              <a:gd name="T15" fmla="*/ 381 h 970"/>
              <a:gd name="T16" fmla="*/ 1911 w 5760"/>
              <a:gd name="T17" fmla="*/ 399 h 970"/>
              <a:gd name="T18" fmla="*/ 2241 w 5760"/>
              <a:gd name="T19" fmla="*/ 420 h 970"/>
              <a:gd name="T20" fmla="*/ 2619 w 5760"/>
              <a:gd name="T21" fmla="*/ 453 h 970"/>
              <a:gd name="T22" fmla="*/ 2889 w 5760"/>
              <a:gd name="T23" fmla="*/ 477 h 970"/>
              <a:gd name="T24" fmla="*/ 3177 w 5760"/>
              <a:gd name="T25" fmla="*/ 507 h 970"/>
              <a:gd name="T26" fmla="*/ 3498 w 5760"/>
              <a:gd name="T27" fmla="*/ 543 h 970"/>
              <a:gd name="T28" fmla="*/ 3813 w 5760"/>
              <a:gd name="T29" fmla="*/ 585 h 970"/>
              <a:gd name="T30" fmla="*/ 4044 w 5760"/>
              <a:gd name="T31" fmla="*/ 618 h 970"/>
              <a:gd name="T32" fmla="*/ 4365 w 5760"/>
              <a:gd name="T33" fmla="*/ 669 h 970"/>
              <a:gd name="T34" fmla="*/ 4683 w 5760"/>
              <a:gd name="T35" fmla="*/ 726 h 970"/>
              <a:gd name="T36" fmla="*/ 4980 w 5760"/>
              <a:gd name="T37" fmla="*/ 786 h 970"/>
              <a:gd name="T38" fmla="*/ 5268 w 5760"/>
              <a:gd name="T39" fmla="*/ 846 h 970"/>
              <a:gd name="T40" fmla="*/ 5646 w 5760"/>
              <a:gd name="T41" fmla="*/ 942 h 970"/>
              <a:gd name="T42" fmla="*/ 5759 w 5760"/>
              <a:gd name="T43" fmla="*/ 969 h 970"/>
              <a:gd name="T44" fmla="*/ 5759 w 5760"/>
              <a:gd name="T45" fmla="*/ 0 h 970"/>
              <a:gd name="T46" fmla="*/ 0 w 5760"/>
              <a:gd name="T47" fmla="*/ 0 h 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Freeform 8"/>
          <p:cNvSpPr>
            <a:spLocks/>
          </p:cNvSpPr>
          <p:nvPr/>
        </p:nvSpPr>
        <p:spPr bwMode="white">
          <a:xfrm>
            <a:off x="0" y="-20638"/>
            <a:ext cx="9144000" cy="1682751"/>
          </a:xfrm>
          <a:custGeom>
            <a:avLst/>
            <a:gdLst>
              <a:gd name="T0" fmla="*/ 0 w 5760"/>
              <a:gd name="T1" fmla="*/ 753 h 1060"/>
              <a:gd name="T2" fmla="*/ 0 w 5760"/>
              <a:gd name="T3" fmla="*/ 1059 h 1060"/>
              <a:gd name="T4" fmla="*/ 5759 w 5760"/>
              <a:gd name="T5" fmla="*/ 1059 h 1060"/>
              <a:gd name="T6" fmla="*/ 5759 w 5760"/>
              <a:gd name="T7" fmla="*/ 0 h 1060"/>
              <a:gd name="T8" fmla="*/ 5430 w 5760"/>
              <a:gd name="T9" fmla="*/ 0 h 1060"/>
              <a:gd name="T10" fmla="*/ 5298 w 5760"/>
              <a:gd name="T11" fmla="*/ 84 h 1060"/>
              <a:gd name="T12" fmla="*/ 5136 w 5760"/>
              <a:gd name="T13" fmla="*/ 159 h 1060"/>
              <a:gd name="T14" fmla="*/ 4968 w 5760"/>
              <a:gd name="T15" fmla="*/ 222 h 1060"/>
              <a:gd name="T16" fmla="*/ 4812 w 5760"/>
              <a:gd name="T17" fmla="*/ 267 h 1060"/>
              <a:gd name="T18" fmla="*/ 4626 w 5760"/>
              <a:gd name="T19" fmla="*/ 324 h 1060"/>
              <a:gd name="T20" fmla="*/ 4440 w 5760"/>
              <a:gd name="T21" fmla="*/ 366 h 1060"/>
              <a:gd name="T22" fmla="*/ 4230 w 5760"/>
              <a:gd name="T23" fmla="*/ 414 h 1060"/>
              <a:gd name="T24" fmla="*/ 3939 w 5760"/>
              <a:gd name="T25" fmla="*/ 468 h 1060"/>
              <a:gd name="T26" fmla="*/ 3711 w 5760"/>
              <a:gd name="T27" fmla="*/ 504 h 1060"/>
              <a:gd name="T28" fmla="*/ 3441 w 5760"/>
              <a:gd name="T29" fmla="*/ 543 h 1060"/>
              <a:gd name="T30" fmla="*/ 3189 w 5760"/>
              <a:gd name="T31" fmla="*/ 579 h 1060"/>
              <a:gd name="T32" fmla="*/ 2925 w 5760"/>
              <a:gd name="T33" fmla="*/ 606 h 1060"/>
              <a:gd name="T34" fmla="*/ 2679 w 5760"/>
              <a:gd name="T35" fmla="*/ 633 h 1060"/>
              <a:gd name="T36" fmla="*/ 2418 w 5760"/>
              <a:gd name="T37" fmla="*/ 654 h 1060"/>
              <a:gd name="T38" fmla="*/ 2142 w 5760"/>
              <a:gd name="T39" fmla="*/ 675 h 1060"/>
              <a:gd name="T40" fmla="*/ 1896 w 5760"/>
              <a:gd name="T41" fmla="*/ 693 h 1060"/>
              <a:gd name="T42" fmla="*/ 1647 w 5760"/>
              <a:gd name="T43" fmla="*/ 708 h 1060"/>
              <a:gd name="T44" fmla="*/ 1404 w 5760"/>
              <a:gd name="T45" fmla="*/ 720 h 1060"/>
              <a:gd name="T46" fmla="*/ 1170 w 5760"/>
              <a:gd name="T47" fmla="*/ 732 h 1060"/>
              <a:gd name="T48" fmla="*/ 906 w 5760"/>
              <a:gd name="T49" fmla="*/ 738 h 1060"/>
              <a:gd name="T50" fmla="*/ 534 w 5760"/>
              <a:gd name="T51" fmla="*/ 747 h 1060"/>
              <a:gd name="T52" fmla="*/ 201 w 5760"/>
              <a:gd name="T53" fmla="*/ 753 h 1060"/>
              <a:gd name="T54" fmla="*/ 0 w 5760"/>
              <a:gd name="T55" fmla="*/ 753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Freeform 9"/>
          <p:cNvSpPr>
            <a:spLocks/>
          </p:cNvSpPr>
          <p:nvPr/>
        </p:nvSpPr>
        <p:spPr bwMode="white">
          <a:xfrm>
            <a:off x="0" y="-20638"/>
            <a:ext cx="8388350" cy="1068388"/>
          </a:xfrm>
          <a:custGeom>
            <a:avLst/>
            <a:gdLst>
              <a:gd name="T0" fmla="*/ 0 w 5284"/>
              <a:gd name="T1" fmla="*/ 366 h 673"/>
              <a:gd name="T2" fmla="*/ 0 w 5284"/>
              <a:gd name="T3" fmla="*/ 672 h 673"/>
              <a:gd name="T4" fmla="*/ 303 w 5284"/>
              <a:gd name="T5" fmla="*/ 672 h 673"/>
              <a:gd name="T6" fmla="*/ 723 w 5284"/>
              <a:gd name="T7" fmla="*/ 663 h 673"/>
              <a:gd name="T8" fmla="*/ 1020 w 5284"/>
              <a:gd name="T9" fmla="*/ 654 h 673"/>
              <a:gd name="T10" fmla="*/ 1302 w 5284"/>
              <a:gd name="T11" fmla="*/ 642 h 673"/>
              <a:gd name="T12" fmla="*/ 1554 w 5284"/>
              <a:gd name="T13" fmla="*/ 630 h 673"/>
              <a:gd name="T14" fmla="*/ 1779 w 5284"/>
              <a:gd name="T15" fmla="*/ 615 h 673"/>
              <a:gd name="T16" fmla="*/ 1962 w 5284"/>
              <a:gd name="T17" fmla="*/ 606 h 673"/>
              <a:gd name="T18" fmla="*/ 2193 w 5284"/>
              <a:gd name="T19" fmla="*/ 588 h 673"/>
              <a:gd name="T20" fmla="*/ 2448 w 5284"/>
              <a:gd name="T21" fmla="*/ 570 h 673"/>
              <a:gd name="T22" fmla="*/ 2700 w 5284"/>
              <a:gd name="T23" fmla="*/ 546 h 673"/>
              <a:gd name="T24" fmla="*/ 2904 w 5284"/>
              <a:gd name="T25" fmla="*/ 528 h 673"/>
              <a:gd name="T26" fmla="*/ 3138 w 5284"/>
              <a:gd name="T27" fmla="*/ 498 h 673"/>
              <a:gd name="T28" fmla="*/ 3324 w 5284"/>
              <a:gd name="T29" fmla="*/ 474 h 673"/>
              <a:gd name="T30" fmla="*/ 3534 w 5284"/>
              <a:gd name="T31" fmla="*/ 447 h 673"/>
              <a:gd name="T32" fmla="*/ 3735 w 5284"/>
              <a:gd name="T33" fmla="*/ 420 h 673"/>
              <a:gd name="T34" fmla="*/ 3933 w 5284"/>
              <a:gd name="T35" fmla="*/ 384 h 673"/>
              <a:gd name="T36" fmla="*/ 4116 w 5284"/>
              <a:gd name="T37" fmla="*/ 351 h 673"/>
              <a:gd name="T38" fmla="*/ 4266 w 5284"/>
              <a:gd name="T39" fmla="*/ 318 h 673"/>
              <a:gd name="T40" fmla="*/ 4446 w 5284"/>
              <a:gd name="T41" fmla="*/ 279 h 673"/>
              <a:gd name="T42" fmla="*/ 4620 w 5284"/>
              <a:gd name="T43" fmla="*/ 237 h 673"/>
              <a:gd name="T44" fmla="*/ 4779 w 5284"/>
              <a:gd name="T45" fmla="*/ 192 h 673"/>
              <a:gd name="T46" fmla="*/ 4920 w 5284"/>
              <a:gd name="T47" fmla="*/ 147 h 673"/>
              <a:gd name="T48" fmla="*/ 5085 w 5284"/>
              <a:gd name="T49" fmla="*/ 90 h 673"/>
              <a:gd name="T50" fmla="*/ 5193 w 5284"/>
              <a:gd name="T51" fmla="*/ 42 h 673"/>
              <a:gd name="T52" fmla="*/ 5283 w 5284"/>
              <a:gd name="T53" fmla="*/ 0 h 673"/>
              <a:gd name="T54" fmla="*/ 3201 w 5284"/>
              <a:gd name="T55" fmla="*/ 0 h 673"/>
              <a:gd name="T56" fmla="*/ 2982 w 5284"/>
              <a:gd name="T57" fmla="*/ 57 h 673"/>
              <a:gd name="T58" fmla="*/ 2775 w 5284"/>
              <a:gd name="T59" fmla="*/ 108 h 673"/>
              <a:gd name="T60" fmla="*/ 2562 w 5284"/>
              <a:gd name="T61" fmla="*/ 150 h 673"/>
              <a:gd name="T62" fmla="*/ 2397 w 5284"/>
              <a:gd name="T63" fmla="*/ 183 h 673"/>
              <a:gd name="T64" fmla="*/ 2205 w 5284"/>
              <a:gd name="T65" fmla="*/ 213 h 673"/>
              <a:gd name="T66" fmla="*/ 2001 w 5284"/>
              <a:gd name="T67" fmla="*/ 243 h 673"/>
              <a:gd name="T68" fmla="*/ 1776 w 5284"/>
              <a:gd name="T69" fmla="*/ 273 h 673"/>
              <a:gd name="T70" fmla="*/ 1536 w 5284"/>
              <a:gd name="T71" fmla="*/ 297 h 673"/>
              <a:gd name="T72" fmla="*/ 1344 w 5284"/>
              <a:gd name="T73" fmla="*/ 312 h 673"/>
              <a:gd name="T74" fmla="*/ 1134 w 5284"/>
              <a:gd name="T75" fmla="*/ 330 h 673"/>
              <a:gd name="T76" fmla="*/ 921 w 5284"/>
              <a:gd name="T77" fmla="*/ 342 h 673"/>
              <a:gd name="T78" fmla="*/ 696 w 5284"/>
              <a:gd name="T79" fmla="*/ 354 h 673"/>
              <a:gd name="T80" fmla="*/ 501 w 5284"/>
              <a:gd name="T81" fmla="*/ 360 h 673"/>
              <a:gd name="T82" fmla="*/ 279 w 5284"/>
              <a:gd name="T83" fmla="*/ 366 h 673"/>
              <a:gd name="T84" fmla="*/ 99 w 5284"/>
              <a:gd name="T85" fmla="*/ 369 h 673"/>
              <a:gd name="T86" fmla="*/ 0 w 5284"/>
              <a:gd name="T87" fmla="*/ 366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cap="flat" cmpd="sng">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2" name="Freeform 10"/>
          <p:cNvSpPr>
            <a:spLocks/>
          </p:cNvSpPr>
          <p:nvPr/>
        </p:nvSpPr>
        <p:spPr bwMode="white">
          <a:xfrm>
            <a:off x="0" y="-20638"/>
            <a:ext cx="4578350" cy="454026"/>
          </a:xfrm>
          <a:custGeom>
            <a:avLst/>
            <a:gdLst>
              <a:gd name="T0" fmla="*/ 0 w 2884"/>
              <a:gd name="T1" fmla="*/ 0 h 286"/>
              <a:gd name="T2" fmla="*/ 0 w 2884"/>
              <a:gd name="T3" fmla="*/ 285 h 286"/>
              <a:gd name="T4" fmla="*/ 192 w 2884"/>
              <a:gd name="T5" fmla="*/ 285 h 286"/>
              <a:gd name="T6" fmla="*/ 384 w 2884"/>
              <a:gd name="T7" fmla="*/ 282 h 286"/>
              <a:gd name="T8" fmla="*/ 579 w 2884"/>
              <a:gd name="T9" fmla="*/ 276 h 286"/>
              <a:gd name="T10" fmla="*/ 789 w 2884"/>
              <a:gd name="T11" fmla="*/ 267 h 286"/>
              <a:gd name="T12" fmla="*/ 999 w 2884"/>
              <a:gd name="T13" fmla="*/ 258 h 286"/>
              <a:gd name="T14" fmla="*/ 1161 w 2884"/>
              <a:gd name="T15" fmla="*/ 246 h 286"/>
              <a:gd name="T16" fmla="*/ 1302 w 2884"/>
              <a:gd name="T17" fmla="*/ 234 h 286"/>
              <a:gd name="T18" fmla="*/ 1458 w 2884"/>
              <a:gd name="T19" fmla="*/ 222 h 286"/>
              <a:gd name="T20" fmla="*/ 1665 w 2884"/>
              <a:gd name="T21" fmla="*/ 201 h 286"/>
              <a:gd name="T22" fmla="*/ 1992 w 2884"/>
              <a:gd name="T23" fmla="*/ 159 h 286"/>
              <a:gd name="T24" fmla="*/ 2301 w 2884"/>
              <a:gd name="T25" fmla="*/ 117 h 286"/>
              <a:gd name="T26" fmla="*/ 2604 w 2884"/>
              <a:gd name="T27" fmla="*/ 60 h 286"/>
              <a:gd name="T28" fmla="*/ 2883 w 2884"/>
              <a:gd name="T29" fmla="*/ 0 h 286"/>
              <a:gd name="T30" fmla="*/ 0 w 2884"/>
              <a:gd name="T31" fmla="*/ 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3" name="Rectangle 11"/>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84" name="Rectangle 12"/>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5" name="Rectangle 13"/>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3086" name="Rectangle 1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3087" name="Rectangle 15"/>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CE1E3DA-3175-41B4-B34D-99C6025B80C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3074"/>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304800"/>
            <a:ext cx="9144000" cy="2209800"/>
          </a:xfrm>
        </p:spPr>
        <p:txBody>
          <a:bodyPr/>
          <a:lstStyle/>
          <a:p>
            <a:r>
              <a:rPr lang="en-US" altLang="en-US" sz="6400" b="1" dirty="0" smtClean="0"/>
              <a:t>To Judge or Not to Judge – That Is the Question</a:t>
            </a:r>
            <a:endParaRPr lang="en-US" altLang="en-US" sz="6400" dirty="0"/>
          </a:p>
        </p:txBody>
      </p:sp>
      <p:sp>
        <p:nvSpPr>
          <p:cNvPr id="13315" name="Rectangle 3"/>
          <p:cNvSpPr>
            <a:spLocks noGrp="1" noChangeArrowheads="1"/>
          </p:cNvSpPr>
          <p:nvPr>
            <p:ph type="subTitle" idx="1"/>
          </p:nvPr>
        </p:nvSpPr>
        <p:spPr>
          <a:xfrm>
            <a:off x="0" y="2895600"/>
            <a:ext cx="9144000" cy="2286000"/>
          </a:xfrm>
        </p:spPr>
        <p:txBody>
          <a:bodyPr/>
          <a:lstStyle/>
          <a:p>
            <a:r>
              <a:rPr lang="en-US" altLang="en-US" sz="4800" b="1" i="1" dirty="0"/>
              <a:t>Matthew </a:t>
            </a:r>
            <a:r>
              <a:rPr lang="en-US" altLang="en-US" sz="4800" b="1" i="1" dirty="0" smtClean="0"/>
              <a:t>7:1</a:t>
            </a:r>
          </a:p>
          <a:p>
            <a:endParaRPr lang="en-US" altLang="en-US" sz="2800" b="1" i="1" dirty="0" smtClean="0"/>
          </a:p>
          <a:p>
            <a:endParaRPr lang="en-US" altLang="en-US" sz="2800" b="1" i="1" dirty="0" smtClean="0"/>
          </a:p>
          <a:p>
            <a:r>
              <a:rPr lang="en-US" altLang="en-US" sz="4800" b="1" i="1" dirty="0" smtClean="0"/>
              <a:t>John </a:t>
            </a:r>
            <a:r>
              <a:rPr lang="en-US" altLang="en-US" sz="4800" b="1" i="1" dirty="0"/>
              <a:t>7:24</a:t>
            </a:r>
            <a:endParaRPr lang="en-US" altLang="en-US" sz="4800" dirty="0"/>
          </a:p>
        </p:txBody>
      </p:sp>
      <p:sp>
        <p:nvSpPr>
          <p:cNvPr id="2" name="TextBox 1"/>
          <p:cNvSpPr txBox="1"/>
          <p:nvPr/>
        </p:nvSpPr>
        <p:spPr>
          <a:xfrm>
            <a:off x="0" y="3733800"/>
            <a:ext cx="9144000" cy="646331"/>
          </a:xfrm>
          <a:prstGeom prst="rect">
            <a:avLst/>
          </a:prstGeom>
          <a:noFill/>
        </p:spPr>
        <p:txBody>
          <a:bodyPr wrap="square" rtlCol="0">
            <a:spAutoFit/>
          </a:bodyPr>
          <a:lstStyle/>
          <a:p>
            <a:pPr algn="ctr"/>
            <a:r>
              <a:rPr lang="en-US" sz="3600" b="1" i="1" dirty="0"/>
              <a:t>Judge not, that you be not judged</a:t>
            </a:r>
            <a:r>
              <a:rPr lang="en-US" sz="3600" b="1" i="1" dirty="0" smtClean="0"/>
              <a:t>.</a:t>
            </a:r>
            <a:endParaRPr lang="en-US" altLang="en-US" sz="3600" b="1" i="1" dirty="0"/>
          </a:p>
        </p:txBody>
      </p:sp>
      <p:sp>
        <p:nvSpPr>
          <p:cNvPr id="5" name="TextBox 4"/>
          <p:cNvSpPr txBox="1"/>
          <p:nvPr/>
        </p:nvSpPr>
        <p:spPr>
          <a:xfrm>
            <a:off x="0" y="5525869"/>
            <a:ext cx="9144000" cy="1200329"/>
          </a:xfrm>
          <a:prstGeom prst="rect">
            <a:avLst/>
          </a:prstGeom>
          <a:noFill/>
        </p:spPr>
        <p:txBody>
          <a:bodyPr wrap="square" rtlCol="0">
            <a:spAutoFit/>
          </a:bodyPr>
          <a:lstStyle/>
          <a:p>
            <a:pPr algn="ctr"/>
            <a:r>
              <a:rPr lang="en-US" sz="3600" b="1" i="1" dirty="0"/>
              <a:t>Do not judge according to appearance, but judge with righteous judgment.</a:t>
            </a:r>
            <a:endParaRPr lang="en-US" altLang="en-US" sz="3600" b="1" i="1"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152400"/>
            <a:ext cx="9144000" cy="1143000"/>
          </a:xfrm>
        </p:spPr>
        <p:txBody>
          <a:bodyPr/>
          <a:lstStyle/>
          <a:p>
            <a:r>
              <a:rPr lang="en-US" altLang="en-US" b="1" dirty="0"/>
              <a:t>Judging </a:t>
            </a:r>
            <a:r>
              <a:rPr lang="en-US" altLang="en-US" b="1" dirty="0" smtClean="0"/>
              <a:t>Righteously Is </a:t>
            </a:r>
            <a:r>
              <a:rPr lang="en-US" altLang="en-US" b="1" dirty="0"/>
              <a:t>Commanded</a:t>
            </a:r>
            <a:endParaRPr lang="en-US" altLang="en-US" dirty="0"/>
          </a:p>
        </p:txBody>
      </p:sp>
      <p:sp>
        <p:nvSpPr>
          <p:cNvPr id="21507" name="Rectangle 3"/>
          <p:cNvSpPr>
            <a:spLocks noGrp="1" noChangeArrowheads="1"/>
          </p:cNvSpPr>
          <p:nvPr>
            <p:ph type="body" idx="1"/>
          </p:nvPr>
        </p:nvSpPr>
        <p:spPr>
          <a:xfrm>
            <a:off x="0" y="1219200"/>
            <a:ext cx="9144000" cy="5029200"/>
          </a:xfrm>
        </p:spPr>
        <p:txBody>
          <a:bodyPr/>
          <a:lstStyle/>
          <a:p>
            <a:pPr>
              <a:lnSpc>
                <a:spcPct val="95000"/>
              </a:lnSpc>
              <a:spcBef>
                <a:spcPts val="0"/>
              </a:spcBef>
              <a:spcAft>
                <a:spcPts val="600"/>
              </a:spcAft>
            </a:pPr>
            <a:r>
              <a:rPr lang="en-US" altLang="en-US" sz="3600" i="1" dirty="0" smtClean="0"/>
              <a:t>“</a:t>
            </a:r>
            <a:r>
              <a:rPr lang="en-US" altLang="en-US" sz="3600" b="1" i="1" dirty="0" smtClean="0"/>
              <a:t>J</a:t>
            </a:r>
            <a:r>
              <a:rPr lang="en-US" sz="3600" b="1" i="1" dirty="0" smtClean="0"/>
              <a:t>udge </a:t>
            </a:r>
            <a:r>
              <a:rPr lang="en-US" sz="3600" b="1" i="1" dirty="0"/>
              <a:t>with righteous judgment</a:t>
            </a:r>
            <a:r>
              <a:rPr lang="en-US" altLang="en-US" sz="3600" i="1" dirty="0" smtClean="0"/>
              <a:t>”</a:t>
            </a:r>
            <a:r>
              <a:rPr lang="en-US" altLang="en-US" sz="3600" b="1" i="1" dirty="0" smtClean="0"/>
              <a:t> (</a:t>
            </a:r>
            <a:r>
              <a:rPr lang="en-US" altLang="en-US" b="1" i="1" dirty="0" smtClean="0">
                <a:solidFill>
                  <a:srgbClr val="FFFF00"/>
                </a:solidFill>
              </a:rPr>
              <a:t>John 7:24</a:t>
            </a:r>
            <a:r>
              <a:rPr lang="en-US" altLang="en-US" sz="3600" b="1" i="1" dirty="0" smtClean="0"/>
              <a:t>)</a:t>
            </a:r>
            <a:endParaRPr lang="en-US" altLang="en-US" sz="3600" dirty="0"/>
          </a:p>
          <a:p>
            <a:pPr>
              <a:lnSpc>
                <a:spcPct val="95000"/>
              </a:lnSpc>
              <a:spcBef>
                <a:spcPts val="0"/>
              </a:spcBef>
              <a:spcAft>
                <a:spcPts val="600"/>
              </a:spcAft>
            </a:pPr>
            <a:r>
              <a:rPr lang="en-US" altLang="en-US" sz="3600" dirty="0"/>
              <a:t>But what does it </a:t>
            </a:r>
            <a:r>
              <a:rPr lang="en-US" altLang="en-US" sz="3600" dirty="0" smtClean="0"/>
              <a:t>meant by judging “righteous </a:t>
            </a:r>
            <a:r>
              <a:rPr lang="en-US" altLang="en-US" sz="3600" dirty="0"/>
              <a:t>judgment</a:t>
            </a:r>
            <a:r>
              <a:rPr lang="en-US" altLang="en-US" sz="3600" dirty="0" smtClean="0"/>
              <a:t>” as opposed to unrighteous kind?</a:t>
            </a:r>
            <a:endParaRPr lang="en-US" altLang="en-US" sz="3600" dirty="0"/>
          </a:p>
          <a:p>
            <a:pPr>
              <a:lnSpc>
                <a:spcPct val="95000"/>
              </a:lnSpc>
              <a:spcBef>
                <a:spcPts val="0"/>
              </a:spcBef>
              <a:spcAft>
                <a:spcPts val="600"/>
              </a:spcAft>
            </a:pPr>
            <a:r>
              <a:rPr lang="en-US" altLang="en-US" sz="3600" dirty="0" smtClean="0"/>
              <a:t>Righteous </a:t>
            </a:r>
            <a:r>
              <a:rPr lang="en-US" altLang="en-US" sz="3600" dirty="0"/>
              <a:t>judgment </a:t>
            </a:r>
            <a:r>
              <a:rPr lang="en-US" altLang="en-US" sz="3600" dirty="0" smtClean="0"/>
              <a:t>uses as its standard</a:t>
            </a:r>
            <a:r>
              <a:rPr lang="en-US" altLang="en-US" sz="3600" dirty="0" smtClean="0"/>
              <a:t> the revealed </a:t>
            </a:r>
            <a:r>
              <a:rPr lang="en-US" altLang="en-US" sz="3600" dirty="0"/>
              <a:t>will of </a:t>
            </a:r>
            <a:r>
              <a:rPr lang="en-US" altLang="en-US" sz="3600" dirty="0" smtClean="0"/>
              <a:t>God</a:t>
            </a:r>
          </a:p>
          <a:p>
            <a:pPr lvl="1">
              <a:lnSpc>
                <a:spcPct val="95000"/>
              </a:lnSpc>
              <a:spcBef>
                <a:spcPts val="0"/>
              </a:spcBef>
              <a:spcAft>
                <a:spcPts val="600"/>
              </a:spcAft>
              <a:buClr>
                <a:schemeClr val="tx1"/>
              </a:buClr>
              <a:buFont typeface="Wingdings" panose="05000000000000000000" pitchFamily="2" charset="2"/>
              <a:buChar char="§"/>
            </a:pPr>
            <a:r>
              <a:rPr lang="en-US" altLang="en-US" sz="3200" b="1" i="1" dirty="0" smtClean="0">
                <a:solidFill>
                  <a:srgbClr val="FFFF00"/>
                </a:solidFill>
              </a:rPr>
              <a:t>Romans 1:16-17  </a:t>
            </a:r>
            <a:r>
              <a:rPr lang="en-US" altLang="en-US" sz="3200" dirty="0" smtClean="0"/>
              <a:t>Gospel reveals righteousness</a:t>
            </a:r>
            <a:endParaRPr lang="en-US" altLang="en-US" sz="3200" b="1" i="1" dirty="0" smtClean="0">
              <a:solidFill>
                <a:srgbClr val="FFFF00"/>
              </a:solidFill>
            </a:endParaRPr>
          </a:p>
          <a:p>
            <a:pPr lvl="1">
              <a:lnSpc>
                <a:spcPct val="95000"/>
              </a:lnSpc>
              <a:spcBef>
                <a:spcPts val="0"/>
              </a:spcBef>
              <a:spcAft>
                <a:spcPts val="600"/>
              </a:spcAft>
              <a:buClr>
                <a:schemeClr val="tx1"/>
              </a:buClr>
              <a:buFont typeface="Wingdings" panose="05000000000000000000" pitchFamily="2" charset="2"/>
              <a:buChar char="§"/>
            </a:pPr>
            <a:r>
              <a:rPr lang="en-US" altLang="en-US" sz="3200" b="1" i="1" dirty="0" smtClean="0">
                <a:solidFill>
                  <a:srgbClr val="FFFF00"/>
                </a:solidFill>
              </a:rPr>
              <a:t>Psa. 119:137</a:t>
            </a:r>
            <a:r>
              <a:rPr lang="en-US" altLang="en-US" sz="3200" dirty="0" smtClean="0"/>
              <a:t> Based upon righteous nature of God</a:t>
            </a:r>
          </a:p>
          <a:p>
            <a:pPr lvl="1">
              <a:lnSpc>
                <a:spcPct val="95000"/>
              </a:lnSpc>
              <a:spcBef>
                <a:spcPts val="0"/>
              </a:spcBef>
              <a:spcAft>
                <a:spcPts val="600"/>
              </a:spcAft>
              <a:buClr>
                <a:schemeClr val="tx1"/>
              </a:buClr>
              <a:buFont typeface="Wingdings" panose="05000000000000000000" pitchFamily="2" charset="2"/>
              <a:buChar char="§"/>
            </a:pPr>
            <a:r>
              <a:rPr lang="en-US" altLang="en-US" sz="3200" b="1" i="1" dirty="0" smtClean="0">
                <a:solidFill>
                  <a:srgbClr val="FFFF00"/>
                </a:solidFill>
              </a:rPr>
              <a:t>Eph. 6:13-17</a:t>
            </a:r>
            <a:r>
              <a:rPr lang="en-US" altLang="en-US" sz="3200" dirty="0" smtClean="0"/>
              <a:t>  Armor of Christian based on gospel</a:t>
            </a:r>
            <a:endParaRPr lang="en-US" altLang="en-US" sz="3200" b="1" i="1" dirty="0" smtClean="0">
              <a:solidFill>
                <a:srgbClr val="FFFF00"/>
              </a:solidFill>
            </a:endParaRPr>
          </a:p>
          <a:p>
            <a:pPr lvl="1">
              <a:lnSpc>
                <a:spcPct val="95000"/>
              </a:lnSpc>
              <a:spcBef>
                <a:spcPts val="0"/>
              </a:spcBef>
              <a:spcAft>
                <a:spcPts val="600"/>
              </a:spcAft>
              <a:buClr>
                <a:schemeClr val="tx1"/>
              </a:buClr>
              <a:buFont typeface="Wingdings" panose="05000000000000000000" pitchFamily="2" charset="2"/>
              <a:buChar char="§"/>
            </a:pPr>
            <a:r>
              <a:rPr lang="en-US" altLang="en-US" sz="3200" b="1" i="1" dirty="0" smtClean="0">
                <a:solidFill>
                  <a:srgbClr val="FFFF00"/>
                </a:solidFill>
              </a:rPr>
              <a:t>Phil. 3:8-9  </a:t>
            </a:r>
            <a:r>
              <a:rPr lang="en-US" altLang="en-US" sz="3200" dirty="0" smtClean="0"/>
              <a:t>Righteousness of God by faith</a:t>
            </a:r>
            <a:endParaRPr lang="en-US" altLang="en-US" sz="3200" b="1" i="1" dirty="0" smtClean="0">
              <a:solidFill>
                <a:srgbClr val="FFFF00"/>
              </a:solidFill>
            </a:endParaRPr>
          </a:p>
          <a:p>
            <a:pPr>
              <a:lnSpc>
                <a:spcPct val="95000"/>
              </a:lnSpc>
              <a:spcBef>
                <a:spcPts val="0"/>
              </a:spcBef>
              <a:spcAft>
                <a:spcPts val="600"/>
              </a:spcAft>
            </a:pPr>
            <a:r>
              <a:rPr lang="en-US" altLang="en-US" sz="3600" dirty="0" smtClean="0"/>
              <a:t>When judgment is based on word, </a:t>
            </a:r>
            <a:r>
              <a:rPr lang="en-US" altLang="en-US" sz="3600" u="sng" dirty="0" smtClean="0"/>
              <a:t>God</a:t>
            </a:r>
            <a:r>
              <a:rPr lang="en-US" altLang="en-US" sz="3600" dirty="0" smtClean="0"/>
              <a:t> judges</a:t>
            </a:r>
            <a:endParaRPr lang="en-US" altLang="en-US" sz="3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10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150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1507">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150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10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1507">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1507">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150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 calcmode="lin" valueType="num">
                                      <p:cBhvr>
                                        <p:cTn id="23" dur="10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1507">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1507">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1507">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 calcmode="lin" valueType="num">
                                      <p:cBhvr>
                                        <p:cTn id="31" dur="10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1507">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1507">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1507">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 calcmode="lin" valueType="num">
                                      <p:cBhvr>
                                        <p:cTn id="39" dur="10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1507">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1507">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1507">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1507">
                                            <p:txEl>
                                              <p:pRg st="5" end="5"/>
                                            </p:txEl>
                                          </p:spTgt>
                                        </p:tgtEl>
                                        <p:attrNameLst>
                                          <p:attrName>style.visibility</p:attrName>
                                        </p:attrNameLst>
                                      </p:cBhvr>
                                      <p:to>
                                        <p:strVal val="visible"/>
                                      </p:to>
                                    </p:set>
                                    <p:anim calcmode="lin" valueType="num">
                                      <p:cBhvr>
                                        <p:cTn id="47" dur="10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1507">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1507">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1507">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1507">
                                            <p:txEl>
                                              <p:pRg st="6" end="6"/>
                                            </p:txEl>
                                          </p:spTgt>
                                        </p:tgtEl>
                                        <p:attrNameLst>
                                          <p:attrName>style.visibility</p:attrName>
                                        </p:attrNameLst>
                                      </p:cBhvr>
                                      <p:to>
                                        <p:strVal val="visible"/>
                                      </p:to>
                                    </p:set>
                                    <p:anim calcmode="lin" valueType="num">
                                      <p:cBhvr>
                                        <p:cTn id="55" dur="1000" fill="hold"/>
                                        <p:tgtEl>
                                          <p:spTgt spid="21507">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1507">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1507">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1507">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1507">
                                            <p:txEl>
                                              <p:pRg st="7" end="7"/>
                                            </p:txEl>
                                          </p:spTgt>
                                        </p:tgtEl>
                                        <p:attrNameLst>
                                          <p:attrName>style.visibility</p:attrName>
                                        </p:attrNameLst>
                                      </p:cBhvr>
                                      <p:to>
                                        <p:strVal val="visible"/>
                                      </p:to>
                                    </p:set>
                                    <p:anim calcmode="lin" valueType="num">
                                      <p:cBhvr>
                                        <p:cTn id="63" dur="1000" fill="hold"/>
                                        <p:tgtEl>
                                          <p:spTgt spid="21507">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1507">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1507">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1143000"/>
          </a:xfrm>
        </p:spPr>
        <p:txBody>
          <a:bodyPr/>
          <a:lstStyle/>
          <a:p>
            <a:r>
              <a:rPr lang="en-US" altLang="en-US" b="1" dirty="0"/>
              <a:t>Judging </a:t>
            </a:r>
            <a:r>
              <a:rPr lang="en-US" altLang="en-US" b="1" dirty="0" smtClean="0"/>
              <a:t>between </a:t>
            </a:r>
            <a:r>
              <a:rPr lang="en-US" altLang="en-US" b="1" dirty="0"/>
              <a:t>Good &amp; Evil Is Commanded</a:t>
            </a:r>
            <a:endParaRPr lang="en-US" altLang="en-US" dirty="0"/>
          </a:p>
        </p:txBody>
      </p:sp>
      <p:sp>
        <p:nvSpPr>
          <p:cNvPr id="22531" name="Rectangle 3"/>
          <p:cNvSpPr>
            <a:spLocks noGrp="1" noChangeArrowheads="1"/>
          </p:cNvSpPr>
          <p:nvPr>
            <p:ph type="body" idx="1"/>
          </p:nvPr>
        </p:nvSpPr>
        <p:spPr>
          <a:xfrm>
            <a:off x="76200" y="1752600"/>
            <a:ext cx="9067800" cy="5105400"/>
          </a:xfrm>
        </p:spPr>
        <p:txBody>
          <a:bodyPr/>
          <a:lstStyle/>
          <a:p>
            <a:pPr>
              <a:lnSpc>
                <a:spcPct val="93000"/>
              </a:lnSpc>
              <a:spcBef>
                <a:spcPts val="0"/>
              </a:spcBef>
              <a:spcAft>
                <a:spcPts val="600"/>
              </a:spcAft>
              <a:buClr>
                <a:srgbClr val="FFFF00"/>
              </a:buClr>
            </a:pPr>
            <a:r>
              <a:rPr lang="en-US" altLang="en-US" sz="3600" dirty="0" smtClean="0"/>
              <a:t>Must discern good &amp; evil (</a:t>
            </a:r>
            <a:r>
              <a:rPr lang="en-US" altLang="en-US" b="1" i="1" dirty="0" smtClean="0">
                <a:solidFill>
                  <a:srgbClr val="FFFF00"/>
                </a:solidFill>
              </a:rPr>
              <a:t>Hebrews 5:14</a:t>
            </a:r>
            <a:r>
              <a:rPr lang="en-US" altLang="en-US" sz="3600" dirty="0" smtClean="0"/>
              <a:t>)</a:t>
            </a:r>
            <a:endParaRPr lang="en-US" altLang="en-US" sz="3600" dirty="0"/>
          </a:p>
          <a:p>
            <a:pPr>
              <a:lnSpc>
                <a:spcPct val="93000"/>
              </a:lnSpc>
              <a:spcBef>
                <a:spcPts val="0"/>
              </a:spcBef>
              <a:spcAft>
                <a:spcPts val="600"/>
              </a:spcAft>
              <a:buClr>
                <a:srgbClr val="FFFF00"/>
              </a:buClr>
            </a:pPr>
            <a:r>
              <a:rPr lang="en-US" altLang="en-US" sz="3600" dirty="0"/>
              <a:t>How can we identify that which is good?</a:t>
            </a:r>
          </a:p>
          <a:p>
            <a:pPr lvl="1">
              <a:lnSpc>
                <a:spcPct val="93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2 </a:t>
            </a:r>
            <a:r>
              <a:rPr lang="en-US" altLang="en-US" sz="3200" b="1" i="1" dirty="0" smtClean="0">
                <a:solidFill>
                  <a:srgbClr val="FFFF00"/>
                </a:solidFill>
              </a:rPr>
              <a:t>Tim. 3:16-17</a:t>
            </a:r>
            <a:r>
              <a:rPr lang="en-US" altLang="en-US" sz="3200" dirty="0" smtClean="0"/>
              <a:t>  Scripture </a:t>
            </a:r>
            <a:r>
              <a:rPr lang="en-US" altLang="en-US" sz="3200" dirty="0" smtClean="0"/>
              <a:t>completely identifies</a:t>
            </a:r>
            <a:endParaRPr lang="en-US" altLang="en-US" sz="3200" b="1" i="1" dirty="0">
              <a:solidFill>
                <a:srgbClr val="FFFF00"/>
              </a:solidFill>
            </a:endParaRPr>
          </a:p>
          <a:p>
            <a:pPr lvl="1">
              <a:lnSpc>
                <a:spcPct val="93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Ephesians </a:t>
            </a:r>
            <a:r>
              <a:rPr lang="en-US" altLang="en-US" sz="3200" b="1" i="1" dirty="0" smtClean="0">
                <a:solidFill>
                  <a:srgbClr val="FFFF00"/>
                </a:solidFill>
              </a:rPr>
              <a:t>2:10</a:t>
            </a:r>
            <a:r>
              <a:rPr lang="en-US" altLang="en-US" sz="3200" dirty="0" smtClean="0"/>
              <a:t>  Good works prepared by God</a:t>
            </a:r>
            <a:endParaRPr lang="en-US" altLang="en-US" sz="3200" b="1" i="1" dirty="0">
              <a:solidFill>
                <a:srgbClr val="FFFF00"/>
              </a:solidFill>
            </a:endParaRPr>
          </a:p>
          <a:p>
            <a:pPr lvl="1">
              <a:lnSpc>
                <a:spcPct val="93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1 </a:t>
            </a:r>
            <a:r>
              <a:rPr lang="en-US" altLang="en-US" sz="3200" b="1" i="1" dirty="0" smtClean="0">
                <a:solidFill>
                  <a:srgbClr val="FFFF00"/>
                </a:solidFill>
              </a:rPr>
              <a:t>Thess. 5:21-22</a:t>
            </a:r>
            <a:r>
              <a:rPr lang="en-US" altLang="en-US" sz="3200" dirty="0" smtClean="0"/>
              <a:t>  Can be tested, proven &amp; held</a:t>
            </a:r>
            <a:endParaRPr lang="en-US" altLang="en-US" sz="3200" b="1" i="1" dirty="0">
              <a:solidFill>
                <a:srgbClr val="FFFF00"/>
              </a:solidFill>
            </a:endParaRPr>
          </a:p>
          <a:p>
            <a:pPr>
              <a:lnSpc>
                <a:spcPct val="93000"/>
              </a:lnSpc>
              <a:spcBef>
                <a:spcPts val="0"/>
              </a:spcBef>
              <a:spcAft>
                <a:spcPts val="600"/>
              </a:spcAft>
              <a:buClr>
                <a:srgbClr val="FFFF00"/>
              </a:buClr>
            </a:pPr>
            <a:r>
              <a:rPr lang="en-US" altLang="en-US" sz="3600" dirty="0" smtClean="0"/>
              <a:t>Are we required to </a:t>
            </a:r>
            <a:r>
              <a:rPr lang="en-US" altLang="en-US" sz="3600" dirty="0"/>
              <a:t>identify evil or iniquity?</a:t>
            </a:r>
          </a:p>
          <a:p>
            <a:pPr lvl="1">
              <a:lnSpc>
                <a:spcPct val="93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Matthew </a:t>
            </a:r>
            <a:r>
              <a:rPr lang="en-US" altLang="en-US" sz="3200" b="1" i="1" dirty="0" smtClean="0">
                <a:solidFill>
                  <a:srgbClr val="FFFF00"/>
                </a:solidFill>
              </a:rPr>
              <a:t>7:21-23  </a:t>
            </a:r>
            <a:r>
              <a:rPr lang="en-US" altLang="en-US" sz="3200" dirty="0" smtClean="0"/>
              <a:t>“I never knew you, depart…”</a:t>
            </a:r>
            <a:endParaRPr lang="en-US" altLang="en-US" sz="3200" b="1" i="1" dirty="0" smtClean="0">
              <a:solidFill>
                <a:srgbClr val="FFFF00"/>
              </a:solidFill>
            </a:endParaRPr>
          </a:p>
          <a:p>
            <a:pPr>
              <a:lnSpc>
                <a:spcPct val="93000"/>
              </a:lnSpc>
              <a:spcBef>
                <a:spcPts val="0"/>
              </a:spcBef>
              <a:spcAft>
                <a:spcPts val="600"/>
              </a:spcAft>
              <a:buClr>
                <a:srgbClr val="FFFF00"/>
              </a:buClr>
            </a:pPr>
            <a:r>
              <a:rPr lang="en-US" altLang="en-US" sz="3600" dirty="0" smtClean="0"/>
              <a:t>Cannot excuse our failure to discern between good &amp; evil since word gives us that ability</a:t>
            </a:r>
            <a:endParaRPr lang="en-US" altLang="en-US" sz="3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10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253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2531">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253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2531">
                                            <p:txEl>
                                              <p:pRg st="1" end="1"/>
                                            </p:txEl>
                                          </p:spTgt>
                                        </p:tgtEl>
                                        <p:attrNameLst>
                                          <p:attrName>style.visibility</p:attrName>
                                        </p:attrNameLst>
                                      </p:cBhvr>
                                      <p:to>
                                        <p:strVal val="visible"/>
                                      </p:to>
                                    </p:set>
                                    <p:anim calcmode="lin" valueType="num">
                                      <p:cBhvr>
                                        <p:cTn id="15" dur="10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253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2531">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253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2531">
                                            <p:txEl>
                                              <p:pRg st="2" end="2"/>
                                            </p:txEl>
                                          </p:spTgt>
                                        </p:tgtEl>
                                        <p:attrNameLst>
                                          <p:attrName>style.visibility</p:attrName>
                                        </p:attrNameLst>
                                      </p:cBhvr>
                                      <p:to>
                                        <p:strVal val="visible"/>
                                      </p:to>
                                    </p:set>
                                    <p:anim calcmode="lin" valueType="num">
                                      <p:cBhvr>
                                        <p:cTn id="23" dur="10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253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2531">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253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2531">
                                            <p:txEl>
                                              <p:pRg st="3" end="3"/>
                                            </p:txEl>
                                          </p:spTgt>
                                        </p:tgtEl>
                                        <p:attrNameLst>
                                          <p:attrName>style.visibility</p:attrName>
                                        </p:attrNameLst>
                                      </p:cBhvr>
                                      <p:to>
                                        <p:strVal val="visible"/>
                                      </p:to>
                                    </p:set>
                                    <p:anim calcmode="lin" valueType="num">
                                      <p:cBhvr>
                                        <p:cTn id="31" dur="10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253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2531">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253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2531">
                                            <p:txEl>
                                              <p:pRg st="4" end="4"/>
                                            </p:txEl>
                                          </p:spTgt>
                                        </p:tgtEl>
                                        <p:attrNameLst>
                                          <p:attrName>style.visibility</p:attrName>
                                        </p:attrNameLst>
                                      </p:cBhvr>
                                      <p:to>
                                        <p:strVal val="visible"/>
                                      </p:to>
                                    </p:set>
                                    <p:anim calcmode="lin" valueType="num">
                                      <p:cBhvr>
                                        <p:cTn id="39" dur="10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253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2531">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2531">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2531">
                                            <p:txEl>
                                              <p:pRg st="5" end="5"/>
                                            </p:txEl>
                                          </p:spTgt>
                                        </p:tgtEl>
                                        <p:attrNameLst>
                                          <p:attrName>style.visibility</p:attrName>
                                        </p:attrNameLst>
                                      </p:cBhvr>
                                      <p:to>
                                        <p:strVal val="visible"/>
                                      </p:to>
                                    </p:set>
                                    <p:anim calcmode="lin" valueType="num">
                                      <p:cBhvr>
                                        <p:cTn id="47" dur="10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2531">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2531">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2531">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2531">
                                            <p:txEl>
                                              <p:pRg st="6" end="6"/>
                                            </p:txEl>
                                          </p:spTgt>
                                        </p:tgtEl>
                                        <p:attrNameLst>
                                          <p:attrName>style.visibility</p:attrName>
                                        </p:attrNameLst>
                                      </p:cBhvr>
                                      <p:to>
                                        <p:strVal val="visible"/>
                                      </p:to>
                                    </p:set>
                                    <p:anim calcmode="lin" valueType="num">
                                      <p:cBhvr>
                                        <p:cTn id="55" dur="10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2531">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2531">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2531">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2531">
                                            <p:txEl>
                                              <p:pRg st="7" end="7"/>
                                            </p:txEl>
                                          </p:spTgt>
                                        </p:tgtEl>
                                        <p:attrNameLst>
                                          <p:attrName>style.visibility</p:attrName>
                                        </p:attrNameLst>
                                      </p:cBhvr>
                                      <p:to>
                                        <p:strVal val="visible"/>
                                      </p:to>
                                    </p:set>
                                    <p:anim calcmode="lin" valueType="num">
                                      <p:cBhvr>
                                        <p:cTn id="63" dur="1000" fill="hold"/>
                                        <p:tgtEl>
                                          <p:spTgt spid="22531">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22531">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22531">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225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0"/>
            <a:ext cx="8305800" cy="1600200"/>
          </a:xfrm>
        </p:spPr>
        <p:txBody>
          <a:bodyPr/>
          <a:lstStyle/>
          <a:p>
            <a:r>
              <a:rPr lang="en-US" altLang="en-US" b="1" dirty="0"/>
              <a:t>Judging </a:t>
            </a:r>
            <a:r>
              <a:rPr lang="en-US" altLang="en-US" b="1" dirty="0" smtClean="0"/>
              <a:t>between </a:t>
            </a:r>
            <a:r>
              <a:rPr lang="en-US" altLang="en-US" b="1" dirty="0"/>
              <a:t>Truth &amp; Error Is Commanded</a:t>
            </a:r>
            <a:endParaRPr lang="en-US" altLang="en-US" dirty="0"/>
          </a:p>
        </p:txBody>
      </p:sp>
      <p:sp>
        <p:nvSpPr>
          <p:cNvPr id="23555" name="Rectangle 3"/>
          <p:cNvSpPr>
            <a:spLocks noGrp="1" noChangeArrowheads="1"/>
          </p:cNvSpPr>
          <p:nvPr>
            <p:ph type="body" idx="1"/>
          </p:nvPr>
        </p:nvSpPr>
        <p:spPr>
          <a:xfrm>
            <a:off x="0" y="1600200"/>
            <a:ext cx="9144000" cy="5257800"/>
          </a:xfrm>
        </p:spPr>
        <p:txBody>
          <a:bodyPr/>
          <a:lstStyle/>
          <a:p>
            <a:pPr>
              <a:lnSpc>
                <a:spcPct val="91000"/>
              </a:lnSpc>
              <a:spcBef>
                <a:spcPts val="0"/>
              </a:spcBef>
              <a:spcAft>
                <a:spcPts val="400"/>
              </a:spcAft>
              <a:buClr>
                <a:srgbClr val="FFFF00"/>
              </a:buClr>
            </a:pPr>
            <a:r>
              <a:rPr lang="en-US" altLang="en-US" sz="3600" dirty="0"/>
              <a:t>Religious world often abuses </a:t>
            </a:r>
            <a:r>
              <a:rPr lang="en-US" altLang="en-US" sz="3600" dirty="0">
                <a:solidFill>
                  <a:srgbClr val="FFFF99"/>
                </a:solidFill>
              </a:rPr>
              <a:t>Matthew </a:t>
            </a:r>
            <a:r>
              <a:rPr lang="en-US" altLang="en-US" sz="3600" dirty="0" smtClean="0">
                <a:solidFill>
                  <a:srgbClr val="FFFF99"/>
                </a:solidFill>
              </a:rPr>
              <a:t>7:1 </a:t>
            </a:r>
            <a:r>
              <a:rPr lang="en-US" altLang="en-US" sz="3600" dirty="0"/>
              <a:t>to condemn discerning of error &amp; its </a:t>
            </a:r>
            <a:r>
              <a:rPr lang="en-US" altLang="en-US" sz="3600" dirty="0" smtClean="0"/>
              <a:t>teachers</a:t>
            </a:r>
          </a:p>
          <a:p>
            <a:pPr>
              <a:lnSpc>
                <a:spcPct val="91000"/>
              </a:lnSpc>
              <a:spcBef>
                <a:spcPts val="0"/>
              </a:spcBef>
              <a:spcAft>
                <a:spcPts val="400"/>
              </a:spcAft>
              <a:buClr>
                <a:srgbClr val="FFFF00"/>
              </a:buClr>
            </a:pPr>
            <a:r>
              <a:rPr lang="en-US" altLang="en-US" sz="3600" dirty="0"/>
              <a:t>W</a:t>
            </a:r>
            <a:r>
              <a:rPr lang="en-US" altLang="en-US" sz="3600" dirty="0" smtClean="0"/>
              <a:t>e</a:t>
            </a:r>
            <a:r>
              <a:rPr lang="en-US" altLang="en-US" sz="2800" dirty="0" smtClean="0"/>
              <a:t> </a:t>
            </a:r>
            <a:r>
              <a:rPr lang="en-US" altLang="en-US" sz="3600" dirty="0" smtClean="0"/>
              <a:t>are</a:t>
            </a:r>
            <a:r>
              <a:rPr lang="en-US" altLang="en-US" dirty="0" smtClean="0"/>
              <a:t> </a:t>
            </a:r>
            <a:r>
              <a:rPr lang="en-US" altLang="en-US" sz="3600" dirty="0" smtClean="0"/>
              <a:t>commanded</a:t>
            </a:r>
            <a:r>
              <a:rPr lang="en-US" altLang="en-US" sz="2800" dirty="0" smtClean="0"/>
              <a:t> </a:t>
            </a:r>
            <a:r>
              <a:rPr lang="en-US" altLang="en-US" sz="3600" dirty="0" smtClean="0"/>
              <a:t>to</a:t>
            </a:r>
            <a:r>
              <a:rPr lang="en-US" altLang="en-US" dirty="0" smtClean="0"/>
              <a:t> </a:t>
            </a:r>
            <a:r>
              <a:rPr lang="en-US" altLang="en-US" sz="3600" dirty="0" smtClean="0"/>
              <a:t>identify</a:t>
            </a:r>
            <a:r>
              <a:rPr lang="en-US" altLang="en-US" sz="2800" dirty="0" smtClean="0"/>
              <a:t> </a:t>
            </a:r>
            <a:r>
              <a:rPr lang="en-US" altLang="en-US" sz="3600" dirty="0" smtClean="0"/>
              <a:t>error</a:t>
            </a:r>
            <a:r>
              <a:rPr lang="en-US" altLang="en-US" sz="2800" dirty="0" smtClean="0"/>
              <a:t> </a:t>
            </a:r>
            <a:r>
              <a:rPr lang="en-US" altLang="en-US" sz="3600" dirty="0" smtClean="0"/>
              <a:t>&amp;</a:t>
            </a:r>
            <a:r>
              <a:rPr lang="en-US" altLang="en-US" sz="2800" dirty="0" smtClean="0"/>
              <a:t> </a:t>
            </a:r>
            <a:r>
              <a:rPr lang="en-US" altLang="en-US" sz="3600" dirty="0" smtClean="0"/>
              <a:t>teachers</a:t>
            </a:r>
            <a:endParaRPr lang="en-US" altLang="en-US" sz="3600" dirty="0"/>
          </a:p>
          <a:p>
            <a:pPr lvl="1">
              <a:lnSpc>
                <a:spcPct val="91000"/>
              </a:lnSpc>
              <a:spcBef>
                <a:spcPts val="0"/>
              </a:spcBef>
              <a:spcAft>
                <a:spcPts val="400"/>
              </a:spcAft>
              <a:buClr>
                <a:schemeClr val="tx1"/>
              </a:buClr>
              <a:buSzPct val="70000"/>
              <a:buFont typeface="Wingdings" panose="05000000000000000000" pitchFamily="2" charset="2"/>
              <a:buChar char="§"/>
            </a:pPr>
            <a:r>
              <a:rPr lang="en-US" altLang="en-US" sz="3200" b="1" i="1" dirty="0">
                <a:solidFill>
                  <a:srgbClr val="FFFF00"/>
                </a:solidFill>
              </a:rPr>
              <a:t>Matthew </a:t>
            </a:r>
            <a:r>
              <a:rPr lang="en-US" altLang="en-US" sz="3200" b="1" i="1" dirty="0" smtClean="0">
                <a:solidFill>
                  <a:srgbClr val="FFFF00"/>
                </a:solidFill>
              </a:rPr>
              <a:t>7:15-20</a:t>
            </a:r>
            <a:r>
              <a:rPr lang="en-US" altLang="en-US" sz="3200" dirty="0" smtClean="0"/>
              <a:t>  Identified &amp; know by fruits</a:t>
            </a:r>
            <a:endParaRPr lang="en-US" altLang="en-US" sz="3200" b="1" i="1" dirty="0">
              <a:solidFill>
                <a:srgbClr val="FFFF00"/>
              </a:solidFill>
            </a:endParaRPr>
          </a:p>
          <a:p>
            <a:pPr lvl="1">
              <a:lnSpc>
                <a:spcPct val="91000"/>
              </a:lnSpc>
              <a:spcBef>
                <a:spcPts val="0"/>
              </a:spcBef>
              <a:spcAft>
                <a:spcPts val="400"/>
              </a:spcAft>
              <a:buClr>
                <a:schemeClr val="tx1"/>
              </a:buClr>
              <a:buSzPct val="70000"/>
              <a:buFont typeface="Wingdings" panose="05000000000000000000" pitchFamily="2" charset="2"/>
              <a:buChar char="§"/>
            </a:pPr>
            <a:r>
              <a:rPr lang="en-US" altLang="en-US" sz="3200" b="1" i="1" dirty="0">
                <a:solidFill>
                  <a:srgbClr val="FFFF00"/>
                </a:solidFill>
              </a:rPr>
              <a:t>2 Peter </a:t>
            </a:r>
            <a:r>
              <a:rPr lang="en-US" altLang="en-US" sz="3200" b="1" i="1" dirty="0" smtClean="0">
                <a:solidFill>
                  <a:srgbClr val="FFFF00"/>
                </a:solidFill>
              </a:rPr>
              <a:t>2:1-3</a:t>
            </a:r>
            <a:r>
              <a:rPr lang="en-US" altLang="en-US" sz="3200" dirty="0" smtClean="0"/>
              <a:t>  False teachers exist among saints</a:t>
            </a:r>
            <a:endParaRPr lang="en-US" altLang="en-US" sz="3200" b="1" i="1" dirty="0">
              <a:solidFill>
                <a:srgbClr val="FFFF00"/>
              </a:solidFill>
            </a:endParaRPr>
          </a:p>
          <a:p>
            <a:pPr lvl="1">
              <a:lnSpc>
                <a:spcPct val="91000"/>
              </a:lnSpc>
              <a:spcBef>
                <a:spcPts val="0"/>
              </a:spcBef>
              <a:spcAft>
                <a:spcPts val="400"/>
              </a:spcAft>
              <a:buClr>
                <a:schemeClr val="tx1"/>
              </a:buClr>
              <a:buSzPct val="70000"/>
              <a:buFont typeface="Wingdings" panose="05000000000000000000" pitchFamily="2" charset="2"/>
              <a:buChar char="§"/>
            </a:pPr>
            <a:r>
              <a:rPr lang="en-US" altLang="en-US" sz="3200" b="1" i="1" dirty="0">
                <a:solidFill>
                  <a:srgbClr val="FFFF00"/>
                </a:solidFill>
              </a:rPr>
              <a:t>2 </a:t>
            </a:r>
            <a:r>
              <a:rPr lang="en-US" altLang="en-US" sz="3200" b="1" i="1" dirty="0" smtClean="0">
                <a:solidFill>
                  <a:srgbClr val="FFFF00"/>
                </a:solidFill>
              </a:rPr>
              <a:t>Tim. 2:15-18</a:t>
            </a:r>
            <a:r>
              <a:rPr lang="en-US" altLang="en-US" sz="3200" dirty="0" smtClean="0"/>
              <a:t> </a:t>
            </a:r>
            <a:r>
              <a:rPr lang="en-US" altLang="en-US" sz="3200" dirty="0" smtClean="0"/>
              <a:t>D</a:t>
            </a:r>
            <a:r>
              <a:rPr lang="en-US" altLang="en-US" sz="3200" dirty="0" smtClean="0"/>
              <a:t>iligence in truth; </a:t>
            </a:r>
            <a:r>
              <a:rPr lang="en-US" altLang="en-US" sz="3200" dirty="0"/>
              <a:t>I</a:t>
            </a:r>
            <a:r>
              <a:rPr lang="en-US" altLang="en-US" sz="3200" dirty="0" smtClean="0"/>
              <a:t>dentify false</a:t>
            </a:r>
            <a:endParaRPr lang="en-US" altLang="en-US" sz="3200" dirty="0">
              <a:solidFill>
                <a:srgbClr val="FFFF00"/>
              </a:solidFill>
            </a:endParaRPr>
          </a:p>
          <a:p>
            <a:pPr>
              <a:lnSpc>
                <a:spcPct val="91000"/>
              </a:lnSpc>
              <a:spcBef>
                <a:spcPts val="0"/>
              </a:spcBef>
              <a:spcAft>
                <a:spcPts val="400"/>
              </a:spcAft>
              <a:buClr>
                <a:srgbClr val="FFFF00"/>
              </a:buClr>
            </a:pPr>
            <a:r>
              <a:rPr lang="en-US" altLang="en-US" sz="3600" dirty="0" smtClean="0"/>
              <a:t>We live in a society that decries identifying anything</a:t>
            </a:r>
            <a:r>
              <a:rPr lang="en-US" altLang="en-US" sz="2800" dirty="0" smtClean="0"/>
              <a:t> </a:t>
            </a:r>
            <a:r>
              <a:rPr lang="en-US" altLang="en-US" sz="3600" dirty="0" smtClean="0"/>
              <a:t>as</a:t>
            </a:r>
            <a:r>
              <a:rPr lang="en-US" altLang="en-US" sz="2800" dirty="0" smtClean="0"/>
              <a:t> </a:t>
            </a:r>
            <a:r>
              <a:rPr lang="en-US" altLang="en-US" sz="3600" dirty="0" smtClean="0"/>
              <a:t>“false”</a:t>
            </a:r>
            <a:r>
              <a:rPr lang="en-US" altLang="en-US" sz="2800" dirty="0" smtClean="0"/>
              <a:t> </a:t>
            </a:r>
            <a:r>
              <a:rPr lang="en-US" altLang="en-US" sz="3600" dirty="0" smtClean="0"/>
              <a:t>or</a:t>
            </a:r>
            <a:r>
              <a:rPr lang="en-US" altLang="en-US" sz="2800" dirty="0" smtClean="0"/>
              <a:t> </a:t>
            </a:r>
            <a:r>
              <a:rPr lang="en-US" altLang="en-US" sz="3600" dirty="0" smtClean="0"/>
              <a:t>“evil”</a:t>
            </a:r>
            <a:r>
              <a:rPr lang="en-US" altLang="en-US" sz="2800" dirty="0" smtClean="0"/>
              <a:t> – </a:t>
            </a:r>
            <a:r>
              <a:rPr lang="en-US" altLang="en-US" sz="3600" dirty="0" smtClean="0"/>
              <a:t>except</a:t>
            </a:r>
            <a:r>
              <a:rPr lang="en-US" altLang="en-US" sz="2800" dirty="0" smtClean="0"/>
              <a:t> </a:t>
            </a:r>
            <a:r>
              <a:rPr lang="en-US" altLang="en-US" sz="3600" dirty="0" smtClean="0"/>
              <a:t>“judging”</a:t>
            </a:r>
          </a:p>
          <a:p>
            <a:pPr>
              <a:lnSpc>
                <a:spcPct val="91000"/>
              </a:lnSpc>
              <a:spcBef>
                <a:spcPts val="0"/>
              </a:spcBef>
              <a:spcAft>
                <a:spcPts val="400"/>
              </a:spcAft>
              <a:buClr>
                <a:srgbClr val="FFFF00"/>
              </a:buClr>
            </a:pPr>
            <a:r>
              <a:rPr lang="en-US" altLang="en-US" sz="3600" dirty="0" smtClean="0"/>
              <a:t>Sadly</a:t>
            </a:r>
            <a:r>
              <a:rPr lang="en-US" altLang="en-US" sz="3600" dirty="0"/>
              <a:t>, some brethren have begun to sound like the denominations in </a:t>
            </a:r>
            <a:r>
              <a:rPr lang="en-US" altLang="en-US" sz="3600" dirty="0" smtClean="0"/>
              <a:t>accepting such relativism</a:t>
            </a:r>
            <a:endParaRPr lang="en-US" altLang="en-US" sz="3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p:cTn id="7" dur="1000" fill="hold"/>
                                        <p:tgtEl>
                                          <p:spTgt spid="2355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355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355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355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3555">
                                            <p:txEl>
                                              <p:pRg st="1" end="1"/>
                                            </p:txEl>
                                          </p:spTgt>
                                        </p:tgtEl>
                                        <p:attrNameLst>
                                          <p:attrName>style.visibility</p:attrName>
                                        </p:attrNameLst>
                                      </p:cBhvr>
                                      <p:to>
                                        <p:strVal val="visible"/>
                                      </p:to>
                                    </p:set>
                                    <p:anim calcmode="lin" valueType="num">
                                      <p:cBhvr>
                                        <p:cTn id="15" dur="1000" fill="hold"/>
                                        <p:tgtEl>
                                          <p:spTgt spid="2355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355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3555">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355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3555">
                                            <p:txEl>
                                              <p:pRg st="2" end="2"/>
                                            </p:txEl>
                                          </p:spTgt>
                                        </p:tgtEl>
                                        <p:attrNameLst>
                                          <p:attrName>style.visibility</p:attrName>
                                        </p:attrNameLst>
                                      </p:cBhvr>
                                      <p:to>
                                        <p:strVal val="visible"/>
                                      </p:to>
                                    </p:set>
                                    <p:anim calcmode="lin" valueType="num">
                                      <p:cBhvr>
                                        <p:cTn id="23" dur="1000" fill="hold"/>
                                        <p:tgtEl>
                                          <p:spTgt spid="2355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355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3555">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355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3555">
                                            <p:txEl>
                                              <p:pRg st="3" end="3"/>
                                            </p:txEl>
                                          </p:spTgt>
                                        </p:tgtEl>
                                        <p:attrNameLst>
                                          <p:attrName>style.visibility</p:attrName>
                                        </p:attrNameLst>
                                      </p:cBhvr>
                                      <p:to>
                                        <p:strVal val="visible"/>
                                      </p:to>
                                    </p:set>
                                    <p:anim calcmode="lin" valueType="num">
                                      <p:cBhvr>
                                        <p:cTn id="31" dur="1000" fill="hold"/>
                                        <p:tgtEl>
                                          <p:spTgt spid="2355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355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3555">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355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3555">
                                            <p:txEl>
                                              <p:pRg st="4" end="4"/>
                                            </p:txEl>
                                          </p:spTgt>
                                        </p:tgtEl>
                                        <p:attrNameLst>
                                          <p:attrName>style.visibility</p:attrName>
                                        </p:attrNameLst>
                                      </p:cBhvr>
                                      <p:to>
                                        <p:strVal val="visible"/>
                                      </p:to>
                                    </p:set>
                                    <p:anim calcmode="lin" valueType="num">
                                      <p:cBhvr>
                                        <p:cTn id="39" dur="1000" fill="hold"/>
                                        <p:tgtEl>
                                          <p:spTgt spid="2355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355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3555">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355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3555">
                                            <p:txEl>
                                              <p:pRg st="5" end="5"/>
                                            </p:txEl>
                                          </p:spTgt>
                                        </p:tgtEl>
                                        <p:attrNameLst>
                                          <p:attrName>style.visibility</p:attrName>
                                        </p:attrNameLst>
                                      </p:cBhvr>
                                      <p:to>
                                        <p:strVal val="visible"/>
                                      </p:to>
                                    </p:set>
                                    <p:anim calcmode="lin" valueType="num">
                                      <p:cBhvr>
                                        <p:cTn id="47" dur="1000" fill="hold"/>
                                        <p:tgtEl>
                                          <p:spTgt spid="23555">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3555">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3555">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355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23555">
                                            <p:txEl>
                                              <p:pRg st="6" end="6"/>
                                            </p:txEl>
                                          </p:spTgt>
                                        </p:tgtEl>
                                        <p:attrNameLst>
                                          <p:attrName>style.visibility</p:attrName>
                                        </p:attrNameLst>
                                      </p:cBhvr>
                                      <p:to>
                                        <p:strVal val="visible"/>
                                      </p:to>
                                    </p:set>
                                    <p:anim calcmode="lin" valueType="num">
                                      <p:cBhvr>
                                        <p:cTn id="55" dur="1000" fill="hold"/>
                                        <p:tgtEl>
                                          <p:spTgt spid="2355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23555">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23555">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524000"/>
          </a:xfrm>
        </p:spPr>
        <p:txBody>
          <a:bodyPr/>
          <a:lstStyle/>
          <a:p>
            <a:r>
              <a:rPr lang="en-US" sz="4800" b="1" dirty="0" smtClean="0"/>
              <a:t>Failure to Identify Error &amp; Condemn Evil</a:t>
            </a:r>
            <a:endParaRPr lang="en-US" sz="4800" b="1" dirty="0"/>
          </a:p>
        </p:txBody>
      </p:sp>
      <p:sp>
        <p:nvSpPr>
          <p:cNvPr id="3" name="Content Placeholder 2"/>
          <p:cNvSpPr>
            <a:spLocks noGrp="1"/>
          </p:cNvSpPr>
          <p:nvPr>
            <p:ph idx="1"/>
          </p:nvPr>
        </p:nvSpPr>
        <p:spPr>
          <a:xfrm>
            <a:off x="0" y="1752600"/>
            <a:ext cx="9144000" cy="5029200"/>
          </a:xfrm>
        </p:spPr>
        <p:txBody>
          <a:bodyPr/>
          <a:lstStyle/>
          <a:p>
            <a:pPr>
              <a:lnSpc>
                <a:spcPct val="93000"/>
              </a:lnSpc>
              <a:spcBef>
                <a:spcPts val="0"/>
              </a:spcBef>
            </a:pPr>
            <a:r>
              <a:rPr lang="en-US" altLang="en-US" sz="3000" dirty="0" smtClean="0"/>
              <a:t>“</a:t>
            </a:r>
            <a:r>
              <a:rPr lang="en-US" altLang="en-US" sz="3000" dirty="0"/>
              <a:t>Neither of us would fellowship a </a:t>
            </a:r>
            <a:r>
              <a:rPr lang="en-US" altLang="en-US" sz="3000" dirty="0">
                <a:solidFill>
                  <a:schemeClr val="folHlink"/>
                </a:solidFill>
              </a:rPr>
              <a:t>clear adulterer</a:t>
            </a:r>
            <a:r>
              <a:rPr lang="en-US" altLang="en-US" sz="3000" dirty="0"/>
              <a:t>, but, at least for the time being, we entrust the judgment of one another’s conscience on this question to God</a:t>
            </a:r>
            <a:r>
              <a:rPr lang="en-US" altLang="en-US" sz="3000" dirty="0" smtClean="0"/>
              <a:t>. </a:t>
            </a:r>
            <a:r>
              <a:rPr lang="en-US" altLang="en-US" sz="3000" dirty="0"/>
              <a:t>Each of these judgments is based on an admission that we regard the subject as </a:t>
            </a:r>
            <a:r>
              <a:rPr lang="en-US" altLang="en-US" sz="3000" dirty="0">
                <a:solidFill>
                  <a:schemeClr val="folHlink"/>
                </a:solidFill>
              </a:rPr>
              <a:t>sufficiently lacking in clarity</a:t>
            </a:r>
            <a:r>
              <a:rPr lang="en-US" altLang="en-US" sz="3000" dirty="0"/>
              <a:t> to accept a brother who disagrees with us</a:t>
            </a:r>
            <a:r>
              <a:rPr lang="en-US" altLang="en-US" sz="3000" dirty="0" smtClean="0"/>
              <a:t>…. </a:t>
            </a:r>
            <a:r>
              <a:rPr lang="en-US" altLang="en-US" sz="3000" dirty="0">
                <a:solidFill>
                  <a:schemeClr val="folHlink"/>
                </a:solidFill>
              </a:rPr>
              <a:t>We are making verdicts about clarity and honesty of intent.</a:t>
            </a:r>
            <a:r>
              <a:rPr lang="en-US" altLang="en-US" sz="3000" dirty="0"/>
              <a:t> </a:t>
            </a:r>
            <a:r>
              <a:rPr lang="en-US" altLang="en-US" sz="3000" dirty="0" smtClean="0"/>
              <a:t>Let </a:t>
            </a:r>
            <a:r>
              <a:rPr lang="en-US" altLang="en-US" sz="3000" dirty="0"/>
              <a:t>me be clear about clarity. </a:t>
            </a:r>
            <a:r>
              <a:rPr lang="en-US" altLang="en-US" sz="3000" dirty="0" smtClean="0">
                <a:solidFill>
                  <a:schemeClr val="folHlink"/>
                </a:solidFill>
              </a:rPr>
              <a:t>My </a:t>
            </a:r>
            <a:r>
              <a:rPr lang="en-US" altLang="en-US" sz="3000" dirty="0">
                <a:solidFill>
                  <a:schemeClr val="folHlink"/>
                </a:solidFill>
              </a:rPr>
              <a:t>conclusion about the clarity of a passage involves both how clear it seems to me and also of those who disagree with </a:t>
            </a:r>
            <a:r>
              <a:rPr lang="en-US" altLang="en-US" sz="3000" dirty="0" smtClean="0">
                <a:solidFill>
                  <a:schemeClr val="folHlink"/>
                </a:solidFill>
              </a:rPr>
              <a:t>me</a:t>
            </a:r>
            <a:r>
              <a:rPr lang="en-US" altLang="en-US" sz="3000" dirty="0" smtClean="0"/>
              <a:t>” (</a:t>
            </a:r>
            <a:r>
              <a:rPr lang="en-US" altLang="en-US" sz="2600" dirty="0"/>
              <a:t>Ed Harrell, </a:t>
            </a:r>
            <a:r>
              <a:rPr lang="en-US" altLang="en-US" sz="2600" i="1" dirty="0"/>
              <a:t>“Divorce &amp; Fellowship,”</a:t>
            </a:r>
            <a:r>
              <a:rPr lang="en-US" altLang="en-US" sz="2600" dirty="0"/>
              <a:t> </a:t>
            </a:r>
            <a:r>
              <a:rPr lang="en-US" altLang="en-US" sz="2600" dirty="0" smtClean="0"/>
              <a:t>1991 Florida College Annual Lectures Forum, Distributed </a:t>
            </a:r>
            <a:r>
              <a:rPr lang="en-US" altLang="en-US" sz="2600" dirty="0"/>
              <a:t>manuscript </a:t>
            </a:r>
            <a:r>
              <a:rPr lang="en-US" altLang="en-US" sz="2600" dirty="0" smtClean="0"/>
              <a:t>, </a:t>
            </a:r>
            <a:r>
              <a:rPr lang="en-US" altLang="en-US" sz="2600" dirty="0"/>
              <a:t>pp. </a:t>
            </a:r>
            <a:r>
              <a:rPr lang="en-US" altLang="en-US" sz="2600" dirty="0" smtClean="0"/>
              <a:t>10-11</a:t>
            </a:r>
            <a:r>
              <a:rPr lang="en-US" altLang="en-US" sz="3000" dirty="0" smtClean="0"/>
              <a:t>).</a:t>
            </a:r>
            <a:endParaRPr lang="en-US" altLang="en-US" sz="3000" dirty="0"/>
          </a:p>
        </p:txBody>
      </p:sp>
    </p:spTree>
    <p:extLst>
      <p:ext uri="{BB962C8B-B14F-4D97-AF65-F5344CB8AC3E}">
        <p14:creationId xmlns:p14="http://schemas.microsoft.com/office/powerpoint/2010/main" val="1909224266"/>
      </p:ext>
    </p:extLst>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524000"/>
          </a:xfrm>
        </p:spPr>
        <p:txBody>
          <a:bodyPr/>
          <a:lstStyle/>
          <a:p>
            <a:r>
              <a:rPr lang="en-US" sz="4800" b="1" dirty="0" smtClean="0"/>
              <a:t>Failure to Identify Error &amp; Condemn Evil</a:t>
            </a:r>
            <a:endParaRPr lang="en-US" sz="4800" b="1" dirty="0"/>
          </a:p>
        </p:txBody>
      </p:sp>
      <p:sp>
        <p:nvSpPr>
          <p:cNvPr id="3" name="Content Placeholder 2"/>
          <p:cNvSpPr>
            <a:spLocks noGrp="1"/>
          </p:cNvSpPr>
          <p:nvPr>
            <p:ph idx="1"/>
          </p:nvPr>
        </p:nvSpPr>
        <p:spPr>
          <a:xfrm>
            <a:off x="76200" y="1828800"/>
            <a:ext cx="9067800" cy="5029200"/>
          </a:xfrm>
        </p:spPr>
        <p:txBody>
          <a:bodyPr/>
          <a:lstStyle/>
          <a:p>
            <a:r>
              <a:rPr lang="en-US" altLang="en-US" dirty="0"/>
              <a:t>“Is the divorce thing a matter of...is it an issue?  Sure it is.  How should it be decided?  Let me tell you how it ought to be decided.  </a:t>
            </a:r>
            <a:r>
              <a:rPr lang="en-US" altLang="en-US" dirty="0">
                <a:solidFill>
                  <a:schemeClr val="folHlink"/>
                </a:solidFill>
              </a:rPr>
              <a:t>Every local congregation is going to take each individual case and pass its own judgment what would be the impact in this congregation if we accept that couple.  If it's going to be harmful to the group, then that group, they ought not accept them</a:t>
            </a:r>
            <a:r>
              <a:rPr lang="en-US" altLang="en-US" b="1" dirty="0" smtClean="0"/>
              <a:t>” (</a:t>
            </a:r>
            <a:r>
              <a:rPr lang="en-US" altLang="en-US" sz="2800" b="1" dirty="0" smtClean="0"/>
              <a:t>Bob Owen, 2/19/95, </a:t>
            </a:r>
            <a:r>
              <a:rPr lang="en-US" altLang="en-US" sz="2800" b="1" i="1" dirty="0"/>
              <a:t>“We Differ, Can We Fellowship</a:t>
            </a:r>
            <a:r>
              <a:rPr lang="en-US" altLang="en-US" sz="2800" b="1" i="1" dirty="0" smtClean="0"/>
              <a:t>?”</a:t>
            </a:r>
            <a:r>
              <a:rPr lang="en-US" altLang="en-US" sz="2800" b="1" dirty="0" smtClean="0"/>
              <a:t> Concord</a:t>
            </a:r>
            <a:r>
              <a:rPr lang="en-US" altLang="en-US" sz="2800" b="1" dirty="0"/>
              <a:t>, </a:t>
            </a:r>
            <a:r>
              <a:rPr lang="en-US" altLang="en-US" sz="2800" b="1" dirty="0" smtClean="0"/>
              <a:t>NC</a:t>
            </a:r>
            <a:r>
              <a:rPr lang="en-US" altLang="en-US" b="1" dirty="0" smtClean="0"/>
              <a:t>)</a:t>
            </a:r>
            <a:endParaRPr lang="en-US" altLang="en-US" b="1" dirty="0"/>
          </a:p>
        </p:txBody>
      </p:sp>
    </p:spTree>
    <p:extLst>
      <p:ext uri="{BB962C8B-B14F-4D97-AF65-F5344CB8AC3E}">
        <p14:creationId xmlns:p14="http://schemas.microsoft.com/office/powerpoint/2010/main" val="36726485"/>
      </p:ext>
    </p:extLst>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524000"/>
          </a:xfrm>
        </p:spPr>
        <p:txBody>
          <a:bodyPr/>
          <a:lstStyle/>
          <a:p>
            <a:r>
              <a:rPr lang="en-US" sz="4800" b="1" dirty="0" smtClean="0"/>
              <a:t>Failure to Identify Error &amp; Condemn Evil</a:t>
            </a:r>
            <a:endParaRPr lang="en-US" sz="4800" b="1" dirty="0"/>
          </a:p>
        </p:txBody>
      </p:sp>
      <p:sp>
        <p:nvSpPr>
          <p:cNvPr id="3" name="Content Placeholder 2"/>
          <p:cNvSpPr>
            <a:spLocks noGrp="1"/>
          </p:cNvSpPr>
          <p:nvPr>
            <p:ph idx="1"/>
          </p:nvPr>
        </p:nvSpPr>
        <p:spPr>
          <a:xfrm>
            <a:off x="0" y="1828800"/>
            <a:ext cx="9144000" cy="5029200"/>
          </a:xfrm>
        </p:spPr>
        <p:txBody>
          <a:bodyPr/>
          <a:lstStyle/>
          <a:p>
            <a:pPr>
              <a:lnSpc>
                <a:spcPct val="90000"/>
              </a:lnSpc>
              <a:spcBef>
                <a:spcPts val="0"/>
              </a:spcBef>
            </a:pPr>
            <a:r>
              <a:rPr lang="en-US" altLang="en-US" sz="2700" dirty="0" smtClean="0"/>
              <a:t>“</a:t>
            </a:r>
            <a:r>
              <a:rPr lang="en-US" altLang="en-US" sz="2700" dirty="0"/>
              <a:t>And there is nobody in our brotherhood who can say, ‘This is it, and you’ve all got to agree with my view.’  Now brethren, that’s the history that we come from. </a:t>
            </a:r>
            <a:r>
              <a:rPr lang="en-US" altLang="en-US" sz="2700" dirty="0" smtClean="0"/>
              <a:t>And </a:t>
            </a:r>
            <a:r>
              <a:rPr lang="en-US" altLang="en-US" sz="2700" dirty="0"/>
              <a:t>I’m sad to say that those who are younger and who may only be 10 years old or 15 or 20 years old, because it’s been always a certain way in your life doesn’t mean it always been that way. </a:t>
            </a:r>
            <a:r>
              <a:rPr lang="en-US" altLang="en-US" sz="2700" dirty="0" smtClean="0"/>
              <a:t>And </a:t>
            </a:r>
            <a:r>
              <a:rPr lang="en-US" altLang="en-US" sz="2700" dirty="0"/>
              <a:t>its time people who were older spoke up and said, ‘Look, what goes around comes around.’ </a:t>
            </a:r>
            <a:r>
              <a:rPr lang="en-US" altLang="en-US" sz="2700" dirty="0" smtClean="0"/>
              <a:t>Not </a:t>
            </a:r>
            <a:r>
              <a:rPr lang="en-US" altLang="en-US" sz="2700" dirty="0"/>
              <a:t>to be wishy-washy, not to compromise on any biblical truth, but to say </a:t>
            </a:r>
            <a:r>
              <a:rPr lang="en-US" altLang="en-US" sz="2700" dirty="0">
                <a:solidFill>
                  <a:srgbClr val="FFFF00"/>
                </a:solidFill>
              </a:rPr>
              <a:t>there are just some things so difficult that I may not be able to draw the same conclusion you’ve drawn on those and then to give that opportunity for </a:t>
            </a:r>
            <a:r>
              <a:rPr lang="en-US" altLang="en-US" sz="2700" dirty="0" smtClean="0">
                <a:solidFill>
                  <a:srgbClr val="FFFF00"/>
                </a:solidFill>
              </a:rPr>
              <a:t>people</a:t>
            </a:r>
            <a:r>
              <a:rPr lang="en-US" altLang="en-US" sz="2700" dirty="0" smtClean="0"/>
              <a:t>” </a:t>
            </a:r>
            <a:r>
              <a:rPr lang="en-US" altLang="en-US" sz="2700" b="1" dirty="0" smtClean="0"/>
              <a:t>(</a:t>
            </a:r>
            <a:r>
              <a:rPr lang="en-US" altLang="en-US" sz="2500" dirty="0"/>
              <a:t>Ferrell Jenkins, </a:t>
            </a:r>
            <a:r>
              <a:rPr lang="en-US" altLang="en-US" sz="2500" i="1" dirty="0"/>
              <a:t>Florida College Lectures</a:t>
            </a:r>
            <a:r>
              <a:rPr lang="en-US" altLang="en-US" sz="2500" dirty="0"/>
              <a:t>, </a:t>
            </a:r>
            <a:r>
              <a:rPr lang="en-US" altLang="en-US" sz="2500" dirty="0" smtClean="0"/>
              <a:t>2/8/2000, </a:t>
            </a:r>
            <a:r>
              <a:rPr lang="en-US" altLang="en-US" sz="2500" i="1" dirty="0"/>
              <a:t>“Making Sense of the Days of Creation</a:t>
            </a:r>
            <a:r>
              <a:rPr lang="en-US" altLang="en-US" sz="2500" i="1" dirty="0" smtClean="0"/>
              <a:t>”</a:t>
            </a:r>
            <a:r>
              <a:rPr lang="en-US" altLang="en-US" sz="2700" b="1" dirty="0" smtClean="0"/>
              <a:t>)</a:t>
            </a:r>
            <a:endParaRPr lang="en-US" altLang="en-US" sz="2700" b="1" dirty="0"/>
          </a:p>
        </p:txBody>
      </p:sp>
    </p:spTree>
    <p:extLst>
      <p:ext uri="{BB962C8B-B14F-4D97-AF65-F5344CB8AC3E}">
        <p14:creationId xmlns:p14="http://schemas.microsoft.com/office/powerpoint/2010/main" val="2889464026"/>
      </p:ext>
    </p:extLst>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z="4800" b="1" dirty="0"/>
              <a:t>Conclusion</a:t>
            </a:r>
            <a:endParaRPr lang="en-US" altLang="en-US" dirty="0"/>
          </a:p>
        </p:txBody>
      </p:sp>
      <p:sp>
        <p:nvSpPr>
          <p:cNvPr id="26627" name="Rectangle 3"/>
          <p:cNvSpPr>
            <a:spLocks noGrp="1" noChangeArrowheads="1"/>
          </p:cNvSpPr>
          <p:nvPr>
            <p:ph type="body" idx="1"/>
          </p:nvPr>
        </p:nvSpPr>
        <p:spPr/>
        <p:txBody>
          <a:bodyPr/>
          <a:lstStyle/>
          <a:p>
            <a:pPr>
              <a:buClr>
                <a:srgbClr val="FFFF00"/>
              </a:buClr>
            </a:pPr>
            <a:r>
              <a:rPr lang="en-US" altLang="en-US" sz="3600" dirty="0"/>
              <a:t>Some judging is clearly condemned</a:t>
            </a:r>
          </a:p>
          <a:p>
            <a:pPr>
              <a:buClr>
                <a:srgbClr val="FFFF00"/>
              </a:buClr>
            </a:pPr>
            <a:r>
              <a:rPr lang="en-US" altLang="en-US" sz="3600" dirty="0"/>
              <a:t>We must refrain from judging which is hypocritical, factional or slanderous</a:t>
            </a:r>
          </a:p>
          <a:p>
            <a:pPr>
              <a:buClr>
                <a:srgbClr val="FFFF00"/>
              </a:buClr>
            </a:pPr>
            <a:r>
              <a:rPr lang="en-US" altLang="en-US" sz="3600" dirty="0"/>
              <a:t>However, some judging is clearly commanded</a:t>
            </a:r>
          </a:p>
          <a:p>
            <a:pPr>
              <a:buClr>
                <a:srgbClr val="FFFF00"/>
              </a:buClr>
            </a:pPr>
            <a:r>
              <a:rPr lang="en-US" altLang="en-US" sz="3600" dirty="0"/>
              <a:t>Our society teaches toleration of evil, but we must condemn it (</a:t>
            </a:r>
            <a:r>
              <a:rPr lang="en-US" altLang="en-US" sz="3600" b="1" i="1" dirty="0" smtClean="0">
                <a:solidFill>
                  <a:srgbClr val="FFFF00"/>
                </a:solidFill>
              </a:rPr>
              <a:t>Eph. </a:t>
            </a:r>
            <a:r>
              <a:rPr lang="en-US" altLang="en-US" sz="3600" b="1" i="1" dirty="0">
                <a:solidFill>
                  <a:srgbClr val="FFFF00"/>
                </a:solidFill>
              </a:rPr>
              <a:t>5:11</a:t>
            </a:r>
            <a:r>
              <a:rPr lang="en-US" altLang="en-US" sz="3600" dirty="0"/>
              <a:t>)</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662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 calcmode="lin" valueType="num">
                                      <p:cBhvr>
                                        <p:cTn id="14"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6627">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662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6627">
                                            <p:txEl>
                                              <p:pRg st="2" end="2"/>
                                            </p:txEl>
                                          </p:spTgt>
                                        </p:tgtEl>
                                        <p:attrNameLst>
                                          <p:attrName>style.visibility</p:attrName>
                                        </p:attrNameLst>
                                      </p:cBhvr>
                                      <p:to>
                                        <p:strVal val="visible"/>
                                      </p:to>
                                    </p:set>
                                    <p:anim calcmode="lin" valueType="num">
                                      <p:cBhvr>
                                        <p:cTn id="21"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6627">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662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6627">
                                            <p:txEl>
                                              <p:pRg st="3" end="3"/>
                                            </p:txEl>
                                          </p:spTgt>
                                        </p:tgtEl>
                                        <p:attrNameLst>
                                          <p:attrName>style.visibility</p:attrName>
                                        </p:attrNameLst>
                                      </p:cBhvr>
                                      <p:to>
                                        <p:strVal val="visible"/>
                                      </p:to>
                                    </p:set>
                                    <p:anim calcmode="lin" valueType="num">
                                      <p:cBhvr>
                                        <p:cTn id="28" dur="500" fill="hold"/>
                                        <p:tgtEl>
                                          <p:spTgt spid="26627">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6627">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304800"/>
            <a:ext cx="9144000" cy="2209800"/>
          </a:xfrm>
        </p:spPr>
        <p:txBody>
          <a:bodyPr/>
          <a:lstStyle/>
          <a:p>
            <a:r>
              <a:rPr lang="en-US" altLang="en-US" sz="6400" b="1" dirty="0" smtClean="0"/>
              <a:t>To Judge or Not to Judge – That Is the Question</a:t>
            </a:r>
            <a:endParaRPr lang="en-US" altLang="en-US" sz="6400" dirty="0"/>
          </a:p>
        </p:txBody>
      </p:sp>
      <p:sp>
        <p:nvSpPr>
          <p:cNvPr id="13315" name="Rectangle 3"/>
          <p:cNvSpPr>
            <a:spLocks noGrp="1" noChangeArrowheads="1"/>
          </p:cNvSpPr>
          <p:nvPr>
            <p:ph type="subTitle" idx="1"/>
          </p:nvPr>
        </p:nvSpPr>
        <p:spPr>
          <a:xfrm>
            <a:off x="0" y="2895600"/>
            <a:ext cx="9144000" cy="2286000"/>
          </a:xfrm>
        </p:spPr>
        <p:txBody>
          <a:bodyPr/>
          <a:lstStyle/>
          <a:p>
            <a:r>
              <a:rPr lang="en-US" altLang="en-US" sz="4800" b="1" i="1" dirty="0"/>
              <a:t>Matthew </a:t>
            </a:r>
            <a:r>
              <a:rPr lang="en-US" altLang="en-US" sz="4800" b="1" i="1" dirty="0" smtClean="0"/>
              <a:t>7:1</a:t>
            </a:r>
          </a:p>
          <a:p>
            <a:endParaRPr lang="en-US" altLang="en-US" sz="2800" b="1" i="1" dirty="0" smtClean="0"/>
          </a:p>
          <a:p>
            <a:endParaRPr lang="en-US" altLang="en-US" sz="2800" b="1" i="1" dirty="0" smtClean="0"/>
          </a:p>
          <a:p>
            <a:r>
              <a:rPr lang="en-US" altLang="en-US" sz="4800" b="1" i="1" dirty="0" smtClean="0"/>
              <a:t>John </a:t>
            </a:r>
            <a:r>
              <a:rPr lang="en-US" altLang="en-US" sz="4800" b="1" i="1" dirty="0"/>
              <a:t>7:24</a:t>
            </a:r>
            <a:endParaRPr lang="en-US" altLang="en-US" sz="4800" dirty="0"/>
          </a:p>
        </p:txBody>
      </p:sp>
      <p:sp>
        <p:nvSpPr>
          <p:cNvPr id="2" name="TextBox 1"/>
          <p:cNvSpPr txBox="1"/>
          <p:nvPr/>
        </p:nvSpPr>
        <p:spPr>
          <a:xfrm>
            <a:off x="0" y="3733800"/>
            <a:ext cx="9144000" cy="646331"/>
          </a:xfrm>
          <a:prstGeom prst="rect">
            <a:avLst/>
          </a:prstGeom>
          <a:noFill/>
        </p:spPr>
        <p:txBody>
          <a:bodyPr wrap="square" rtlCol="0">
            <a:spAutoFit/>
          </a:bodyPr>
          <a:lstStyle/>
          <a:p>
            <a:pPr algn="ctr"/>
            <a:r>
              <a:rPr lang="en-US" sz="3600" b="1" i="1" dirty="0">
                <a:solidFill>
                  <a:srgbClr val="FFFF00"/>
                </a:solidFill>
              </a:rPr>
              <a:t>Judge not</a:t>
            </a:r>
            <a:r>
              <a:rPr lang="en-US" sz="3600" b="1" i="1" dirty="0"/>
              <a:t>, that you be not judged</a:t>
            </a:r>
            <a:r>
              <a:rPr lang="en-US" sz="3600" b="1" i="1" dirty="0" smtClean="0"/>
              <a:t>.</a:t>
            </a:r>
            <a:endParaRPr lang="en-US" altLang="en-US" sz="3600" b="1" i="1" dirty="0"/>
          </a:p>
        </p:txBody>
      </p:sp>
      <p:sp>
        <p:nvSpPr>
          <p:cNvPr id="5" name="TextBox 4"/>
          <p:cNvSpPr txBox="1"/>
          <p:nvPr/>
        </p:nvSpPr>
        <p:spPr>
          <a:xfrm>
            <a:off x="0" y="5525869"/>
            <a:ext cx="9144000" cy="1200329"/>
          </a:xfrm>
          <a:prstGeom prst="rect">
            <a:avLst/>
          </a:prstGeom>
          <a:noFill/>
        </p:spPr>
        <p:txBody>
          <a:bodyPr wrap="square" rtlCol="0">
            <a:spAutoFit/>
          </a:bodyPr>
          <a:lstStyle/>
          <a:p>
            <a:pPr algn="ctr"/>
            <a:r>
              <a:rPr lang="en-US" sz="3600" b="1" i="1" dirty="0"/>
              <a:t>Do not judge according to appearance, but judge with righteous judgment.</a:t>
            </a:r>
            <a:endParaRPr lang="en-US" altLang="en-US" sz="3600" b="1" i="1" dirty="0"/>
          </a:p>
        </p:txBody>
      </p:sp>
    </p:spTree>
    <p:extLst>
      <p:ext uri="{BB962C8B-B14F-4D97-AF65-F5344CB8AC3E}">
        <p14:creationId xmlns:p14="http://schemas.microsoft.com/office/powerpoint/2010/main" val="1469887084"/>
      </p:ext>
    </p:extLst>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304800"/>
            <a:ext cx="9144000" cy="2209800"/>
          </a:xfrm>
        </p:spPr>
        <p:txBody>
          <a:bodyPr/>
          <a:lstStyle/>
          <a:p>
            <a:r>
              <a:rPr lang="en-US" altLang="en-US" sz="6400" b="1" dirty="0" smtClean="0"/>
              <a:t>To Judge or Not to Judge – That Is the Question</a:t>
            </a:r>
            <a:endParaRPr lang="en-US" altLang="en-US" sz="6400" dirty="0"/>
          </a:p>
        </p:txBody>
      </p:sp>
      <p:sp>
        <p:nvSpPr>
          <p:cNvPr id="13315" name="Rectangle 3"/>
          <p:cNvSpPr>
            <a:spLocks noGrp="1" noChangeArrowheads="1"/>
          </p:cNvSpPr>
          <p:nvPr>
            <p:ph type="subTitle" idx="1"/>
          </p:nvPr>
        </p:nvSpPr>
        <p:spPr>
          <a:xfrm>
            <a:off x="0" y="2895600"/>
            <a:ext cx="9144000" cy="2286000"/>
          </a:xfrm>
        </p:spPr>
        <p:txBody>
          <a:bodyPr/>
          <a:lstStyle/>
          <a:p>
            <a:r>
              <a:rPr lang="en-US" altLang="en-US" sz="4800" b="1" i="1" dirty="0"/>
              <a:t>Matthew </a:t>
            </a:r>
            <a:r>
              <a:rPr lang="en-US" altLang="en-US" sz="4800" b="1" i="1" dirty="0" smtClean="0"/>
              <a:t>7:1</a:t>
            </a:r>
          </a:p>
          <a:p>
            <a:endParaRPr lang="en-US" altLang="en-US" sz="2800" b="1" i="1" dirty="0" smtClean="0"/>
          </a:p>
          <a:p>
            <a:endParaRPr lang="en-US" altLang="en-US" sz="2800" b="1" i="1" dirty="0" smtClean="0"/>
          </a:p>
          <a:p>
            <a:r>
              <a:rPr lang="en-US" altLang="en-US" sz="4800" b="1" i="1" dirty="0" smtClean="0"/>
              <a:t>John </a:t>
            </a:r>
            <a:r>
              <a:rPr lang="en-US" altLang="en-US" sz="4800" b="1" i="1" dirty="0"/>
              <a:t>7:24</a:t>
            </a:r>
            <a:endParaRPr lang="en-US" altLang="en-US" sz="4800" dirty="0"/>
          </a:p>
        </p:txBody>
      </p:sp>
      <p:sp>
        <p:nvSpPr>
          <p:cNvPr id="2" name="TextBox 1"/>
          <p:cNvSpPr txBox="1"/>
          <p:nvPr/>
        </p:nvSpPr>
        <p:spPr>
          <a:xfrm>
            <a:off x="0" y="3733800"/>
            <a:ext cx="9144000" cy="646331"/>
          </a:xfrm>
          <a:prstGeom prst="rect">
            <a:avLst/>
          </a:prstGeom>
          <a:noFill/>
        </p:spPr>
        <p:txBody>
          <a:bodyPr wrap="square" rtlCol="0">
            <a:spAutoFit/>
          </a:bodyPr>
          <a:lstStyle/>
          <a:p>
            <a:pPr algn="ctr"/>
            <a:r>
              <a:rPr lang="en-US" sz="3600" b="1" i="1" dirty="0">
                <a:solidFill>
                  <a:srgbClr val="FFFF00"/>
                </a:solidFill>
              </a:rPr>
              <a:t>Judge not</a:t>
            </a:r>
            <a:r>
              <a:rPr lang="en-US" sz="3600" b="1" i="1" dirty="0"/>
              <a:t>, that you be not judged</a:t>
            </a:r>
            <a:r>
              <a:rPr lang="en-US" sz="3600" b="1" i="1" dirty="0" smtClean="0"/>
              <a:t>.</a:t>
            </a:r>
            <a:endParaRPr lang="en-US" altLang="en-US" sz="3600" b="1" i="1" dirty="0"/>
          </a:p>
        </p:txBody>
      </p:sp>
      <p:sp>
        <p:nvSpPr>
          <p:cNvPr id="5" name="TextBox 4"/>
          <p:cNvSpPr txBox="1"/>
          <p:nvPr/>
        </p:nvSpPr>
        <p:spPr>
          <a:xfrm>
            <a:off x="0" y="5525869"/>
            <a:ext cx="9144000" cy="1200329"/>
          </a:xfrm>
          <a:prstGeom prst="rect">
            <a:avLst/>
          </a:prstGeom>
          <a:noFill/>
        </p:spPr>
        <p:txBody>
          <a:bodyPr wrap="square" rtlCol="0">
            <a:spAutoFit/>
          </a:bodyPr>
          <a:lstStyle/>
          <a:p>
            <a:pPr algn="ctr"/>
            <a:r>
              <a:rPr lang="en-US" sz="3600" b="1" i="1" dirty="0">
                <a:solidFill>
                  <a:srgbClr val="FFFF00"/>
                </a:solidFill>
              </a:rPr>
              <a:t>Do not judge </a:t>
            </a:r>
            <a:r>
              <a:rPr lang="en-US" sz="3600" b="1" i="1" dirty="0"/>
              <a:t>according to appearance, but judge with righteous judgment.</a:t>
            </a:r>
            <a:endParaRPr lang="en-US" altLang="en-US" sz="3600" b="1" i="1" dirty="0"/>
          </a:p>
        </p:txBody>
      </p:sp>
    </p:spTree>
    <p:extLst>
      <p:ext uri="{BB962C8B-B14F-4D97-AF65-F5344CB8AC3E}">
        <p14:creationId xmlns:p14="http://schemas.microsoft.com/office/powerpoint/2010/main" val="1414707701"/>
      </p:ext>
    </p:ext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304800"/>
            <a:ext cx="9144000" cy="2209800"/>
          </a:xfrm>
        </p:spPr>
        <p:txBody>
          <a:bodyPr/>
          <a:lstStyle/>
          <a:p>
            <a:r>
              <a:rPr lang="en-US" altLang="en-US" sz="6400" b="1" dirty="0" smtClean="0"/>
              <a:t>To Judge or Not to Judge – That Is the Question</a:t>
            </a:r>
            <a:endParaRPr lang="en-US" altLang="en-US" sz="6400" dirty="0"/>
          </a:p>
        </p:txBody>
      </p:sp>
      <p:sp>
        <p:nvSpPr>
          <p:cNvPr id="13315" name="Rectangle 3"/>
          <p:cNvSpPr>
            <a:spLocks noGrp="1" noChangeArrowheads="1"/>
          </p:cNvSpPr>
          <p:nvPr>
            <p:ph type="subTitle" idx="1"/>
          </p:nvPr>
        </p:nvSpPr>
        <p:spPr>
          <a:xfrm>
            <a:off x="0" y="2895600"/>
            <a:ext cx="9144000" cy="2286000"/>
          </a:xfrm>
        </p:spPr>
        <p:txBody>
          <a:bodyPr/>
          <a:lstStyle/>
          <a:p>
            <a:r>
              <a:rPr lang="en-US" altLang="en-US" sz="4800" b="1" i="1" dirty="0"/>
              <a:t>Matthew </a:t>
            </a:r>
            <a:r>
              <a:rPr lang="en-US" altLang="en-US" sz="4800" b="1" i="1" dirty="0" smtClean="0"/>
              <a:t>7:1</a:t>
            </a:r>
          </a:p>
          <a:p>
            <a:endParaRPr lang="en-US" altLang="en-US" sz="2800" b="1" i="1" dirty="0" smtClean="0"/>
          </a:p>
          <a:p>
            <a:endParaRPr lang="en-US" altLang="en-US" sz="2800" b="1" i="1" dirty="0" smtClean="0"/>
          </a:p>
          <a:p>
            <a:r>
              <a:rPr lang="en-US" altLang="en-US" sz="4800" b="1" i="1" dirty="0" smtClean="0"/>
              <a:t>John </a:t>
            </a:r>
            <a:r>
              <a:rPr lang="en-US" altLang="en-US" sz="4800" b="1" i="1" dirty="0"/>
              <a:t>7:24</a:t>
            </a:r>
            <a:endParaRPr lang="en-US" altLang="en-US" sz="4800" dirty="0"/>
          </a:p>
        </p:txBody>
      </p:sp>
      <p:sp>
        <p:nvSpPr>
          <p:cNvPr id="2" name="TextBox 1"/>
          <p:cNvSpPr txBox="1"/>
          <p:nvPr/>
        </p:nvSpPr>
        <p:spPr>
          <a:xfrm>
            <a:off x="0" y="3733800"/>
            <a:ext cx="9144000" cy="646331"/>
          </a:xfrm>
          <a:prstGeom prst="rect">
            <a:avLst/>
          </a:prstGeom>
          <a:noFill/>
        </p:spPr>
        <p:txBody>
          <a:bodyPr wrap="square" rtlCol="0">
            <a:spAutoFit/>
          </a:bodyPr>
          <a:lstStyle/>
          <a:p>
            <a:pPr algn="ctr"/>
            <a:r>
              <a:rPr lang="en-US" sz="3600" b="1" i="1" dirty="0">
                <a:solidFill>
                  <a:srgbClr val="FFFF00"/>
                </a:solidFill>
              </a:rPr>
              <a:t>Judge not</a:t>
            </a:r>
            <a:r>
              <a:rPr lang="en-US" sz="3600" b="1" i="1" dirty="0"/>
              <a:t>, that you be not judged</a:t>
            </a:r>
            <a:r>
              <a:rPr lang="en-US" sz="3600" b="1" i="1" dirty="0" smtClean="0"/>
              <a:t>.</a:t>
            </a:r>
            <a:endParaRPr lang="en-US" altLang="en-US" sz="3600" b="1" i="1" dirty="0"/>
          </a:p>
        </p:txBody>
      </p:sp>
      <p:sp>
        <p:nvSpPr>
          <p:cNvPr id="5" name="TextBox 4"/>
          <p:cNvSpPr txBox="1"/>
          <p:nvPr/>
        </p:nvSpPr>
        <p:spPr>
          <a:xfrm>
            <a:off x="0" y="5525869"/>
            <a:ext cx="9144000" cy="1200329"/>
          </a:xfrm>
          <a:prstGeom prst="rect">
            <a:avLst/>
          </a:prstGeom>
          <a:noFill/>
        </p:spPr>
        <p:txBody>
          <a:bodyPr wrap="square" rtlCol="0">
            <a:spAutoFit/>
          </a:bodyPr>
          <a:lstStyle/>
          <a:p>
            <a:pPr algn="ctr"/>
            <a:r>
              <a:rPr lang="en-US" sz="3600" b="1" i="1" dirty="0">
                <a:solidFill>
                  <a:srgbClr val="FFFF00"/>
                </a:solidFill>
              </a:rPr>
              <a:t>Do not judge </a:t>
            </a:r>
            <a:r>
              <a:rPr lang="en-US" sz="3600" b="1" i="1" dirty="0"/>
              <a:t>according to appearance, but </a:t>
            </a:r>
            <a:r>
              <a:rPr lang="en-US" sz="3600" b="1" i="1" dirty="0">
                <a:solidFill>
                  <a:srgbClr val="FFC000"/>
                </a:solidFill>
              </a:rPr>
              <a:t>judge with righteous judgment</a:t>
            </a:r>
            <a:r>
              <a:rPr lang="en-US" sz="3600" b="1" i="1" dirty="0"/>
              <a:t>.</a:t>
            </a:r>
            <a:endParaRPr lang="en-US" altLang="en-US" sz="3600" b="1" i="1" dirty="0"/>
          </a:p>
        </p:txBody>
      </p:sp>
    </p:spTree>
    <p:extLst>
      <p:ext uri="{BB962C8B-B14F-4D97-AF65-F5344CB8AC3E}">
        <p14:creationId xmlns:p14="http://schemas.microsoft.com/office/powerpoint/2010/main" val="663565645"/>
      </p:ext>
    </p:extLst>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609600"/>
            <a:ext cx="8534400" cy="1143000"/>
          </a:xfrm>
        </p:spPr>
        <p:txBody>
          <a:bodyPr/>
          <a:lstStyle/>
          <a:p>
            <a:r>
              <a:rPr lang="en-US" altLang="en-US" sz="5400" b="1" dirty="0" smtClean="0"/>
              <a:t>Some Judging Is </a:t>
            </a:r>
            <a:r>
              <a:rPr lang="en-US" altLang="en-US" sz="5400" b="1" dirty="0"/>
              <a:t>Forbidden</a:t>
            </a:r>
            <a:endParaRPr lang="en-US" altLang="en-US" sz="5400" dirty="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304800"/>
            <a:ext cx="9144000" cy="1143000"/>
          </a:xfrm>
        </p:spPr>
        <p:txBody>
          <a:bodyPr/>
          <a:lstStyle/>
          <a:p>
            <a:r>
              <a:rPr lang="en-US" altLang="en-US" b="1" dirty="0" smtClean="0"/>
              <a:t>Judging by Hypocrisy Is </a:t>
            </a:r>
            <a:r>
              <a:rPr lang="en-US" altLang="en-US" b="1" dirty="0"/>
              <a:t>Forbidden</a:t>
            </a:r>
            <a:endParaRPr lang="en-US" altLang="en-US" dirty="0"/>
          </a:p>
        </p:txBody>
      </p:sp>
      <p:sp>
        <p:nvSpPr>
          <p:cNvPr id="17411" name="Rectangle 3"/>
          <p:cNvSpPr>
            <a:spLocks noGrp="1" noChangeArrowheads="1"/>
          </p:cNvSpPr>
          <p:nvPr>
            <p:ph type="body" idx="1"/>
          </p:nvPr>
        </p:nvSpPr>
        <p:spPr>
          <a:xfrm>
            <a:off x="457200" y="1447800"/>
            <a:ext cx="8229600" cy="5029200"/>
          </a:xfrm>
        </p:spPr>
        <p:txBody>
          <a:bodyPr/>
          <a:lstStyle/>
          <a:p>
            <a:pPr>
              <a:spcBef>
                <a:spcPts val="0"/>
              </a:spcBef>
              <a:spcAft>
                <a:spcPts val="1000"/>
              </a:spcAft>
              <a:buClr>
                <a:srgbClr val="FFFF00"/>
              </a:buClr>
            </a:pPr>
            <a:r>
              <a:rPr lang="en-US" altLang="en-US" sz="3600" dirty="0" smtClean="0"/>
              <a:t>Wrong to judge others &amp; self differently</a:t>
            </a:r>
            <a:endParaRPr lang="en-US" altLang="en-US" sz="3600" dirty="0" smtClean="0"/>
          </a:p>
          <a:p>
            <a:pPr lvl="1">
              <a:spcBef>
                <a:spcPts val="0"/>
              </a:spcBef>
              <a:spcAft>
                <a:spcPts val="1000"/>
              </a:spcAft>
              <a:buClr>
                <a:schemeClr val="tx1"/>
              </a:buClr>
              <a:buSzPct val="70000"/>
              <a:buFont typeface="Wingdings" panose="05000000000000000000" pitchFamily="2" charset="2"/>
              <a:buChar char="§"/>
            </a:pPr>
            <a:r>
              <a:rPr lang="en-US" altLang="en-US" sz="3200" b="1" i="1" dirty="0" smtClean="0">
                <a:solidFill>
                  <a:srgbClr val="FFFF00"/>
                </a:solidFill>
              </a:rPr>
              <a:t>Matthew </a:t>
            </a:r>
            <a:r>
              <a:rPr lang="en-US" altLang="en-US" sz="3200" b="1" i="1" dirty="0">
                <a:solidFill>
                  <a:srgbClr val="FFFF00"/>
                </a:solidFill>
              </a:rPr>
              <a:t>7:1-5</a:t>
            </a:r>
          </a:p>
          <a:p>
            <a:pPr lvl="1">
              <a:spcBef>
                <a:spcPts val="0"/>
              </a:spcBef>
              <a:spcAft>
                <a:spcPts val="1000"/>
              </a:spcAft>
              <a:buClr>
                <a:schemeClr val="tx1"/>
              </a:buClr>
              <a:buSzPct val="70000"/>
              <a:buFont typeface="Wingdings" panose="05000000000000000000" pitchFamily="2" charset="2"/>
              <a:buChar char="§"/>
            </a:pPr>
            <a:r>
              <a:rPr lang="en-US" altLang="en-US" sz="3200" b="1" i="1" dirty="0">
                <a:solidFill>
                  <a:srgbClr val="FFFF00"/>
                </a:solidFill>
              </a:rPr>
              <a:t>Romans 2:1-3</a:t>
            </a:r>
          </a:p>
          <a:p>
            <a:pPr lvl="1">
              <a:spcBef>
                <a:spcPts val="0"/>
              </a:spcBef>
              <a:spcAft>
                <a:spcPts val="1000"/>
              </a:spcAft>
              <a:buClr>
                <a:schemeClr val="tx1"/>
              </a:buClr>
              <a:buSzPct val="70000"/>
              <a:buFont typeface="Wingdings" panose="05000000000000000000" pitchFamily="2" charset="2"/>
              <a:buChar char="§"/>
            </a:pPr>
            <a:r>
              <a:rPr lang="en-US" altLang="en-US" sz="3200" b="1" i="1" dirty="0">
                <a:solidFill>
                  <a:srgbClr val="FFFF00"/>
                </a:solidFill>
              </a:rPr>
              <a:t>Matthew 23:1-4</a:t>
            </a:r>
            <a:endParaRPr lang="en-US" altLang="en-US" sz="3200" dirty="0">
              <a:solidFill>
                <a:srgbClr val="FFFF00"/>
              </a:solidFill>
            </a:endParaRPr>
          </a:p>
          <a:p>
            <a:pPr>
              <a:spcBef>
                <a:spcPts val="0"/>
              </a:spcBef>
              <a:spcAft>
                <a:spcPts val="1000"/>
              </a:spcAft>
              <a:buClr>
                <a:srgbClr val="FFFF00"/>
              </a:buClr>
            </a:pPr>
            <a:r>
              <a:rPr lang="en-US" altLang="en-US" sz="3600" dirty="0" smtClean="0"/>
              <a:t>E</a:t>
            </a:r>
            <a:r>
              <a:rPr lang="en-US" altLang="en-US" sz="3600" dirty="0" smtClean="0"/>
              <a:t>xempting self </a:t>
            </a:r>
            <a:r>
              <a:rPr lang="en-US" altLang="en-US" sz="3600" dirty="0"/>
              <a:t>from </a:t>
            </a:r>
            <a:r>
              <a:rPr lang="en-US" altLang="en-US" sz="3600" dirty="0" smtClean="0"/>
              <a:t>standard for judging others</a:t>
            </a:r>
            <a:r>
              <a:rPr lang="en-US" altLang="en-US" sz="3600" dirty="0"/>
              <a:t> </a:t>
            </a:r>
            <a:r>
              <a:rPr lang="en-US" altLang="en-US" sz="3600" dirty="0" smtClean="0"/>
              <a:t>is</a:t>
            </a:r>
            <a:r>
              <a:rPr lang="en-US" altLang="en-US" sz="3600" dirty="0" smtClean="0"/>
              <a:t> </a:t>
            </a:r>
            <a:r>
              <a:rPr lang="en-US" altLang="en-US" sz="3600" dirty="0"/>
              <a:t>condemned due to hypocrisy</a:t>
            </a:r>
          </a:p>
          <a:p>
            <a:pPr>
              <a:spcBef>
                <a:spcPts val="0"/>
              </a:spcBef>
              <a:spcAft>
                <a:spcPts val="1000"/>
              </a:spcAft>
              <a:buClr>
                <a:srgbClr val="FFFF00"/>
              </a:buClr>
            </a:pPr>
            <a:r>
              <a:rPr lang="en-US" altLang="en-US" sz="3600" dirty="0"/>
              <a:t>In contrast, we must be living examples of that </a:t>
            </a:r>
            <a:r>
              <a:rPr lang="en-US" altLang="en-US" sz="3600" dirty="0" smtClean="0"/>
              <a:t>taught</a:t>
            </a:r>
            <a:r>
              <a:rPr lang="en-US" altLang="en-US" sz="3600" dirty="0" smtClean="0"/>
              <a:t> </a:t>
            </a:r>
            <a:r>
              <a:rPr lang="en-US" altLang="en-US" sz="3600" dirty="0"/>
              <a:t>to </a:t>
            </a:r>
            <a:r>
              <a:rPr lang="en-US" altLang="en-US" sz="3600" dirty="0" smtClean="0"/>
              <a:t>others (</a:t>
            </a:r>
            <a:r>
              <a:rPr lang="en-US" altLang="en-US" b="1" i="1" dirty="0" smtClean="0">
                <a:solidFill>
                  <a:srgbClr val="FFFF00"/>
                </a:solidFill>
              </a:rPr>
              <a:t>1 Tim. 4:12</a:t>
            </a:r>
            <a:r>
              <a:rPr lang="en-US" altLang="en-US" sz="3600" dirty="0" smtClean="0"/>
              <a:t>)</a:t>
            </a:r>
            <a:endParaRPr lang="en-US" altLang="en-US" sz="3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left)">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left)">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wipe(left)">
                                      <p:cBhvr>
                                        <p:cTn id="22" dur="500"/>
                                        <p:tgtEl>
                                          <p:spTgt spid="17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wipe(left)">
                                      <p:cBhvr>
                                        <p:cTn id="27" dur="500"/>
                                        <p:tgtEl>
                                          <p:spTgt spid="17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wipe(left)">
                                      <p:cBhvr>
                                        <p:cTn id="32"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152400"/>
            <a:ext cx="9144000" cy="1143000"/>
          </a:xfrm>
        </p:spPr>
        <p:txBody>
          <a:bodyPr/>
          <a:lstStyle/>
          <a:p>
            <a:r>
              <a:rPr lang="en-US" altLang="en-US" b="1" dirty="0" smtClean="0"/>
              <a:t>Judging by Appearance Is </a:t>
            </a:r>
            <a:r>
              <a:rPr lang="en-US" altLang="en-US" b="1" dirty="0"/>
              <a:t>Forbidden</a:t>
            </a:r>
            <a:endParaRPr lang="en-US" altLang="en-US" dirty="0"/>
          </a:p>
        </p:txBody>
      </p:sp>
      <p:sp>
        <p:nvSpPr>
          <p:cNvPr id="17411" name="Rectangle 3"/>
          <p:cNvSpPr>
            <a:spLocks noGrp="1" noChangeArrowheads="1"/>
          </p:cNvSpPr>
          <p:nvPr>
            <p:ph type="body" idx="1"/>
          </p:nvPr>
        </p:nvSpPr>
        <p:spPr>
          <a:xfrm>
            <a:off x="76200" y="1219200"/>
            <a:ext cx="9067800" cy="5029200"/>
          </a:xfrm>
        </p:spPr>
        <p:txBody>
          <a:bodyPr/>
          <a:lstStyle/>
          <a:p>
            <a:pPr>
              <a:spcBef>
                <a:spcPts val="0"/>
              </a:spcBef>
              <a:spcAft>
                <a:spcPts val="400"/>
              </a:spcAft>
              <a:buClr>
                <a:srgbClr val="FFFF00"/>
              </a:buClr>
            </a:pPr>
            <a:r>
              <a:rPr lang="en-US" sz="3600" b="1" i="1" dirty="0" smtClean="0"/>
              <a:t>“Do </a:t>
            </a:r>
            <a:r>
              <a:rPr lang="en-US" sz="3600" b="1" i="1" dirty="0"/>
              <a:t>not judge according to </a:t>
            </a:r>
            <a:r>
              <a:rPr lang="en-US" sz="3600" b="1" i="1" dirty="0" smtClean="0"/>
              <a:t>appearance…” (</a:t>
            </a:r>
            <a:r>
              <a:rPr lang="en-US" b="1" i="1" dirty="0" smtClean="0">
                <a:solidFill>
                  <a:srgbClr val="FFFF00"/>
                </a:solidFill>
              </a:rPr>
              <a:t>John7:24</a:t>
            </a:r>
            <a:r>
              <a:rPr lang="en-US" sz="3600" b="1" i="1" dirty="0" smtClean="0"/>
              <a:t>)</a:t>
            </a:r>
            <a:endParaRPr lang="en-US" sz="3600" dirty="0" smtClean="0"/>
          </a:p>
          <a:p>
            <a:pPr lvl="1">
              <a:spcBef>
                <a:spcPts val="0"/>
              </a:spcBef>
              <a:spcAft>
                <a:spcPts val="400"/>
              </a:spcAft>
              <a:buClr>
                <a:schemeClr val="tx1"/>
              </a:buClr>
              <a:buSzPct val="70000"/>
              <a:buFont typeface="Wingdings" panose="05000000000000000000" pitchFamily="2" charset="2"/>
              <a:buChar char="§"/>
            </a:pPr>
            <a:r>
              <a:rPr lang="en-US" altLang="en-US" sz="3200" dirty="0" smtClean="0">
                <a:solidFill>
                  <a:srgbClr val="66FFFF"/>
                </a:solidFill>
              </a:rPr>
              <a:t>Greek word </a:t>
            </a:r>
            <a:r>
              <a:rPr lang="en-US" altLang="en-US" sz="3200" b="1" i="1" dirty="0" err="1" smtClean="0">
                <a:solidFill>
                  <a:srgbClr val="FFFF99"/>
                </a:solidFill>
              </a:rPr>
              <a:t>opsis</a:t>
            </a:r>
            <a:r>
              <a:rPr lang="en-US" altLang="en-US" sz="3200" dirty="0" smtClean="0"/>
              <a:t> </a:t>
            </a:r>
            <a:r>
              <a:rPr lang="en-US" altLang="en-US" sz="3200" dirty="0" smtClean="0">
                <a:solidFill>
                  <a:srgbClr val="66FFFF"/>
                </a:solidFill>
              </a:rPr>
              <a:t>refers to the outward look; visage as opposed to inner reality</a:t>
            </a:r>
          </a:p>
          <a:p>
            <a:pPr>
              <a:spcBef>
                <a:spcPts val="0"/>
              </a:spcBef>
              <a:spcAft>
                <a:spcPts val="400"/>
              </a:spcAft>
              <a:buClr>
                <a:srgbClr val="FFFF00"/>
              </a:buClr>
            </a:pPr>
            <a:r>
              <a:rPr lang="en-US" altLang="en-US" sz="3600" dirty="0" smtClean="0"/>
              <a:t>Wrong to judge by subjective, human feeling</a:t>
            </a:r>
            <a:endParaRPr lang="en-US" altLang="en-US" sz="3600" dirty="0" smtClean="0"/>
          </a:p>
          <a:p>
            <a:pPr lvl="1">
              <a:spcBef>
                <a:spcPts val="0"/>
              </a:spcBef>
              <a:spcAft>
                <a:spcPts val="400"/>
              </a:spcAft>
              <a:buClr>
                <a:schemeClr val="tx1"/>
              </a:buClr>
              <a:buSzPct val="70000"/>
              <a:buFont typeface="Wingdings" panose="05000000000000000000" pitchFamily="2" charset="2"/>
              <a:buChar char="§"/>
            </a:pPr>
            <a:r>
              <a:rPr lang="en-US" altLang="en-US" sz="3200" b="1" i="1" dirty="0" smtClean="0">
                <a:solidFill>
                  <a:srgbClr val="FFFF00"/>
                </a:solidFill>
              </a:rPr>
              <a:t>Prov.</a:t>
            </a:r>
            <a:r>
              <a:rPr lang="en-US" altLang="en-US" sz="2400" b="1" i="1" dirty="0" smtClean="0">
                <a:solidFill>
                  <a:srgbClr val="FFFF00"/>
                </a:solidFill>
              </a:rPr>
              <a:t> </a:t>
            </a:r>
            <a:r>
              <a:rPr lang="en-US" altLang="en-US" sz="3200" b="1" i="1" dirty="0" smtClean="0">
                <a:solidFill>
                  <a:srgbClr val="FFFF00"/>
                </a:solidFill>
              </a:rPr>
              <a:t>14:12;</a:t>
            </a:r>
            <a:r>
              <a:rPr lang="en-US" altLang="en-US" sz="2000" b="1" i="1" dirty="0" smtClean="0">
                <a:solidFill>
                  <a:srgbClr val="FFFF00"/>
                </a:solidFill>
              </a:rPr>
              <a:t> </a:t>
            </a:r>
            <a:r>
              <a:rPr lang="en-US" altLang="en-US" sz="3200" b="1" i="1" dirty="0" smtClean="0">
                <a:solidFill>
                  <a:srgbClr val="FFFF00"/>
                </a:solidFill>
              </a:rPr>
              <a:t>16:25 </a:t>
            </a:r>
            <a:r>
              <a:rPr lang="en-US" altLang="en-US" sz="3200" dirty="0" smtClean="0"/>
              <a:t>Reality may not be as it seems</a:t>
            </a:r>
            <a:endParaRPr lang="en-US" altLang="en-US" sz="3200" b="1" i="1" dirty="0">
              <a:solidFill>
                <a:srgbClr val="FFFF00"/>
              </a:solidFill>
            </a:endParaRPr>
          </a:p>
          <a:p>
            <a:pPr lvl="1">
              <a:spcBef>
                <a:spcPts val="0"/>
              </a:spcBef>
              <a:spcAft>
                <a:spcPts val="400"/>
              </a:spcAft>
              <a:buClr>
                <a:schemeClr val="tx1"/>
              </a:buClr>
              <a:buSzPct val="70000"/>
              <a:buFont typeface="Wingdings" panose="05000000000000000000" pitchFamily="2" charset="2"/>
              <a:buChar char="§"/>
            </a:pPr>
            <a:r>
              <a:rPr lang="en-US" altLang="en-US" sz="3200" b="1" i="1" dirty="0" smtClean="0">
                <a:solidFill>
                  <a:srgbClr val="FFFF00"/>
                </a:solidFill>
              </a:rPr>
              <a:t>Acts 26:9  </a:t>
            </a:r>
            <a:r>
              <a:rPr lang="en-US" altLang="en-US" sz="3200" dirty="0" smtClean="0"/>
              <a:t>Paul wrong in judging by appearance</a:t>
            </a:r>
            <a:endParaRPr lang="en-US" altLang="en-US" sz="3200" b="1" i="1" dirty="0">
              <a:solidFill>
                <a:srgbClr val="FFFF00"/>
              </a:solidFill>
            </a:endParaRPr>
          </a:p>
          <a:p>
            <a:pPr lvl="1">
              <a:spcBef>
                <a:spcPts val="0"/>
              </a:spcBef>
              <a:spcAft>
                <a:spcPts val="400"/>
              </a:spcAft>
              <a:buClr>
                <a:schemeClr val="tx1"/>
              </a:buClr>
              <a:buSzPct val="70000"/>
              <a:buFont typeface="Wingdings" panose="05000000000000000000" pitchFamily="2" charset="2"/>
              <a:buChar char="§"/>
            </a:pPr>
            <a:r>
              <a:rPr lang="en-US" altLang="en-US" sz="3200" b="1" i="1" dirty="0" smtClean="0">
                <a:solidFill>
                  <a:srgbClr val="FFFF00"/>
                </a:solidFill>
              </a:rPr>
              <a:t>Isa. 55:8-9 </a:t>
            </a:r>
            <a:r>
              <a:rPr lang="en-US" altLang="en-US" sz="3200" dirty="0" smtClean="0"/>
              <a:t>Thoughts of God &amp; man are different</a:t>
            </a:r>
            <a:endParaRPr lang="en-US" altLang="en-US" sz="3200" dirty="0">
              <a:solidFill>
                <a:srgbClr val="FFFF00"/>
              </a:solidFill>
            </a:endParaRPr>
          </a:p>
          <a:p>
            <a:pPr>
              <a:spcBef>
                <a:spcPts val="0"/>
              </a:spcBef>
              <a:spcAft>
                <a:spcPts val="400"/>
              </a:spcAft>
              <a:buClr>
                <a:srgbClr val="FFFF00"/>
              </a:buClr>
            </a:pPr>
            <a:r>
              <a:rPr lang="en-US" altLang="en-US" sz="3600" dirty="0" smtClean="0"/>
              <a:t>Our world judges wrongly concerning love &amp; virtue because of this wrong judging</a:t>
            </a:r>
            <a:endParaRPr lang="en-US" altLang="en-US" sz="3600" dirty="0"/>
          </a:p>
        </p:txBody>
      </p:sp>
    </p:spTree>
    <p:extLst>
      <p:ext uri="{BB962C8B-B14F-4D97-AF65-F5344CB8AC3E}">
        <p14:creationId xmlns:p14="http://schemas.microsoft.com/office/powerpoint/2010/main" val="3238086793"/>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left)">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left)">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left)">
                                      <p:cBhvr>
                                        <p:cTn id="17" dur="500"/>
                                        <p:tgtEl>
                                          <p:spTgt spid="174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wipe(left)">
                                      <p:cBhvr>
                                        <p:cTn id="22" dur="500"/>
                                        <p:tgtEl>
                                          <p:spTgt spid="174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wipe(left)">
                                      <p:cBhvr>
                                        <p:cTn id="27" dur="500"/>
                                        <p:tgtEl>
                                          <p:spTgt spid="174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wipe(left)">
                                      <p:cBhvr>
                                        <p:cTn id="32" dur="500"/>
                                        <p:tgtEl>
                                          <p:spTgt spid="174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7411">
                                            <p:txEl>
                                              <p:pRg st="6" end="6"/>
                                            </p:txEl>
                                          </p:spTgt>
                                        </p:tgtEl>
                                        <p:attrNameLst>
                                          <p:attrName>style.visibility</p:attrName>
                                        </p:attrNameLst>
                                      </p:cBhvr>
                                      <p:to>
                                        <p:strVal val="visible"/>
                                      </p:to>
                                    </p:set>
                                    <p:animEffect transition="in" filter="wipe(left)">
                                      <p:cBhvr>
                                        <p:cTn id="37"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524000"/>
          </a:xfrm>
        </p:spPr>
        <p:txBody>
          <a:bodyPr/>
          <a:lstStyle/>
          <a:p>
            <a:r>
              <a:rPr lang="en-US" altLang="en-US" b="1" dirty="0"/>
              <a:t>Judging </a:t>
            </a:r>
            <a:r>
              <a:rPr lang="en-US" altLang="en-US" b="1" dirty="0"/>
              <a:t>i</a:t>
            </a:r>
            <a:r>
              <a:rPr lang="en-US" altLang="en-US" b="1" dirty="0" smtClean="0"/>
              <a:t>n </a:t>
            </a:r>
            <a:r>
              <a:rPr lang="en-US" altLang="en-US" b="1" dirty="0"/>
              <a:t>Realms </a:t>
            </a:r>
            <a:r>
              <a:rPr lang="en-US" altLang="en-US" b="1" dirty="0" smtClean="0"/>
              <a:t>of </a:t>
            </a:r>
            <a:r>
              <a:rPr lang="en-US" altLang="en-US" b="1" dirty="0"/>
              <a:t>Opinion </a:t>
            </a:r>
            <a:r>
              <a:rPr lang="en-US" altLang="en-US" b="1" dirty="0" smtClean="0"/>
              <a:t>or Liberty Is </a:t>
            </a:r>
            <a:r>
              <a:rPr lang="en-US" altLang="en-US" b="1" dirty="0"/>
              <a:t>Forbidden</a:t>
            </a:r>
            <a:endParaRPr lang="en-US" altLang="en-US" dirty="0"/>
          </a:p>
        </p:txBody>
      </p:sp>
      <p:sp>
        <p:nvSpPr>
          <p:cNvPr id="18435" name="Rectangle 3"/>
          <p:cNvSpPr>
            <a:spLocks noGrp="1" noChangeArrowheads="1"/>
          </p:cNvSpPr>
          <p:nvPr>
            <p:ph type="body" idx="1"/>
          </p:nvPr>
        </p:nvSpPr>
        <p:spPr>
          <a:xfrm>
            <a:off x="76200" y="1676400"/>
            <a:ext cx="9067800" cy="5181600"/>
          </a:xfrm>
        </p:spPr>
        <p:txBody>
          <a:bodyPr/>
          <a:lstStyle/>
          <a:p>
            <a:pPr>
              <a:lnSpc>
                <a:spcPct val="95000"/>
              </a:lnSpc>
              <a:spcBef>
                <a:spcPts val="0"/>
              </a:spcBef>
              <a:spcAft>
                <a:spcPts val="600"/>
              </a:spcAft>
              <a:buClr>
                <a:srgbClr val="FFFF00"/>
              </a:buClr>
            </a:pPr>
            <a:r>
              <a:rPr lang="en-US" altLang="en-US" sz="3600" dirty="0" smtClean="0"/>
              <a:t>Binding human opinion is not acceptable</a:t>
            </a:r>
          </a:p>
          <a:p>
            <a:pPr lvl="1">
              <a:lnSpc>
                <a:spcPct val="95000"/>
              </a:lnSpc>
              <a:spcBef>
                <a:spcPts val="0"/>
              </a:spcBef>
              <a:spcAft>
                <a:spcPts val="600"/>
              </a:spcAft>
              <a:buClr>
                <a:schemeClr val="tx1"/>
              </a:buClr>
              <a:buSzPct val="70000"/>
              <a:buFont typeface="Wingdings" panose="05000000000000000000" pitchFamily="2" charset="2"/>
              <a:buChar char="§"/>
            </a:pPr>
            <a:r>
              <a:rPr lang="en-US" altLang="en-US" sz="3200" b="1" i="1" dirty="0" smtClean="0">
                <a:solidFill>
                  <a:srgbClr val="FFFF00"/>
                </a:solidFill>
              </a:rPr>
              <a:t>Romans </a:t>
            </a:r>
            <a:r>
              <a:rPr lang="en-US" altLang="en-US" sz="3200" b="1" i="1" dirty="0">
                <a:solidFill>
                  <a:srgbClr val="FFFF00"/>
                </a:solidFill>
              </a:rPr>
              <a:t>14:1-5</a:t>
            </a:r>
          </a:p>
          <a:p>
            <a:pPr lvl="1">
              <a:lnSpc>
                <a:spcPct val="95000"/>
              </a:lnSpc>
              <a:spcBef>
                <a:spcPts val="0"/>
              </a:spcBef>
              <a:spcAft>
                <a:spcPts val="600"/>
              </a:spcAft>
              <a:buClr>
                <a:schemeClr val="tx1"/>
              </a:buClr>
              <a:buSzPct val="70000"/>
              <a:buFont typeface="Wingdings" panose="05000000000000000000" pitchFamily="2" charset="2"/>
              <a:buChar char="§"/>
            </a:pPr>
            <a:r>
              <a:rPr lang="en-US" altLang="en-US" sz="3200" b="1" i="1" dirty="0">
                <a:solidFill>
                  <a:srgbClr val="FFFF00"/>
                </a:solidFill>
              </a:rPr>
              <a:t>Romans 14:13-14</a:t>
            </a:r>
            <a:endParaRPr lang="en-US" altLang="en-US" sz="3200" dirty="0">
              <a:solidFill>
                <a:srgbClr val="FFFF00"/>
              </a:solidFill>
            </a:endParaRPr>
          </a:p>
          <a:p>
            <a:pPr>
              <a:lnSpc>
                <a:spcPct val="95000"/>
              </a:lnSpc>
              <a:spcBef>
                <a:spcPts val="0"/>
              </a:spcBef>
              <a:spcAft>
                <a:spcPts val="600"/>
              </a:spcAft>
              <a:buClr>
                <a:srgbClr val="FFFF00"/>
              </a:buClr>
            </a:pPr>
            <a:r>
              <a:rPr lang="en-US" altLang="en-US" sz="3600" dirty="0"/>
              <a:t>This command is not given with respect to matters of doctrine &amp; necessity</a:t>
            </a:r>
          </a:p>
          <a:p>
            <a:pPr>
              <a:lnSpc>
                <a:spcPct val="95000"/>
              </a:lnSpc>
              <a:spcBef>
                <a:spcPts val="0"/>
              </a:spcBef>
              <a:spcAft>
                <a:spcPts val="600"/>
              </a:spcAft>
              <a:buClr>
                <a:srgbClr val="FFFF00"/>
              </a:buClr>
            </a:pPr>
            <a:r>
              <a:rPr lang="en-US" altLang="en-US" sz="3600" dirty="0"/>
              <a:t>However, we must recognize there are areas of opinion </a:t>
            </a:r>
            <a:r>
              <a:rPr lang="en-US" altLang="en-US" sz="3600" dirty="0" smtClean="0"/>
              <a:t>or individual </a:t>
            </a:r>
            <a:r>
              <a:rPr lang="en-US" altLang="en-US" sz="3600" dirty="0"/>
              <a:t>liberty</a:t>
            </a:r>
          </a:p>
          <a:p>
            <a:pPr>
              <a:lnSpc>
                <a:spcPct val="95000"/>
              </a:lnSpc>
              <a:spcBef>
                <a:spcPts val="0"/>
              </a:spcBef>
              <a:spcAft>
                <a:spcPts val="600"/>
              </a:spcAft>
              <a:buClr>
                <a:srgbClr val="FFFF00"/>
              </a:buClr>
            </a:pPr>
            <a:r>
              <a:rPr lang="en-US" altLang="en-US" sz="3600" dirty="0"/>
              <a:t>Failure to respect such leads to </a:t>
            </a:r>
            <a:r>
              <a:rPr lang="en-US" altLang="en-US" sz="3600" dirty="0" smtClean="0"/>
              <a:t>factionalism</a:t>
            </a:r>
          </a:p>
          <a:p>
            <a:pPr>
              <a:lnSpc>
                <a:spcPct val="95000"/>
              </a:lnSpc>
              <a:spcBef>
                <a:spcPts val="0"/>
              </a:spcBef>
              <a:spcAft>
                <a:spcPts val="600"/>
              </a:spcAft>
              <a:buClr>
                <a:srgbClr val="FFFF00"/>
              </a:buClr>
            </a:pPr>
            <a:r>
              <a:rPr lang="en-US" altLang="en-US" sz="3600" dirty="0" smtClean="0"/>
              <a:t>It is never “conservative” to bind our opinions</a:t>
            </a:r>
            <a:endParaRPr lang="en-US" altLang="en-US" sz="3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left)">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wipe(left)">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wipe(left)">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wipe(left)">
                                      <p:cBhvr>
                                        <p:cTn id="27" dur="500"/>
                                        <p:tgtEl>
                                          <p:spTgt spid="184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wipe(left)">
                                      <p:cBhvr>
                                        <p:cTn id="32" dur="500"/>
                                        <p:tgtEl>
                                          <p:spTgt spid="184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435">
                                            <p:txEl>
                                              <p:pRg st="6" end="6"/>
                                            </p:txEl>
                                          </p:spTgt>
                                        </p:tgtEl>
                                        <p:attrNameLst>
                                          <p:attrName>style.visibility</p:attrName>
                                        </p:attrNameLst>
                                      </p:cBhvr>
                                      <p:to>
                                        <p:strVal val="visible"/>
                                      </p:to>
                                    </p:set>
                                    <p:animEffect transition="in" filter="wipe(left)">
                                      <p:cBhvr>
                                        <p:cTn id="37"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609600"/>
            <a:ext cx="9144000" cy="1143000"/>
          </a:xfrm>
        </p:spPr>
        <p:txBody>
          <a:bodyPr/>
          <a:lstStyle/>
          <a:p>
            <a:r>
              <a:rPr lang="en-US" altLang="en-US" sz="5400" b="1" dirty="0" smtClean="0"/>
              <a:t>Some Judging </a:t>
            </a:r>
            <a:r>
              <a:rPr lang="en-US" altLang="en-US" sz="5400" b="1" dirty="0"/>
              <a:t>Is </a:t>
            </a:r>
            <a:r>
              <a:rPr lang="en-US" altLang="en-US" sz="5400" b="1" dirty="0" smtClean="0"/>
              <a:t>Commanded</a:t>
            </a:r>
            <a:endParaRPr lang="en-US" altLang="en-US" sz="5400" b="1" dirty="0"/>
          </a:p>
        </p:txBody>
      </p:sp>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Pulse">
  <a:themeElements>
    <a:clrScheme name="">
      <a:dk1>
        <a:srgbClr val="000000"/>
      </a:dk1>
      <a:lt1>
        <a:srgbClr val="FFFFFF"/>
      </a:lt1>
      <a:dk2>
        <a:srgbClr val="800000"/>
      </a:dk2>
      <a:lt2>
        <a:srgbClr val="FFCC66"/>
      </a:lt2>
      <a:accent1>
        <a:srgbClr val="FF9900"/>
      </a:accent1>
      <a:accent2>
        <a:srgbClr val="704138"/>
      </a:accent2>
      <a:accent3>
        <a:srgbClr val="C0AAAA"/>
      </a:accent3>
      <a:accent4>
        <a:srgbClr val="DADADA"/>
      </a:accent4>
      <a:accent5>
        <a:srgbClr val="FFCAAA"/>
      </a:accent5>
      <a:accent6>
        <a:srgbClr val="653A32"/>
      </a:accent6>
      <a:hlink>
        <a:srgbClr val="990000"/>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Designs\PULSE.POT</Template>
  <TotalTime>25142</TotalTime>
  <Words>1067</Words>
  <Application>Microsoft Office PowerPoint</Application>
  <PresentationFormat>On-screen Show (4:3)</PresentationFormat>
  <Paragraphs>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Pulse</vt:lpstr>
      <vt:lpstr>To Judge or Not to Judge – That Is the Question</vt:lpstr>
      <vt:lpstr>To Judge or Not to Judge – That Is the Question</vt:lpstr>
      <vt:lpstr>To Judge or Not to Judge – That Is the Question</vt:lpstr>
      <vt:lpstr>To Judge or Not to Judge – That Is the Question</vt:lpstr>
      <vt:lpstr>Some Judging Is Forbidden</vt:lpstr>
      <vt:lpstr>Judging by Hypocrisy Is Forbidden</vt:lpstr>
      <vt:lpstr>Judging by Appearance Is Forbidden</vt:lpstr>
      <vt:lpstr>Judging in Realms of Opinion or Liberty Is Forbidden</vt:lpstr>
      <vt:lpstr>Some Judging Is Commanded</vt:lpstr>
      <vt:lpstr>Judging Righteously Is Commanded</vt:lpstr>
      <vt:lpstr>Judging between Good &amp; Evil Is Commanded</vt:lpstr>
      <vt:lpstr>Judging between Truth &amp; Error Is Commanded</vt:lpstr>
      <vt:lpstr>Failure to Identify Error &amp; Condemn Evil</vt:lpstr>
      <vt:lpstr>Failure to Identify Error &amp; Condemn Evil</vt:lpstr>
      <vt:lpstr>Failure to Identify Error &amp; Condemn Evil</vt:lpstr>
      <vt:lpstr>Conclusion</vt:lpstr>
    </vt:vector>
  </TitlesOfParts>
  <Company>South Livingston C of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Unknown User</dc:creator>
  <cp:lastModifiedBy>Harry</cp:lastModifiedBy>
  <cp:revision>34</cp:revision>
  <dcterms:created xsi:type="dcterms:W3CDTF">1999-10-30T20:42:05Z</dcterms:created>
  <dcterms:modified xsi:type="dcterms:W3CDTF">2014-12-28T13:23:24Z</dcterms:modified>
</cp:coreProperties>
</file>