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72" r:id="rId2"/>
    <p:sldId id="277" r:id="rId3"/>
    <p:sldId id="271" r:id="rId4"/>
    <p:sldId id="258" r:id="rId5"/>
    <p:sldId id="261" r:id="rId6"/>
    <p:sldId id="273" r:id="rId7"/>
    <p:sldId id="262" r:id="rId8"/>
    <p:sldId id="259" r:id="rId9"/>
    <p:sldId id="264" r:id="rId10"/>
    <p:sldId id="265" r:id="rId11"/>
    <p:sldId id="266" r:id="rId12"/>
    <p:sldId id="275" r:id="rId13"/>
    <p:sldId id="274" r:id="rId14"/>
    <p:sldId id="276"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FF"/>
    <a:srgbClr val="1C3854"/>
    <a:srgbClr val="336699"/>
    <a:srgbClr val="800000"/>
    <a:srgbClr val="000000"/>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108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099"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1"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Rectangle 11"/>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109" name="Rectangle 13"/>
          <p:cNvSpPr>
            <a:spLocks noGrp="1" noChangeArrowheads="1"/>
          </p:cNvSpPr>
          <p:nvPr>
            <p:ph type="dt" sz="half" idx="2"/>
          </p:nvPr>
        </p:nvSpPr>
        <p:spPr/>
        <p:txBody>
          <a:bodyPr/>
          <a:lstStyle>
            <a:lvl1pPr>
              <a:defRPr/>
            </a:lvl1pPr>
          </a:lstStyle>
          <a:p>
            <a:endParaRPr lang="en-US" altLang="en-US"/>
          </a:p>
        </p:txBody>
      </p:sp>
      <p:sp>
        <p:nvSpPr>
          <p:cNvPr id="4110" name="Rectangle 14"/>
          <p:cNvSpPr>
            <a:spLocks noGrp="1" noChangeArrowheads="1"/>
          </p:cNvSpPr>
          <p:nvPr>
            <p:ph type="ftr" sz="quarter" idx="3"/>
          </p:nvPr>
        </p:nvSpPr>
        <p:spPr/>
        <p:txBody>
          <a:bodyPr/>
          <a:lstStyle>
            <a:lvl1pPr>
              <a:defRPr/>
            </a:lvl1pPr>
          </a:lstStyle>
          <a:p>
            <a:endParaRPr lang="en-US" altLang="en-US"/>
          </a:p>
        </p:txBody>
      </p:sp>
      <p:sp>
        <p:nvSpPr>
          <p:cNvPr id="4111" name="Rectangle 15"/>
          <p:cNvSpPr>
            <a:spLocks noGrp="1" noChangeArrowheads="1"/>
          </p:cNvSpPr>
          <p:nvPr>
            <p:ph type="sldNum" sz="quarter" idx="4"/>
          </p:nvPr>
        </p:nvSpPr>
        <p:spPr/>
        <p:txBody>
          <a:bodyPr/>
          <a:lstStyle>
            <a:lvl1pPr>
              <a:defRPr/>
            </a:lvl1pPr>
          </a:lstStyle>
          <a:p>
            <a:fld id="{BCC08882-ED53-4DD1-8468-795E5503B828}" type="slidenum">
              <a:rPr lang="en-US" altLang="en-US"/>
              <a:pPr/>
              <a:t>‹#›</a:t>
            </a:fld>
            <a:endParaRPr lang="en-US" alt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E0AC13-1F0F-42FE-A41D-DD0AA1CF9B00}" type="slidenum">
              <a:rPr lang="en-US" altLang="en-US"/>
              <a:pPr/>
              <a:t>‹#›</a:t>
            </a:fld>
            <a:endParaRPr lang="en-US" altLang="en-US"/>
          </a:p>
        </p:txBody>
      </p:sp>
    </p:spTree>
    <p:extLst>
      <p:ext uri="{BB962C8B-B14F-4D97-AF65-F5344CB8AC3E}">
        <p14:creationId xmlns:p14="http://schemas.microsoft.com/office/powerpoint/2010/main" val="417248048"/>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3EC9A2B-0EBE-4B01-91CB-048F099212EA}" type="slidenum">
              <a:rPr lang="en-US" altLang="en-US"/>
              <a:pPr/>
              <a:t>‹#›</a:t>
            </a:fld>
            <a:endParaRPr lang="en-US" altLang="en-US"/>
          </a:p>
        </p:txBody>
      </p:sp>
    </p:spTree>
    <p:extLst>
      <p:ext uri="{BB962C8B-B14F-4D97-AF65-F5344CB8AC3E}">
        <p14:creationId xmlns:p14="http://schemas.microsoft.com/office/powerpoint/2010/main" val="343176839"/>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17BB98-B5F6-4920-902D-FD5354A48B65}" type="slidenum">
              <a:rPr lang="en-US" altLang="en-US"/>
              <a:pPr/>
              <a:t>‹#›</a:t>
            </a:fld>
            <a:endParaRPr lang="en-US" altLang="en-US"/>
          </a:p>
        </p:txBody>
      </p:sp>
    </p:spTree>
    <p:extLst>
      <p:ext uri="{BB962C8B-B14F-4D97-AF65-F5344CB8AC3E}">
        <p14:creationId xmlns:p14="http://schemas.microsoft.com/office/powerpoint/2010/main" val="1852849819"/>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EF41D5D-AA8B-4095-B69B-F60F173014EB}" type="slidenum">
              <a:rPr lang="en-US" altLang="en-US"/>
              <a:pPr/>
              <a:t>‹#›</a:t>
            </a:fld>
            <a:endParaRPr lang="en-US" altLang="en-US"/>
          </a:p>
        </p:txBody>
      </p:sp>
    </p:spTree>
    <p:extLst>
      <p:ext uri="{BB962C8B-B14F-4D97-AF65-F5344CB8AC3E}">
        <p14:creationId xmlns:p14="http://schemas.microsoft.com/office/powerpoint/2010/main" val="1006234693"/>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84E5A1-C033-41B8-B4B5-9E88889A005C}" type="slidenum">
              <a:rPr lang="en-US" altLang="en-US"/>
              <a:pPr/>
              <a:t>‹#›</a:t>
            </a:fld>
            <a:endParaRPr lang="en-US" altLang="en-US"/>
          </a:p>
        </p:txBody>
      </p:sp>
    </p:spTree>
    <p:extLst>
      <p:ext uri="{BB962C8B-B14F-4D97-AF65-F5344CB8AC3E}">
        <p14:creationId xmlns:p14="http://schemas.microsoft.com/office/powerpoint/2010/main" val="3969670544"/>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C3843B2-A450-4371-8F11-56A2A24E72C0}" type="slidenum">
              <a:rPr lang="en-US" altLang="en-US"/>
              <a:pPr/>
              <a:t>‹#›</a:t>
            </a:fld>
            <a:endParaRPr lang="en-US" altLang="en-US"/>
          </a:p>
        </p:txBody>
      </p:sp>
    </p:spTree>
    <p:extLst>
      <p:ext uri="{BB962C8B-B14F-4D97-AF65-F5344CB8AC3E}">
        <p14:creationId xmlns:p14="http://schemas.microsoft.com/office/powerpoint/2010/main" val="41401143"/>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8945944-C495-4FC5-804B-9C239D576D29}" type="slidenum">
              <a:rPr lang="en-US" altLang="en-US"/>
              <a:pPr/>
              <a:t>‹#›</a:t>
            </a:fld>
            <a:endParaRPr lang="en-US" altLang="en-US"/>
          </a:p>
        </p:txBody>
      </p:sp>
    </p:spTree>
    <p:extLst>
      <p:ext uri="{BB962C8B-B14F-4D97-AF65-F5344CB8AC3E}">
        <p14:creationId xmlns:p14="http://schemas.microsoft.com/office/powerpoint/2010/main" val="3765070205"/>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1B13C49-4598-4809-B48D-63E28C3EAE36}" type="slidenum">
              <a:rPr lang="en-US" altLang="en-US"/>
              <a:pPr/>
              <a:t>‹#›</a:t>
            </a:fld>
            <a:endParaRPr lang="en-US" altLang="en-US"/>
          </a:p>
        </p:txBody>
      </p:sp>
    </p:spTree>
    <p:extLst>
      <p:ext uri="{BB962C8B-B14F-4D97-AF65-F5344CB8AC3E}">
        <p14:creationId xmlns:p14="http://schemas.microsoft.com/office/powerpoint/2010/main" val="3756059851"/>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F91A29-FD2B-4DC4-AC31-07E2684DDD9C}" type="slidenum">
              <a:rPr lang="en-US" altLang="en-US"/>
              <a:pPr/>
              <a:t>‹#›</a:t>
            </a:fld>
            <a:endParaRPr lang="en-US" altLang="en-US"/>
          </a:p>
        </p:txBody>
      </p:sp>
    </p:spTree>
    <p:extLst>
      <p:ext uri="{BB962C8B-B14F-4D97-AF65-F5344CB8AC3E}">
        <p14:creationId xmlns:p14="http://schemas.microsoft.com/office/powerpoint/2010/main" val="3680410705"/>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9E5CA5-8B6D-4922-83A9-D11D2E749D8A}" type="slidenum">
              <a:rPr lang="en-US" altLang="en-US"/>
              <a:pPr/>
              <a:t>‹#›</a:t>
            </a:fld>
            <a:endParaRPr lang="en-US" altLang="en-US"/>
          </a:p>
        </p:txBody>
      </p:sp>
    </p:spTree>
    <p:extLst>
      <p:ext uri="{BB962C8B-B14F-4D97-AF65-F5344CB8AC3E}">
        <p14:creationId xmlns:p14="http://schemas.microsoft.com/office/powerpoint/2010/main" val="3204871009"/>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flip="none" rotWithShape="1">
          <a:gsLst>
            <a:gs pos="33000">
              <a:srgbClr val="1C3854"/>
            </a:gs>
            <a:gs pos="0">
              <a:srgbClr val="336699"/>
            </a:gs>
            <a:gs pos="100000">
              <a:srgbClr val="000000"/>
            </a:gs>
          </a:gsLst>
          <a:lin ang="16200000" scaled="1"/>
          <a:tileRect/>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4"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086"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3087"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CE1E3DA-3175-41B4-B34D-99C6025B80C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t>Judge not,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t>Do not judge according to appearance, but judge with righteous judgment.</a:t>
            </a:r>
            <a:endParaRPr lang="en-US" altLang="en-US" sz="3600" b="1" i="1" dirty="0"/>
          </a:p>
        </p:txBody>
      </p:sp>
    </p:spTree>
    <p:extLst>
      <p:ext uri="{BB962C8B-B14F-4D97-AF65-F5344CB8AC3E}">
        <p14:creationId xmlns:p14="http://schemas.microsoft.com/office/powerpoint/2010/main" val="1414707701"/>
      </p:ext>
    </p:extLst>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r>
              <a:rPr lang="en-US" altLang="en-US" b="1" dirty="0"/>
              <a:t>Judging </a:t>
            </a:r>
            <a:r>
              <a:rPr lang="en-US" altLang="en-US" b="1" dirty="0" smtClean="0"/>
              <a:t>between </a:t>
            </a:r>
            <a:r>
              <a:rPr lang="en-US" altLang="en-US" b="1" dirty="0"/>
              <a:t>Good &amp; Evil Is Commanded</a:t>
            </a:r>
            <a:endParaRPr lang="en-US" altLang="en-US" dirty="0"/>
          </a:p>
        </p:txBody>
      </p:sp>
      <p:sp>
        <p:nvSpPr>
          <p:cNvPr id="22531" name="Rectangle 3"/>
          <p:cNvSpPr>
            <a:spLocks noGrp="1" noChangeArrowheads="1"/>
          </p:cNvSpPr>
          <p:nvPr>
            <p:ph type="body" idx="1"/>
          </p:nvPr>
        </p:nvSpPr>
        <p:spPr>
          <a:xfrm>
            <a:off x="76200" y="1752600"/>
            <a:ext cx="9067800" cy="5105400"/>
          </a:xfrm>
        </p:spPr>
        <p:txBody>
          <a:bodyPr/>
          <a:lstStyle/>
          <a:p>
            <a:pPr>
              <a:lnSpc>
                <a:spcPct val="93000"/>
              </a:lnSpc>
              <a:spcBef>
                <a:spcPts val="0"/>
              </a:spcBef>
              <a:spcAft>
                <a:spcPts val="600"/>
              </a:spcAft>
              <a:buClr>
                <a:srgbClr val="FFFF00"/>
              </a:buClr>
            </a:pPr>
            <a:r>
              <a:rPr lang="en-US" altLang="en-US" sz="3600" dirty="0" smtClean="0"/>
              <a:t>Must discern good &amp; evil (</a:t>
            </a:r>
            <a:r>
              <a:rPr lang="en-US" altLang="en-US" b="1" i="1" dirty="0" smtClean="0">
                <a:solidFill>
                  <a:srgbClr val="FFFF00"/>
                </a:solidFill>
              </a:rPr>
              <a:t>Hebrews 5:14</a:t>
            </a:r>
            <a:r>
              <a:rPr lang="en-US" altLang="en-US" sz="3600" dirty="0" smtClean="0"/>
              <a:t>)</a:t>
            </a:r>
            <a:endParaRPr lang="en-US" altLang="en-US" sz="3600" dirty="0"/>
          </a:p>
          <a:p>
            <a:pPr>
              <a:lnSpc>
                <a:spcPct val="93000"/>
              </a:lnSpc>
              <a:spcBef>
                <a:spcPts val="0"/>
              </a:spcBef>
              <a:spcAft>
                <a:spcPts val="600"/>
              </a:spcAft>
              <a:buClr>
                <a:srgbClr val="FFFF00"/>
              </a:buClr>
            </a:pPr>
            <a:r>
              <a:rPr lang="en-US" altLang="en-US" sz="3600" dirty="0"/>
              <a:t>How can we identify that which is good?</a:t>
            </a: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2 </a:t>
            </a:r>
            <a:r>
              <a:rPr lang="en-US" altLang="en-US" sz="3200" b="1" i="1" dirty="0" smtClean="0">
                <a:solidFill>
                  <a:srgbClr val="FFFF00"/>
                </a:solidFill>
              </a:rPr>
              <a:t>Tim. 3:16-17</a:t>
            </a:r>
            <a:r>
              <a:rPr lang="en-US" altLang="en-US" sz="3200" dirty="0" smtClean="0"/>
              <a:t>  Scripture completely identifies</a:t>
            </a:r>
            <a:endParaRPr lang="en-US" altLang="en-US" sz="3200" b="1" i="1" dirty="0">
              <a:solidFill>
                <a:srgbClr val="FFFF00"/>
              </a:solidFill>
            </a:endParaRP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Ephesians </a:t>
            </a:r>
            <a:r>
              <a:rPr lang="en-US" altLang="en-US" sz="3200" b="1" i="1" dirty="0" smtClean="0">
                <a:solidFill>
                  <a:srgbClr val="FFFF00"/>
                </a:solidFill>
              </a:rPr>
              <a:t>2:10</a:t>
            </a:r>
            <a:r>
              <a:rPr lang="en-US" altLang="en-US" sz="3200" dirty="0" smtClean="0"/>
              <a:t>  Good works prepared by God</a:t>
            </a:r>
            <a:endParaRPr lang="en-US" altLang="en-US" sz="3200" b="1" i="1" dirty="0">
              <a:solidFill>
                <a:srgbClr val="FFFF00"/>
              </a:solidFill>
            </a:endParaRP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1 </a:t>
            </a:r>
            <a:r>
              <a:rPr lang="en-US" altLang="en-US" sz="3200" b="1" i="1" dirty="0" smtClean="0">
                <a:solidFill>
                  <a:srgbClr val="FFFF00"/>
                </a:solidFill>
              </a:rPr>
              <a:t>Thess. 5:21-22</a:t>
            </a:r>
            <a:r>
              <a:rPr lang="en-US" altLang="en-US" sz="3200" dirty="0" smtClean="0"/>
              <a:t>  Can be tested, proven &amp; held</a:t>
            </a:r>
            <a:endParaRPr lang="en-US" altLang="en-US" sz="3200" b="1" i="1" dirty="0">
              <a:solidFill>
                <a:srgbClr val="FFFF00"/>
              </a:solidFill>
            </a:endParaRPr>
          </a:p>
          <a:p>
            <a:pPr>
              <a:lnSpc>
                <a:spcPct val="93000"/>
              </a:lnSpc>
              <a:spcBef>
                <a:spcPts val="0"/>
              </a:spcBef>
              <a:spcAft>
                <a:spcPts val="600"/>
              </a:spcAft>
              <a:buClr>
                <a:srgbClr val="FFFF00"/>
              </a:buClr>
            </a:pPr>
            <a:r>
              <a:rPr lang="en-US" altLang="en-US" sz="3600" dirty="0" smtClean="0"/>
              <a:t>Are we required to </a:t>
            </a:r>
            <a:r>
              <a:rPr lang="en-US" altLang="en-US" sz="3600" dirty="0"/>
              <a:t>identify evil or iniquity?</a:t>
            </a: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Matthew </a:t>
            </a:r>
            <a:r>
              <a:rPr lang="en-US" altLang="en-US" sz="3200" b="1" i="1" dirty="0" smtClean="0">
                <a:solidFill>
                  <a:srgbClr val="FFFF00"/>
                </a:solidFill>
              </a:rPr>
              <a:t>7:21-23  </a:t>
            </a:r>
            <a:r>
              <a:rPr lang="en-US" altLang="en-US" sz="3200" dirty="0" smtClean="0"/>
              <a:t>“I never knew you, depart…”</a:t>
            </a:r>
            <a:endParaRPr lang="en-US" altLang="en-US" sz="3200" b="1" i="1" dirty="0" smtClean="0">
              <a:solidFill>
                <a:srgbClr val="FFFF00"/>
              </a:solidFill>
            </a:endParaRPr>
          </a:p>
          <a:p>
            <a:pPr>
              <a:lnSpc>
                <a:spcPct val="93000"/>
              </a:lnSpc>
              <a:spcBef>
                <a:spcPts val="0"/>
              </a:spcBef>
              <a:spcAft>
                <a:spcPts val="600"/>
              </a:spcAft>
              <a:buClr>
                <a:srgbClr val="FFFF00"/>
              </a:buClr>
            </a:pPr>
            <a:r>
              <a:rPr lang="en-US" altLang="en-US" sz="3600" dirty="0" smtClean="0"/>
              <a:t>Cannot excuse our failure to discern between good &amp; evil since word gives us that ability</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253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calcmode="lin" valueType="num">
                                      <p:cBhvr>
                                        <p:cTn id="15" dur="1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253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253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p:cTn id="23" dur="10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2531">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253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p:cTn id="31" dur="10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253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2531">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253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10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253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2531">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253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2531">
                                            <p:txEl>
                                              <p:pRg st="5" end="5"/>
                                            </p:txEl>
                                          </p:spTgt>
                                        </p:tgtEl>
                                        <p:attrNameLst>
                                          <p:attrName>style.visibility</p:attrName>
                                        </p:attrNameLst>
                                      </p:cBhvr>
                                      <p:to>
                                        <p:strVal val="visible"/>
                                      </p:to>
                                    </p:set>
                                    <p:anim calcmode="lin" valueType="num">
                                      <p:cBhvr>
                                        <p:cTn id="47" dur="10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253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2531">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2531">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2531">
                                            <p:txEl>
                                              <p:pRg st="6" end="6"/>
                                            </p:txEl>
                                          </p:spTgt>
                                        </p:tgtEl>
                                        <p:attrNameLst>
                                          <p:attrName>style.visibility</p:attrName>
                                        </p:attrNameLst>
                                      </p:cBhvr>
                                      <p:to>
                                        <p:strVal val="visible"/>
                                      </p:to>
                                    </p:set>
                                    <p:anim calcmode="lin" valueType="num">
                                      <p:cBhvr>
                                        <p:cTn id="55" dur="10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253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2531">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253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2531">
                                            <p:txEl>
                                              <p:pRg st="7" end="7"/>
                                            </p:txEl>
                                          </p:spTgt>
                                        </p:tgtEl>
                                        <p:attrNameLst>
                                          <p:attrName>style.visibility</p:attrName>
                                        </p:attrNameLst>
                                      </p:cBhvr>
                                      <p:to>
                                        <p:strVal val="visible"/>
                                      </p:to>
                                    </p:set>
                                    <p:anim calcmode="lin" valueType="num">
                                      <p:cBhvr>
                                        <p:cTn id="63" dur="10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2531">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2531">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0"/>
            <a:ext cx="8305800" cy="1600200"/>
          </a:xfrm>
        </p:spPr>
        <p:txBody>
          <a:bodyPr/>
          <a:lstStyle/>
          <a:p>
            <a:r>
              <a:rPr lang="en-US" altLang="en-US" b="1" dirty="0"/>
              <a:t>Judging </a:t>
            </a:r>
            <a:r>
              <a:rPr lang="en-US" altLang="en-US" b="1" dirty="0" smtClean="0"/>
              <a:t>between </a:t>
            </a:r>
            <a:r>
              <a:rPr lang="en-US" altLang="en-US" b="1" dirty="0"/>
              <a:t>Truth &amp; Error Is Commanded</a:t>
            </a:r>
            <a:endParaRPr lang="en-US" altLang="en-US" dirty="0"/>
          </a:p>
        </p:txBody>
      </p:sp>
      <p:sp>
        <p:nvSpPr>
          <p:cNvPr id="23555" name="Rectangle 3"/>
          <p:cNvSpPr>
            <a:spLocks noGrp="1" noChangeArrowheads="1"/>
          </p:cNvSpPr>
          <p:nvPr>
            <p:ph type="body" idx="1"/>
          </p:nvPr>
        </p:nvSpPr>
        <p:spPr>
          <a:xfrm>
            <a:off x="0" y="1600200"/>
            <a:ext cx="9144000" cy="5257800"/>
          </a:xfrm>
        </p:spPr>
        <p:txBody>
          <a:bodyPr/>
          <a:lstStyle/>
          <a:p>
            <a:pPr>
              <a:lnSpc>
                <a:spcPct val="91000"/>
              </a:lnSpc>
              <a:spcBef>
                <a:spcPts val="0"/>
              </a:spcBef>
              <a:spcAft>
                <a:spcPts val="400"/>
              </a:spcAft>
              <a:buClr>
                <a:srgbClr val="FFFF00"/>
              </a:buClr>
            </a:pPr>
            <a:r>
              <a:rPr lang="en-US" altLang="en-US" sz="3600" dirty="0"/>
              <a:t>Religious world often abuses </a:t>
            </a:r>
            <a:r>
              <a:rPr lang="en-US" altLang="en-US" sz="3600" dirty="0">
                <a:solidFill>
                  <a:srgbClr val="FFFF99"/>
                </a:solidFill>
              </a:rPr>
              <a:t>Matthew </a:t>
            </a:r>
            <a:r>
              <a:rPr lang="en-US" altLang="en-US" sz="3600" dirty="0" smtClean="0">
                <a:solidFill>
                  <a:srgbClr val="FFFF99"/>
                </a:solidFill>
              </a:rPr>
              <a:t>7:1 </a:t>
            </a:r>
            <a:r>
              <a:rPr lang="en-US" altLang="en-US" sz="3600" dirty="0"/>
              <a:t>to condemn discerning of error &amp; its </a:t>
            </a:r>
            <a:r>
              <a:rPr lang="en-US" altLang="en-US" sz="3600" dirty="0" smtClean="0"/>
              <a:t>teachers</a:t>
            </a:r>
          </a:p>
          <a:p>
            <a:pPr>
              <a:lnSpc>
                <a:spcPct val="91000"/>
              </a:lnSpc>
              <a:spcBef>
                <a:spcPts val="0"/>
              </a:spcBef>
              <a:spcAft>
                <a:spcPts val="400"/>
              </a:spcAft>
              <a:buClr>
                <a:srgbClr val="FFFF00"/>
              </a:buClr>
            </a:pPr>
            <a:r>
              <a:rPr lang="en-US" altLang="en-US" sz="3600" dirty="0"/>
              <a:t>W</a:t>
            </a:r>
            <a:r>
              <a:rPr lang="en-US" altLang="en-US" sz="3600" dirty="0" smtClean="0"/>
              <a:t>e</a:t>
            </a:r>
            <a:r>
              <a:rPr lang="en-US" altLang="en-US" sz="2800" dirty="0" smtClean="0"/>
              <a:t> </a:t>
            </a:r>
            <a:r>
              <a:rPr lang="en-US" altLang="en-US" sz="3600" dirty="0" smtClean="0"/>
              <a:t>are</a:t>
            </a:r>
            <a:r>
              <a:rPr lang="en-US" altLang="en-US" dirty="0" smtClean="0"/>
              <a:t> </a:t>
            </a:r>
            <a:r>
              <a:rPr lang="en-US" altLang="en-US" sz="3600" dirty="0" smtClean="0"/>
              <a:t>commanded</a:t>
            </a:r>
            <a:r>
              <a:rPr lang="en-US" altLang="en-US" sz="2800" dirty="0" smtClean="0"/>
              <a:t> </a:t>
            </a:r>
            <a:r>
              <a:rPr lang="en-US" altLang="en-US" sz="3600" dirty="0" smtClean="0"/>
              <a:t>to</a:t>
            </a:r>
            <a:r>
              <a:rPr lang="en-US" altLang="en-US" dirty="0" smtClean="0"/>
              <a:t> </a:t>
            </a:r>
            <a:r>
              <a:rPr lang="en-US" altLang="en-US" sz="3600" dirty="0" smtClean="0"/>
              <a:t>identify</a:t>
            </a:r>
            <a:r>
              <a:rPr lang="en-US" altLang="en-US" sz="2800" dirty="0" smtClean="0"/>
              <a:t> </a:t>
            </a:r>
            <a:r>
              <a:rPr lang="en-US" altLang="en-US" sz="3600" dirty="0" smtClean="0"/>
              <a:t>error</a:t>
            </a:r>
            <a:r>
              <a:rPr lang="en-US" altLang="en-US" sz="2800" dirty="0" smtClean="0"/>
              <a:t> </a:t>
            </a:r>
            <a:r>
              <a:rPr lang="en-US" altLang="en-US" sz="3600" dirty="0" smtClean="0"/>
              <a:t>&amp;</a:t>
            </a:r>
            <a:r>
              <a:rPr lang="en-US" altLang="en-US" sz="2800" dirty="0" smtClean="0"/>
              <a:t> </a:t>
            </a:r>
            <a:r>
              <a:rPr lang="en-US" altLang="en-US" sz="3600" dirty="0" smtClean="0"/>
              <a:t>teachers</a:t>
            </a:r>
            <a:endParaRPr lang="en-US" altLang="en-US" sz="3600" dirty="0"/>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Matthew </a:t>
            </a:r>
            <a:r>
              <a:rPr lang="en-US" altLang="en-US" sz="3200" b="1" i="1" dirty="0" smtClean="0">
                <a:solidFill>
                  <a:srgbClr val="FFFF00"/>
                </a:solidFill>
              </a:rPr>
              <a:t>7:15-20</a:t>
            </a:r>
            <a:r>
              <a:rPr lang="en-US" altLang="en-US" sz="3200" dirty="0" smtClean="0"/>
              <a:t>  Identified &amp; know by fruits</a:t>
            </a:r>
            <a:endParaRPr lang="en-US" altLang="en-US" sz="3200" b="1" i="1" dirty="0">
              <a:solidFill>
                <a:srgbClr val="FFFF00"/>
              </a:solidFill>
            </a:endParaRPr>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2 Peter </a:t>
            </a:r>
            <a:r>
              <a:rPr lang="en-US" altLang="en-US" sz="3200" b="1" i="1" dirty="0" smtClean="0">
                <a:solidFill>
                  <a:srgbClr val="FFFF00"/>
                </a:solidFill>
              </a:rPr>
              <a:t>2:1-3</a:t>
            </a:r>
            <a:r>
              <a:rPr lang="en-US" altLang="en-US" sz="3200" dirty="0" smtClean="0"/>
              <a:t>  False teachers exist among saints</a:t>
            </a:r>
            <a:endParaRPr lang="en-US" altLang="en-US" sz="3200" b="1" i="1" dirty="0">
              <a:solidFill>
                <a:srgbClr val="FFFF00"/>
              </a:solidFill>
            </a:endParaRPr>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2 </a:t>
            </a:r>
            <a:r>
              <a:rPr lang="en-US" altLang="en-US" sz="3200" b="1" i="1" dirty="0" smtClean="0">
                <a:solidFill>
                  <a:srgbClr val="FFFF00"/>
                </a:solidFill>
              </a:rPr>
              <a:t>Tim. 2:15-18</a:t>
            </a:r>
            <a:r>
              <a:rPr lang="en-US" altLang="en-US" sz="3200" dirty="0" smtClean="0"/>
              <a:t> Diligence in truth; </a:t>
            </a:r>
            <a:r>
              <a:rPr lang="en-US" altLang="en-US" sz="3200" dirty="0"/>
              <a:t>I</a:t>
            </a:r>
            <a:r>
              <a:rPr lang="en-US" altLang="en-US" sz="3200" dirty="0" smtClean="0"/>
              <a:t>dentify false</a:t>
            </a:r>
            <a:endParaRPr lang="en-US" altLang="en-US" sz="3200" dirty="0">
              <a:solidFill>
                <a:srgbClr val="FFFF00"/>
              </a:solidFill>
            </a:endParaRPr>
          </a:p>
          <a:p>
            <a:pPr>
              <a:lnSpc>
                <a:spcPct val="91000"/>
              </a:lnSpc>
              <a:spcBef>
                <a:spcPts val="0"/>
              </a:spcBef>
              <a:spcAft>
                <a:spcPts val="400"/>
              </a:spcAft>
              <a:buClr>
                <a:srgbClr val="FFFF00"/>
              </a:buClr>
            </a:pPr>
            <a:r>
              <a:rPr lang="en-US" altLang="en-US" sz="3600" dirty="0" smtClean="0"/>
              <a:t>We live in a society that decries identifying anything</a:t>
            </a:r>
            <a:r>
              <a:rPr lang="en-US" altLang="en-US" sz="2800" dirty="0" smtClean="0"/>
              <a:t> </a:t>
            </a:r>
            <a:r>
              <a:rPr lang="en-US" altLang="en-US" sz="3600" dirty="0" smtClean="0"/>
              <a:t>as</a:t>
            </a:r>
            <a:r>
              <a:rPr lang="en-US" altLang="en-US" sz="2800" dirty="0" smtClean="0"/>
              <a:t> </a:t>
            </a:r>
            <a:r>
              <a:rPr lang="en-US" altLang="en-US" sz="3600" dirty="0" smtClean="0"/>
              <a:t>“false”</a:t>
            </a:r>
            <a:r>
              <a:rPr lang="en-US" altLang="en-US" sz="2800" dirty="0" smtClean="0"/>
              <a:t> </a:t>
            </a:r>
            <a:r>
              <a:rPr lang="en-US" altLang="en-US" sz="3600" dirty="0" smtClean="0"/>
              <a:t>or</a:t>
            </a:r>
            <a:r>
              <a:rPr lang="en-US" altLang="en-US" sz="2800" dirty="0" smtClean="0"/>
              <a:t> </a:t>
            </a:r>
            <a:r>
              <a:rPr lang="en-US" altLang="en-US" sz="3600" dirty="0" smtClean="0"/>
              <a:t>“evil”</a:t>
            </a:r>
            <a:r>
              <a:rPr lang="en-US" altLang="en-US" sz="2800" dirty="0" smtClean="0"/>
              <a:t> – </a:t>
            </a:r>
            <a:r>
              <a:rPr lang="en-US" altLang="en-US" sz="3600" dirty="0" smtClean="0"/>
              <a:t>except</a:t>
            </a:r>
            <a:r>
              <a:rPr lang="en-US" altLang="en-US" sz="2800" dirty="0" smtClean="0"/>
              <a:t> </a:t>
            </a:r>
            <a:r>
              <a:rPr lang="en-US" altLang="en-US" sz="3600" dirty="0" smtClean="0"/>
              <a:t>“judging”</a:t>
            </a:r>
          </a:p>
          <a:p>
            <a:pPr>
              <a:lnSpc>
                <a:spcPct val="91000"/>
              </a:lnSpc>
              <a:spcBef>
                <a:spcPts val="0"/>
              </a:spcBef>
              <a:spcAft>
                <a:spcPts val="400"/>
              </a:spcAft>
              <a:buClr>
                <a:srgbClr val="FFFF00"/>
              </a:buClr>
            </a:pPr>
            <a:r>
              <a:rPr lang="en-US" altLang="en-US" sz="3600" dirty="0" smtClean="0"/>
              <a:t>Sadly</a:t>
            </a:r>
            <a:r>
              <a:rPr lang="en-US" altLang="en-US" sz="3600" dirty="0"/>
              <a:t>, some brethren have begun to sound like the denominations in </a:t>
            </a:r>
            <a:r>
              <a:rPr lang="en-US" altLang="en-US" sz="3600" dirty="0" smtClean="0"/>
              <a:t>accepting such relativism</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35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 calcmode="lin" valueType="num">
                                      <p:cBhvr>
                                        <p:cTn id="15" dur="10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355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355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35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 calcmode="lin" valueType="num">
                                      <p:cBhvr>
                                        <p:cTn id="23" dur="10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355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35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p:cTn id="31" dur="10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355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355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355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3555">
                                            <p:txEl>
                                              <p:pRg st="4" end="4"/>
                                            </p:txEl>
                                          </p:spTgt>
                                        </p:tgtEl>
                                        <p:attrNameLst>
                                          <p:attrName>style.visibility</p:attrName>
                                        </p:attrNameLst>
                                      </p:cBhvr>
                                      <p:to>
                                        <p:strVal val="visible"/>
                                      </p:to>
                                    </p:set>
                                    <p:anim calcmode="lin" valueType="num">
                                      <p:cBhvr>
                                        <p:cTn id="39" dur="10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355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355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355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3555">
                                            <p:txEl>
                                              <p:pRg st="5" end="5"/>
                                            </p:txEl>
                                          </p:spTgt>
                                        </p:tgtEl>
                                        <p:attrNameLst>
                                          <p:attrName>style.visibility</p:attrName>
                                        </p:attrNameLst>
                                      </p:cBhvr>
                                      <p:to>
                                        <p:strVal val="visible"/>
                                      </p:to>
                                    </p:set>
                                    <p:anim calcmode="lin" valueType="num">
                                      <p:cBhvr>
                                        <p:cTn id="47" dur="10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355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355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355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3555">
                                            <p:txEl>
                                              <p:pRg st="6" end="6"/>
                                            </p:txEl>
                                          </p:spTgt>
                                        </p:tgtEl>
                                        <p:attrNameLst>
                                          <p:attrName>style.visibility</p:attrName>
                                        </p:attrNameLst>
                                      </p:cBhvr>
                                      <p:to>
                                        <p:strVal val="visible"/>
                                      </p:to>
                                    </p:set>
                                    <p:anim calcmode="lin" valueType="num">
                                      <p:cBhvr>
                                        <p:cTn id="55" dur="1000" fill="hold"/>
                                        <p:tgtEl>
                                          <p:spTgt spid="2355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355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355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0" y="1752600"/>
            <a:ext cx="9144000" cy="5029200"/>
          </a:xfrm>
        </p:spPr>
        <p:txBody>
          <a:bodyPr/>
          <a:lstStyle/>
          <a:p>
            <a:pPr>
              <a:lnSpc>
                <a:spcPct val="93000"/>
              </a:lnSpc>
              <a:spcBef>
                <a:spcPts val="0"/>
              </a:spcBef>
            </a:pPr>
            <a:r>
              <a:rPr lang="en-US" altLang="en-US" sz="3000" dirty="0" smtClean="0"/>
              <a:t>“</a:t>
            </a:r>
            <a:r>
              <a:rPr lang="en-US" altLang="en-US" sz="3000" dirty="0"/>
              <a:t>Neither of us would fellowship a </a:t>
            </a:r>
            <a:r>
              <a:rPr lang="en-US" altLang="en-US" sz="3000" dirty="0">
                <a:solidFill>
                  <a:schemeClr val="folHlink"/>
                </a:solidFill>
              </a:rPr>
              <a:t>clear adulterer</a:t>
            </a:r>
            <a:r>
              <a:rPr lang="en-US" altLang="en-US" sz="3000" dirty="0"/>
              <a:t>, but, at least for the time being, we entrust the judgment of one another’s conscience on this question to God</a:t>
            </a:r>
            <a:r>
              <a:rPr lang="en-US" altLang="en-US" sz="3000" dirty="0" smtClean="0"/>
              <a:t>. </a:t>
            </a:r>
            <a:r>
              <a:rPr lang="en-US" altLang="en-US" sz="3000" dirty="0"/>
              <a:t>Each of these judgments is based on an admission that we regard the subject as </a:t>
            </a:r>
            <a:r>
              <a:rPr lang="en-US" altLang="en-US" sz="3000" dirty="0">
                <a:solidFill>
                  <a:schemeClr val="folHlink"/>
                </a:solidFill>
              </a:rPr>
              <a:t>sufficiently lacking in clarity</a:t>
            </a:r>
            <a:r>
              <a:rPr lang="en-US" altLang="en-US" sz="3000" dirty="0"/>
              <a:t> to accept a brother who disagrees with us</a:t>
            </a:r>
            <a:r>
              <a:rPr lang="en-US" altLang="en-US" sz="3000" dirty="0" smtClean="0"/>
              <a:t>…. </a:t>
            </a:r>
            <a:r>
              <a:rPr lang="en-US" altLang="en-US" sz="3000" dirty="0">
                <a:solidFill>
                  <a:schemeClr val="folHlink"/>
                </a:solidFill>
              </a:rPr>
              <a:t>We are making verdicts about clarity and honesty of intent.</a:t>
            </a:r>
            <a:r>
              <a:rPr lang="en-US" altLang="en-US" sz="3000" dirty="0"/>
              <a:t> </a:t>
            </a:r>
            <a:r>
              <a:rPr lang="en-US" altLang="en-US" sz="3000" dirty="0" smtClean="0"/>
              <a:t>Let </a:t>
            </a:r>
            <a:r>
              <a:rPr lang="en-US" altLang="en-US" sz="3000" dirty="0"/>
              <a:t>me be clear about clarity. </a:t>
            </a:r>
            <a:r>
              <a:rPr lang="en-US" altLang="en-US" sz="3000" dirty="0" smtClean="0">
                <a:solidFill>
                  <a:schemeClr val="folHlink"/>
                </a:solidFill>
              </a:rPr>
              <a:t>My </a:t>
            </a:r>
            <a:r>
              <a:rPr lang="en-US" altLang="en-US" sz="3000" dirty="0">
                <a:solidFill>
                  <a:schemeClr val="folHlink"/>
                </a:solidFill>
              </a:rPr>
              <a:t>conclusion about the clarity of a passage involves both how clear it seems to me and also of those who disagree with </a:t>
            </a:r>
            <a:r>
              <a:rPr lang="en-US" altLang="en-US" sz="3000" dirty="0" smtClean="0">
                <a:solidFill>
                  <a:schemeClr val="folHlink"/>
                </a:solidFill>
              </a:rPr>
              <a:t>me</a:t>
            </a:r>
            <a:r>
              <a:rPr lang="en-US" altLang="en-US" sz="3000" dirty="0" smtClean="0"/>
              <a:t>” (</a:t>
            </a:r>
            <a:r>
              <a:rPr lang="en-US" altLang="en-US" sz="2600" dirty="0"/>
              <a:t>Ed Harrell, </a:t>
            </a:r>
            <a:r>
              <a:rPr lang="en-US" altLang="en-US" sz="2600" i="1" dirty="0"/>
              <a:t>“Divorce &amp; Fellowship,”</a:t>
            </a:r>
            <a:r>
              <a:rPr lang="en-US" altLang="en-US" sz="2600" dirty="0"/>
              <a:t> </a:t>
            </a:r>
            <a:r>
              <a:rPr lang="en-US" altLang="en-US" sz="2600" dirty="0" smtClean="0"/>
              <a:t>1991 Florida College Annual Lectures Forum, Distributed </a:t>
            </a:r>
            <a:r>
              <a:rPr lang="en-US" altLang="en-US" sz="2600" dirty="0"/>
              <a:t>manuscript </a:t>
            </a:r>
            <a:r>
              <a:rPr lang="en-US" altLang="en-US" sz="2600" dirty="0" smtClean="0"/>
              <a:t>, </a:t>
            </a:r>
            <a:r>
              <a:rPr lang="en-US" altLang="en-US" sz="2600" dirty="0"/>
              <a:t>pp. </a:t>
            </a:r>
            <a:r>
              <a:rPr lang="en-US" altLang="en-US" sz="2600" dirty="0" smtClean="0"/>
              <a:t>10-11</a:t>
            </a:r>
            <a:r>
              <a:rPr lang="en-US" altLang="en-US" sz="3000" dirty="0" smtClean="0"/>
              <a:t>).</a:t>
            </a:r>
            <a:endParaRPr lang="en-US" altLang="en-US" sz="3000" dirty="0"/>
          </a:p>
        </p:txBody>
      </p:sp>
    </p:spTree>
    <p:extLst>
      <p:ext uri="{BB962C8B-B14F-4D97-AF65-F5344CB8AC3E}">
        <p14:creationId xmlns:p14="http://schemas.microsoft.com/office/powerpoint/2010/main" val="1909224266"/>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76200" y="1828800"/>
            <a:ext cx="9067800" cy="5029200"/>
          </a:xfrm>
        </p:spPr>
        <p:txBody>
          <a:bodyPr/>
          <a:lstStyle/>
          <a:p>
            <a:r>
              <a:rPr lang="en-US" altLang="en-US" dirty="0"/>
              <a:t>“Is the divorce thing a matter of...is it an issue?  Sure it is.  How should it be decided?  Let me tell you how it ought to be decided.  </a:t>
            </a:r>
            <a:r>
              <a:rPr lang="en-US" altLang="en-US" dirty="0">
                <a:solidFill>
                  <a:schemeClr val="folHlink"/>
                </a:solidFill>
              </a:rPr>
              <a:t>Every local congregation is going to take each individual case and pass its own judgment what would be the impact in this congregation if we accept that couple.  If it's going to be harmful to the group, then that group, they ought not accept them</a:t>
            </a:r>
            <a:r>
              <a:rPr lang="en-US" altLang="en-US" b="1" dirty="0" smtClean="0"/>
              <a:t>” (</a:t>
            </a:r>
            <a:r>
              <a:rPr lang="en-US" altLang="en-US" sz="2800" b="1" dirty="0" smtClean="0"/>
              <a:t>Bob Owen, 2/19/95, </a:t>
            </a:r>
            <a:r>
              <a:rPr lang="en-US" altLang="en-US" sz="2800" b="1" i="1" dirty="0"/>
              <a:t>“We Differ, Can We Fellowship</a:t>
            </a:r>
            <a:r>
              <a:rPr lang="en-US" altLang="en-US" sz="2800" b="1" i="1" dirty="0" smtClean="0"/>
              <a:t>?”</a:t>
            </a:r>
            <a:r>
              <a:rPr lang="en-US" altLang="en-US" sz="2800" b="1" dirty="0" smtClean="0"/>
              <a:t> Concord</a:t>
            </a:r>
            <a:r>
              <a:rPr lang="en-US" altLang="en-US" sz="2800" b="1" dirty="0"/>
              <a:t>, </a:t>
            </a:r>
            <a:r>
              <a:rPr lang="en-US" altLang="en-US" sz="2800" b="1" dirty="0" smtClean="0"/>
              <a:t>NC</a:t>
            </a:r>
            <a:r>
              <a:rPr lang="en-US" altLang="en-US" b="1" dirty="0" smtClean="0"/>
              <a:t>)</a:t>
            </a:r>
            <a:endParaRPr lang="en-US" altLang="en-US" b="1" dirty="0"/>
          </a:p>
        </p:txBody>
      </p:sp>
    </p:spTree>
    <p:extLst>
      <p:ext uri="{BB962C8B-B14F-4D97-AF65-F5344CB8AC3E}">
        <p14:creationId xmlns:p14="http://schemas.microsoft.com/office/powerpoint/2010/main" val="36726485"/>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0" y="1828800"/>
            <a:ext cx="9144000" cy="5029200"/>
          </a:xfrm>
        </p:spPr>
        <p:txBody>
          <a:bodyPr/>
          <a:lstStyle/>
          <a:p>
            <a:pPr>
              <a:lnSpc>
                <a:spcPct val="90000"/>
              </a:lnSpc>
              <a:spcBef>
                <a:spcPts val="0"/>
              </a:spcBef>
            </a:pPr>
            <a:r>
              <a:rPr lang="en-US" altLang="en-US" sz="2700" dirty="0" smtClean="0"/>
              <a:t>“</a:t>
            </a:r>
            <a:r>
              <a:rPr lang="en-US" altLang="en-US" sz="2700" dirty="0"/>
              <a:t>And there is nobody in our brotherhood who can say, ‘This is it, and you’ve all got to agree with my view.’  Now brethren, that’s the history that we come from. </a:t>
            </a:r>
            <a:r>
              <a:rPr lang="en-US" altLang="en-US" sz="2700" dirty="0" smtClean="0"/>
              <a:t>And </a:t>
            </a:r>
            <a:r>
              <a:rPr lang="en-US" altLang="en-US" sz="2700" dirty="0"/>
              <a:t>I’m sad to say that those who are younger and who may only be 10 years old or 15 or 20 years old, because it’s been always a certain way in your life doesn’t mean it always been that way. </a:t>
            </a:r>
            <a:r>
              <a:rPr lang="en-US" altLang="en-US" sz="2700" dirty="0" smtClean="0"/>
              <a:t>And </a:t>
            </a:r>
            <a:r>
              <a:rPr lang="en-US" altLang="en-US" sz="2700" dirty="0"/>
              <a:t>its time people who were older spoke up and said, ‘Look, what goes around comes around.’ </a:t>
            </a:r>
            <a:r>
              <a:rPr lang="en-US" altLang="en-US" sz="2700" dirty="0" smtClean="0"/>
              <a:t>Not </a:t>
            </a:r>
            <a:r>
              <a:rPr lang="en-US" altLang="en-US" sz="2700" dirty="0"/>
              <a:t>to be wishy-washy, not to compromise on any biblical truth, but to say </a:t>
            </a:r>
            <a:r>
              <a:rPr lang="en-US" altLang="en-US" sz="2700" dirty="0">
                <a:solidFill>
                  <a:srgbClr val="FFFF00"/>
                </a:solidFill>
              </a:rPr>
              <a:t>there are just some things so difficult that I may not be able to draw the same conclusion you’ve drawn on those and then to give that opportunity for </a:t>
            </a:r>
            <a:r>
              <a:rPr lang="en-US" altLang="en-US" sz="2700" dirty="0" smtClean="0">
                <a:solidFill>
                  <a:srgbClr val="FFFF00"/>
                </a:solidFill>
              </a:rPr>
              <a:t>people</a:t>
            </a:r>
            <a:r>
              <a:rPr lang="en-US" altLang="en-US" sz="2700" dirty="0" smtClean="0"/>
              <a:t>” </a:t>
            </a:r>
            <a:r>
              <a:rPr lang="en-US" altLang="en-US" sz="2700" b="1" dirty="0" smtClean="0"/>
              <a:t>(</a:t>
            </a:r>
            <a:r>
              <a:rPr lang="en-US" altLang="en-US" sz="2500" dirty="0"/>
              <a:t>Ferrell Jenkins, </a:t>
            </a:r>
            <a:r>
              <a:rPr lang="en-US" altLang="en-US" sz="2500" i="1" dirty="0"/>
              <a:t>Florida College Lectures</a:t>
            </a:r>
            <a:r>
              <a:rPr lang="en-US" altLang="en-US" sz="2500" dirty="0"/>
              <a:t>, </a:t>
            </a:r>
            <a:r>
              <a:rPr lang="en-US" altLang="en-US" sz="2500" dirty="0" smtClean="0"/>
              <a:t>2/8/2000, </a:t>
            </a:r>
            <a:r>
              <a:rPr lang="en-US" altLang="en-US" sz="2500" i="1" dirty="0"/>
              <a:t>“Making Sense of the Days of Creation</a:t>
            </a:r>
            <a:r>
              <a:rPr lang="en-US" altLang="en-US" sz="2500" i="1" dirty="0" smtClean="0"/>
              <a:t>”</a:t>
            </a:r>
            <a:r>
              <a:rPr lang="en-US" altLang="en-US" sz="2700" b="1" dirty="0" smtClean="0"/>
              <a:t>)</a:t>
            </a:r>
            <a:endParaRPr lang="en-US" altLang="en-US" sz="2700" b="1" dirty="0"/>
          </a:p>
        </p:txBody>
      </p:sp>
    </p:spTree>
    <p:extLst>
      <p:ext uri="{BB962C8B-B14F-4D97-AF65-F5344CB8AC3E}">
        <p14:creationId xmlns:p14="http://schemas.microsoft.com/office/powerpoint/2010/main" val="2889464026"/>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4800" b="1" dirty="0"/>
              <a:t>Conclusion</a:t>
            </a:r>
            <a:endParaRPr lang="en-US" altLang="en-US" dirty="0"/>
          </a:p>
        </p:txBody>
      </p:sp>
      <p:sp>
        <p:nvSpPr>
          <p:cNvPr id="26627" name="Rectangle 3"/>
          <p:cNvSpPr>
            <a:spLocks noGrp="1" noChangeArrowheads="1"/>
          </p:cNvSpPr>
          <p:nvPr>
            <p:ph type="body" idx="1"/>
          </p:nvPr>
        </p:nvSpPr>
        <p:spPr/>
        <p:txBody>
          <a:bodyPr/>
          <a:lstStyle/>
          <a:p>
            <a:pPr>
              <a:buClr>
                <a:srgbClr val="FFFF00"/>
              </a:buClr>
            </a:pPr>
            <a:r>
              <a:rPr lang="en-US" altLang="en-US" sz="3600" dirty="0"/>
              <a:t>Some judging is clearly condemned</a:t>
            </a:r>
          </a:p>
          <a:p>
            <a:pPr>
              <a:buClr>
                <a:srgbClr val="FFFF00"/>
              </a:buClr>
            </a:pPr>
            <a:r>
              <a:rPr lang="en-US" altLang="en-US" sz="3600" dirty="0"/>
              <a:t>We must refrain from judging which is hypocritical, factional or slanderous</a:t>
            </a:r>
          </a:p>
          <a:p>
            <a:pPr>
              <a:buClr>
                <a:srgbClr val="FFFF00"/>
              </a:buClr>
            </a:pPr>
            <a:r>
              <a:rPr lang="en-US" altLang="en-US" sz="3600" dirty="0"/>
              <a:t>However, some judging is clearly commanded</a:t>
            </a:r>
          </a:p>
          <a:p>
            <a:pPr>
              <a:buClr>
                <a:srgbClr val="FFFF00"/>
              </a:buClr>
            </a:pPr>
            <a:r>
              <a:rPr lang="en-US" altLang="en-US" sz="3600" dirty="0"/>
              <a:t>Our society teaches toleration of evil, but we must condemn it (</a:t>
            </a:r>
            <a:r>
              <a:rPr lang="en-US" altLang="en-US" sz="3600" b="1" i="1" dirty="0" smtClean="0">
                <a:solidFill>
                  <a:srgbClr val="FFFF00"/>
                </a:solidFill>
              </a:rPr>
              <a:t>Eph. </a:t>
            </a:r>
            <a:r>
              <a:rPr lang="en-US" altLang="en-US" sz="3600" b="1" i="1" dirty="0">
                <a:solidFill>
                  <a:srgbClr val="FFFF00"/>
                </a:solidFill>
              </a:rPr>
              <a:t>5:11</a:t>
            </a:r>
            <a:r>
              <a:rPr lang="en-US" altLang="en-US" sz="3600" dirty="0"/>
              <a: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 calcmode="lin" valueType="num">
                                      <p:cBhvr>
                                        <p:cTn id="14"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662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66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p:cTn id="21"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66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 calcmode="lin" valueType="num">
                                      <p:cBhvr>
                                        <p:cTn id="28"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662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solidFill>
                  <a:srgbClr val="FFFF00"/>
                </a:solidFill>
              </a:rPr>
              <a:t>Judge not</a:t>
            </a:r>
            <a:r>
              <a:rPr lang="en-US" sz="3600" b="1" i="1" dirty="0"/>
              <a: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solidFill>
                  <a:srgbClr val="FFFF00"/>
                </a:solidFill>
              </a:rPr>
              <a:t>Do not judge </a:t>
            </a:r>
            <a:r>
              <a:rPr lang="en-US" sz="3600" b="1" i="1" dirty="0"/>
              <a:t>according to appearance, but judge with righteous judgment.</a:t>
            </a:r>
            <a:endParaRPr lang="en-US" altLang="en-US" sz="3600" b="1" i="1" dirty="0"/>
          </a:p>
        </p:txBody>
      </p:sp>
    </p:spTree>
    <p:extLst>
      <p:ext uri="{BB962C8B-B14F-4D97-AF65-F5344CB8AC3E}">
        <p14:creationId xmlns:p14="http://schemas.microsoft.com/office/powerpoint/2010/main" val="104105255"/>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solidFill>
                  <a:srgbClr val="FFFF00"/>
                </a:solidFill>
              </a:rPr>
              <a:t>Judge not</a:t>
            </a:r>
            <a:r>
              <a:rPr lang="en-US" sz="3600" b="1" i="1" dirty="0"/>
              <a: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solidFill>
                  <a:srgbClr val="FFFF00"/>
                </a:solidFill>
              </a:rPr>
              <a:t>Do not judge </a:t>
            </a:r>
            <a:r>
              <a:rPr lang="en-US" sz="3600" b="1" i="1" dirty="0"/>
              <a:t>according to appearance, but </a:t>
            </a:r>
            <a:r>
              <a:rPr lang="en-US" sz="3600" b="1" i="1" dirty="0">
                <a:solidFill>
                  <a:srgbClr val="FFC000"/>
                </a:solidFill>
              </a:rPr>
              <a:t>judge with righteous judgment</a:t>
            </a:r>
            <a:r>
              <a:rPr lang="en-US" sz="3600" b="1" i="1" dirty="0"/>
              <a:t>.</a:t>
            </a:r>
            <a:endParaRPr lang="en-US" altLang="en-US" sz="3600" b="1" i="1" dirty="0"/>
          </a:p>
        </p:txBody>
      </p:sp>
    </p:spTree>
    <p:extLst>
      <p:ext uri="{BB962C8B-B14F-4D97-AF65-F5344CB8AC3E}">
        <p14:creationId xmlns:p14="http://schemas.microsoft.com/office/powerpoint/2010/main" val="663565645"/>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534400" cy="1143000"/>
          </a:xfrm>
        </p:spPr>
        <p:txBody>
          <a:bodyPr/>
          <a:lstStyle/>
          <a:p>
            <a:r>
              <a:rPr lang="en-US" altLang="en-US" sz="5400" b="1" dirty="0" smtClean="0"/>
              <a:t>Some Judging Is </a:t>
            </a:r>
            <a:r>
              <a:rPr lang="en-US" altLang="en-US" sz="5400" b="1" dirty="0"/>
              <a:t>Forbidden</a:t>
            </a:r>
            <a:endParaRPr lang="en-US" altLang="en-US" sz="5400" dirty="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04800"/>
            <a:ext cx="9144000" cy="1143000"/>
          </a:xfrm>
        </p:spPr>
        <p:txBody>
          <a:bodyPr/>
          <a:lstStyle/>
          <a:p>
            <a:r>
              <a:rPr lang="en-US" altLang="en-US" b="1" dirty="0" smtClean="0"/>
              <a:t>Judging by Hypocrisy Is </a:t>
            </a:r>
            <a:r>
              <a:rPr lang="en-US" altLang="en-US" b="1" dirty="0"/>
              <a:t>Forbidden</a:t>
            </a:r>
            <a:endParaRPr lang="en-US" altLang="en-US" dirty="0"/>
          </a:p>
        </p:txBody>
      </p:sp>
      <p:sp>
        <p:nvSpPr>
          <p:cNvPr id="17411" name="Rectangle 3"/>
          <p:cNvSpPr>
            <a:spLocks noGrp="1" noChangeArrowheads="1"/>
          </p:cNvSpPr>
          <p:nvPr>
            <p:ph type="body" idx="1"/>
          </p:nvPr>
        </p:nvSpPr>
        <p:spPr>
          <a:xfrm>
            <a:off x="457200" y="1447800"/>
            <a:ext cx="8229600" cy="5029200"/>
          </a:xfrm>
        </p:spPr>
        <p:txBody>
          <a:bodyPr/>
          <a:lstStyle/>
          <a:p>
            <a:pPr>
              <a:spcBef>
                <a:spcPts val="0"/>
              </a:spcBef>
              <a:spcAft>
                <a:spcPts val="1000"/>
              </a:spcAft>
              <a:buClr>
                <a:srgbClr val="FFFF00"/>
              </a:buClr>
            </a:pPr>
            <a:r>
              <a:rPr lang="en-US" altLang="en-US" sz="3600" dirty="0" smtClean="0"/>
              <a:t>Wrong to judge others &amp; self differently</a:t>
            </a:r>
          </a:p>
          <a:p>
            <a:pPr lvl="1">
              <a:spcBef>
                <a:spcPts val="0"/>
              </a:spcBef>
              <a:spcAft>
                <a:spcPts val="1000"/>
              </a:spcAft>
              <a:buClr>
                <a:schemeClr val="tx1"/>
              </a:buClr>
              <a:buSzPct val="70000"/>
              <a:buFont typeface="Wingdings" panose="05000000000000000000" pitchFamily="2" charset="2"/>
              <a:buChar char="§"/>
            </a:pPr>
            <a:r>
              <a:rPr lang="en-US" altLang="en-US" sz="3200" b="1" i="1" dirty="0" smtClean="0">
                <a:solidFill>
                  <a:srgbClr val="FFFF00"/>
                </a:solidFill>
              </a:rPr>
              <a:t>Matthew </a:t>
            </a:r>
            <a:r>
              <a:rPr lang="en-US" altLang="en-US" sz="3200" b="1" i="1" dirty="0">
                <a:solidFill>
                  <a:srgbClr val="FFFF00"/>
                </a:solidFill>
              </a:rPr>
              <a:t>7:1-5</a:t>
            </a:r>
          </a:p>
          <a:p>
            <a:pPr lvl="1">
              <a:spcBef>
                <a:spcPts val="0"/>
              </a:spcBef>
              <a:spcAft>
                <a:spcPts val="1000"/>
              </a:spcAft>
              <a:buClr>
                <a:schemeClr val="tx1"/>
              </a:buClr>
              <a:buSzPct val="70000"/>
              <a:buFont typeface="Wingdings" panose="05000000000000000000" pitchFamily="2" charset="2"/>
              <a:buChar char="§"/>
            </a:pPr>
            <a:r>
              <a:rPr lang="en-US" altLang="en-US" sz="3200" b="1" i="1" dirty="0">
                <a:solidFill>
                  <a:srgbClr val="FFFF00"/>
                </a:solidFill>
              </a:rPr>
              <a:t>Romans 2:1-3</a:t>
            </a:r>
          </a:p>
          <a:p>
            <a:pPr lvl="1">
              <a:spcBef>
                <a:spcPts val="0"/>
              </a:spcBef>
              <a:spcAft>
                <a:spcPts val="1000"/>
              </a:spcAft>
              <a:buClr>
                <a:schemeClr val="tx1"/>
              </a:buClr>
              <a:buSzPct val="70000"/>
              <a:buFont typeface="Wingdings" panose="05000000000000000000" pitchFamily="2" charset="2"/>
              <a:buChar char="§"/>
            </a:pPr>
            <a:r>
              <a:rPr lang="en-US" altLang="en-US" sz="3200" b="1" i="1" dirty="0">
                <a:solidFill>
                  <a:srgbClr val="FFFF00"/>
                </a:solidFill>
              </a:rPr>
              <a:t>Matthew 23:1-4</a:t>
            </a:r>
            <a:endParaRPr lang="en-US" altLang="en-US" sz="3200" dirty="0">
              <a:solidFill>
                <a:srgbClr val="FFFF00"/>
              </a:solidFill>
            </a:endParaRPr>
          </a:p>
          <a:p>
            <a:pPr>
              <a:spcBef>
                <a:spcPts val="0"/>
              </a:spcBef>
              <a:spcAft>
                <a:spcPts val="1000"/>
              </a:spcAft>
              <a:buClr>
                <a:srgbClr val="FFFF00"/>
              </a:buClr>
            </a:pPr>
            <a:r>
              <a:rPr lang="en-US" altLang="en-US" sz="3600" dirty="0" smtClean="0"/>
              <a:t>Exempting self </a:t>
            </a:r>
            <a:r>
              <a:rPr lang="en-US" altLang="en-US" sz="3600" dirty="0"/>
              <a:t>from </a:t>
            </a:r>
            <a:r>
              <a:rPr lang="en-US" altLang="en-US" sz="3600" dirty="0" smtClean="0"/>
              <a:t>standard for judging others</a:t>
            </a:r>
            <a:r>
              <a:rPr lang="en-US" altLang="en-US" sz="3600" dirty="0"/>
              <a:t> </a:t>
            </a:r>
            <a:r>
              <a:rPr lang="en-US" altLang="en-US" sz="3600" dirty="0" smtClean="0"/>
              <a:t>is </a:t>
            </a:r>
            <a:r>
              <a:rPr lang="en-US" altLang="en-US" sz="3600" dirty="0"/>
              <a:t>condemned due to hypocrisy</a:t>
            </a:r>
          </a:p>
          <a:p>
            <a:pPr>
              <a:spcBef>
                <a:spcPts val="0"/>
              </a:spcBef>
              <a:spcAft>
                <a:spcPts val="1000"/>
              </a:spcAft>
              <a:buClr>
                <a:srgbClr val="FFFF00"/>
              </a:buClr>
            </a:pPr>
            <a:r>
              <a:rPr lang="en-US" altLang="en-US" sz="3600" dirty="0"/>
              <a:t>In contrast, we must be living examples of that </a:t>
            </a:r>
            <a:r>
              <a:rPr lang="en-US" altLang="en-US" sz="3600" dirty="0" smtClean="0"/>
              <a:t>taught </a:t>
            </a:r>
            <a:r>
              <a:rPr lang="en-US" altLang="en-US" sz="3600" dirty="0"/>
              <a:t>to </a:t>
            </a:r>
            <a:r>
              <a:rPr lang="en-US" altLang="en-US" sz="3600" dirty="0" smtClean="0"/>
              <a:t>others (</a:t>
            </a:r>
            <a:r>
              <a:rPr lang="en-US" altLang="en-US" b="1" i="1" dirty="0" smtClean="0">
                <a:solidFill>
                  <a:srgbClr val="FFFF00"/>
                </a:solidFill>
              </a:rPr>
              <a:t>1 Tim. 4:12</a:t>
            </a:r>
            <a:r>
              <a:rPr lang="en-US" altLang="en-US" sz="3600" dirty="0" smtClean="0"/>
              <a:t>)</a:t>
            </a:r>
            <a:endParaRPr lang="en-US" altLang="en-US" sz="3600"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52400"/>
            <a:ext cx="9144000" cy="1143000"/>
          </a:xfrm>
        </p:spPr>
        <p:txBody>
          <a:bodyPr/>
          <a:lstStyle/>
          <a:p>
            <a:r>
              <a:rPr lang="en-US" altLang="en-US" b="1" dirty="0" smtClean="0"/>
              <a:t>Judging by Appearance Is </a:t>
            </a:r>
            <a:r>
              <a:rPr lang="en-US" altLang="en-US" b="1" dirty="0"/>
              <a:t>Forbidden</a:t>
            </a:r>
            <a:endParaRPr lang="en-US" altLang="en-US" dirty="0"/>
          </a:p>
        </p:txBody>
      </p:sp>
      <p:sp>
        <p:nvSpPr>
          <p:cNvPr id="17411" name="Rectangle 3"/>
          <p:cNvSpPr>
            <a:spLocks noGrp="1" noChangeArrowheads="1"/>
          </p:cNvSpPr>
          <p:nvPr>
            <p:ph type="body" idx="1"/>
          </p:nvPr>
        </p:nvSpPr>
        <p:spPr>
          <a:xfrm>
            <a:off x="76200" y="1219200"/>
            <a:ext cx="9067800" cy="5029200"/>
          </a:xfrm>
        </p:spPr>
        <p:txBody>
          <a:bodyPr/>
          <a:lstStyle/>
          <a:p>
            <a:pPr>
              <a:spcBef>
                <a:spcPts val="0"/>
              </a:spcBef>
              <a:spcAft>
                <a:spcPts val="400"/>
              </a:spcAft>
              <a:buClr>
                <a:srgbClr val="FFFF00"/>
              </a:buClr>
            </a:pPr>
            <a:r>
              <a:rPr lang="en-US" sz="3600" b="1" i="1" dirty="0" smtClean="0"/>
              <a:t>“Do </a:t>
            </a:r>
            <a:r>
              <a:rPr lang="en-US" sz="3600" b="1" i="1" dirty="0"/>
              <a:t>not judge according to </a:t>
            </a:r>
            <a:r>
              <a:rPr lang="en-US" sz="3600" b="1" i="1" dirty="0" smtClean="0"/>
              <a:t>appearance…” (</a:t>
            </a:r>
            <a:r>
              <a:rPr lang="en-US" b="1" i="1" dirty="0" smtClean="0">
                <a:solidFill>
                  <a:srgbClr val="FFFF00"/>
                </a:solidFill>
              </a:rPr>
              <a:t>John7:24</a:t>
            </a:r>
            <a:r>
              <a:rPr lang="en-US" sz="3600" b="1" i="1" dirty="0" smtClean="0"/>
              <a:t>)</a:t>
            </a:r>
            <a:endParaRPr lang="en-US" sz="3600" dirty="0" smtClean="0"/>
          </a:p>
          <a:p>
            <a:pPr lvl="1">
              <a:spcBef>
                <a:spcPts val="0"/>
              </a:spcBef>
              <a:spcAft>
                <a:spcPts val="400"/>
              </a:spcAft>
              <a:buClr>
                <a:schemeClr val="tx1"/>
              </a:buClr>
              <a:buSzPct val="70000"/>
              <a:buFont typeface="Wingdings" panose="05000000000000000000" pitchFamily="2" charset="2"/>
              <a:buChar char="§"/>
            </a:pPr>
            <a:r>
              <a:rPr lang="en-US" altLang="en-US" sz="3200" dirty="0" smtClean="0">
                <a:solidFill>
                  <a:srgbClr val="66FFFF"/>
                </a:solidFill>
              </a:rPr>
              <a:t>Greek word </a:t>
            </a:r>
            <a:r>
              <a:rPr lang="en-US" altLang="en-US" sz="3200" b="1" i="1" dirty="0" err="1" smtClean="0">
                <a:solidFill>
                  <a:srgbClr val="FFFF99"/>
                </a:solidFill>
              </a:rPr>
              <a:t>opsis</a:t>
            </a:r>
            <a:r>
              <a:rPr lang="en-US" altLang="en-US" sz="3200" dirty="0" smtClean="0"/>
              <a:t> </a:t>
            </a:r>
            <a:r>
              <a:rPr lang="en-US" altLang="en-US" sz="3200" dirty="0" smtClean="0">
                <a:solidFill>
                  <a:srgbClr val="66FFFF"/>
                </a:solidFill>
              </a:rPr>
              <a:t>refers to the outward look; visage as opposed to inner reality</a:t>
            </a:r>
          </a:p>
          <a:p>
            <a:pPr>
              <a:spcBef>
                <a:spcPts val="0"/>
              </a:spcBef>
              <a:spcAft>
                <a:spcPts val="400"/>
              </a:spcAft>
              <a:buClr>
                <a:srgbClr val="FFFF00"/>
              </a:buClr>
            </a:pPr>
            <a:r>
              <a:rPr lang="en-US" altLang="en-US" sz="3600" dirty="0" smtClean="0"/>
              <a:t>Wrong to judge by subjective, human feeling</a:t>
            </a:r>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Prov.</a:t>
            </a:r>
            <a:r>
              <a:rPr lang="en-US" altLang="en-US" sz="2400" b="1" i="1" dirty="0" smtClean="0">
                <a:solidFill>
                  <a:srgbClr val="FFFF00"/>
                </a:solidFill>
              </a:rPr>
              <a:t> </a:t>
            </a:r>
            <a:r>
              <a:rPr lang="en-US" altLang="en-US" sz="3200" b="1" i="1" dirty="0" smtClean="0">
                <a:solidFill>
                  <a:srgbClr val="FFFF00"/>
                </a:solidFill>
              </a:rPr>
              <a:t>14:12;</a:t>
            </a:r>
            <a:r>
              <a:rPr lang="en-US" altLang="en-US" sz="2000" b="1" i="1" dirty="0" smtClean="0">
                <a:solidFill>
                  <a:srgbClr val="FFFF00"/>
                </a:solidFill>
              </a:rPr>
              <a:t> </a:t>
            </a:r>
            <a:r>
              <a:rPr lang="en-US" altLang="en-US" sz="3200" b="1" i="1" dirty="0" smtClean="0">
                <a:solidFill>
                  <a:srgbClr val="FFFF00"/>
                </a:solidFill>
              </a:rPr>
              <a:t>16:25 </a:t>
            </a:r>
            <a:r>
              <a:rPr lang="en-US" altLang="en-US" sz="3200" dirty="0" smtClean="0"/>
              <a:t>Reality may not be as it seems</a:t>
            </a:r>
            <a:endParaRPr lang="en-US" altLang="en-US" sz="3200" b="1" i="1" dirty="0">
              <a:solidFill>
                <a:srgbClr val="FFFF00"/>
              </a:solidFill>
            </a:endParaRPr>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Acts 26:9  </a:t>
            </a:r>
            <a:r>
              <a:rPr lang="en-US" altLang="en-US" sz="3200" dirty="0" smtClean="0"/>
              <a:t>Paul wrong in judging by appearance</a:t>
            </a:r>
            <a:endParaRPr lang="en-US" altLang="en-US" sz="3200" b="1" i="1" dirty="0">
              <a:solidFill>
                <a:srgbClr val="FFFF00"/>
              </a:solidFill>
            </a:endParaRPr>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Isa. 55:8-9 </a:t>
            </a:r>
            <a:r>
              <a:rPr lang="en-US" altLang="en-US" sz="3200" dirty="0" smtClean="0"/>
              <a:t>Thoughts of God &amp; man are different</a:t>
            </a:r>
            <a:endParaRPr lang="en-US" altLang="en-US" sz="3200" dirty="0">
              <a:solidFill>
                <a:srgbClr val="FFFF00"/>
              </a:solidFill>
            </a:endParaRPr>
          </a:p>
          <a:p>
            <a:pPr>
              <a:spcBef>
                <a:spcPts val="0"/>
              </a:spcBef>
              <a:spcAft>
                <a:spcPts val="400"/>
              </a:spcAft>
              <a:buClr>
                <a:srgbClr val="FFFF00"/>
              </a:buClr>
            </a:pPr>
            <a:r>
              <a:rPr lang="en-US" altLang="en-US" sz="3600" dirty="0" smtClean="0"/>
              <a:t>Our world judges wrongly concerning love &amp; virtue because of this wrong judging</a:t>
            </a:r>
            <a:endParaRPr lang="en-US" altLang="en-US" sz="3600" dirty="0"/>
          </a:p>
        </p:txBody>
      </p:sp>
    </p:spTree>
    <p:extLst>
      <p:ext uri="{BB962C8B-B14F-4D97-AF65-F5344CB8AC3E}">
        <p14:creationId xmlns:p14="http://schemas.microsoft.com/office/powerpoint/2010/main" val="3238086793"/>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524000"/>
          </a:xfrm>
        </p:spPr>
        <p:txBody>
          <a:bodyPr/>
          <a:lstStyle/>
          <a:p>
            <a:r>
              <a:rPr lang="en-US" altLang="en-US" b="1" dirty="0"/>
              <a:t>Judging i</a:t>
            </a:r>
            <a:r>
              <a:rPr lang="en-US" altLang="en-US" b="1" dirty="0" smtClean="0"/>
              <a:t>n </a:t>
            </a:r>
            <a:r>
              <a:rPr lang="en-US" altLang="en-US" b="1" dirty="0"/>
              <a:t>Realms </a:t>
            </a:r>
            <a:r>
              <a:rPr lang="en-US" altLang="en-US" b="1" dirty="0" smtClean="0"/>
              <a:t>of </a:t>
            </a:r>
            <a:r>
              <a:rPr lang="en-US" altLang="en-US" b="1" dirty="0"/>
              <a:t>Opinion </a:t>
            </a:r>
            <a:r>
              <a:rPr lang="en-US" altLang="en-US" b="1" dirty="0" smtClean="0"/>
              <a:t>or Liberty Is </a:t>
            </a:r>
            <a:r>
              <a:rPr lang="en-US" altLang="en-US" b="1" dirty="0"/>
              <a:t>Forbidden</a:t>
            </a:r>
            <a:endParaRPr lang="en-US" altLang="en-US" dirty="0"/>
          </a:p>
        </p:txBody>
      </p:sp>
      <p:sp>
        <p:nvSpPr>
          <p:cNvPr id="18435" name="Rectangle 3"/>
          <p:cNvSpPr>
            <a:spLocks noGrp="1" noChangeArrowheads="1"/>
          </p:cNvSpPr>
          <p:nvPr>
            <p:ph type="body" idx="1"/>
          </p:nvPr>
        </p:nvSpPr>
        <p:spPr>
          <a:xfrm>
            <a:off x="76200" y="1676400"/>
            <a:ext cx="9067800" cy="5181600"/>
          </a:xfrm>
        </p:spPr>
        <p:txBody>
          <a:bodyPr/>
          <a:lstStyle/>
          <a:p>
            <a:pPr>
              <a:lnSpc>
                <a:spcPct val="95000"/>
              </a:lnSpc>
              <a:spcBef>
                <a:spcPts val="0"/>
              </a:spcBef>
              <a:spcAft>
                <a:spcPts val="600"/>
              </a:spcAft>
              <a:buClr>
                <a:srgbClr val="FFFF00"/>
              </a:buClr>
            </a:pPr>
            <a:r>
              <a:rPr lang="en-US" altLang="en-US" sz="3600" dirty="0" smtClean="0"/>
              <a:t>Binding human opinion is not acceptable</a:t>
            </a:r>
          </a:p>
          <a:p>
            <a:pPr lvl="1">
              <a:lnSpc>
                <a:spcPct val="95000"/>
              </a:lnSpc>
              <a:spcBef>
                <a:spcPts val="0"/>
              </a:spcBef>
              <a:spcAft>
                <a:spcPts val="600"/>
              </a:spcAft>
              <a:buClr>
                <a:schemeClr val="tx1"/>
              </a:buClr>
              <a:buSzPct val="70000"/>
              <a:buFont typeface="Wingdings" panose="05000000000000000000" pitchFamily="2" charset="2"/>
              <a:buChar char="§"/>
            </a:pPr>
            <a:r>
              <a:rPr lang="en-US" altLang="en-US" sz="3200" b="1" i="1" dirty="0" smtClean="0">
                <a:solidFill>
                  <a:srgbClr val="FFFF00"/>
                </a:solidFill>
              </a:rPr>
              <a:t>Romans </a:t>
            </a:r>
            <a:r>
              <a:rPr lang="en-US" altLang="en-US" sz="3200" b="1" i="1" dirty="0">
                <a:solidFill>
                  <a:srgbClr val="FFFF00"/>
                </a:solidFill>
              </a:rPr>
              <a:t>14:1-5</a:t>
            </a:r>
          </a:p>
          <a:p>
            <a:pPr lvl="1">
              <a:lnSpc>
                <a:spcPct val="95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Romans 14:13-14</a:t>
            </a:r>
            <a:endParaRPr lang="en-US" altLang="en-US" sz="3200" dirty="0">
              <a:solidFill>
                <a:srgbClr val="FFFF00"/>
              </a:solidFill>
            </a:endParaRPr>
          </a:p>
          <a:p>
            <a:pPr>
              <a:lnSpc>
                <a:spcPct val="95000"/>
              </a:lnSpc>
              <a:spcBef>
                <a:spcPts val="0"/>
              </a:spcBef>
              <a:spcAft>
                <a:spcPts val="600"/>
              </a:spcAft>
              <a:buClr>
                <a:srgbClr val="FFFF00"/>
              </a:buClr>
            </a:pPr>
            <a:r>
              <a:rPr lang="en-US" altLang="en-US" sz="3600" dirty="0"/>
              <a:t>This command is not given with respect to matters of doctrine &amp; necessity</a:t>
            </a:r>
          </a:p>
          <a:p>
            <a:pPr>
              <a:lnSpc>
                <a:spcPct val="95000"/>
              </a:lnSpc>
              <a:spcBef>
                <a:spcPts val="0"/>
              </a:spcBef>
              <a:spcAft>
                <a:spcPts val="600"/>
              </a:spcAft>
              <a:buClr>
                <a:srgbClr val="FFFF00"/>
              </a:buClr>
            </a:pPr>
            <a:r>
              <a:rPr lang="en-US" altLang="en-US" sz="3600" dirty="0"/>
              <a:t>However, we must recognize there are areas of opinion </a:t>
            </a:r>
            <a:r>
              <a:rPr lang="en-US" altLang="en-US" sz="3600" dirty="0" smtClean="0"/>
              <a:t>or individual </a:t>
            </a:r>
            <a:r>
              <a:rPr lang="en-US" altLang="en-US" sz="3600" dirty="0"/>
              <a:t>liberty</a:t>
            </a:r>
          </a:p>
          <a:p>
            <a:pPr>
              <a:lnSpc>
                <a:spcPct val="95000"/>
              </a:lnSpc>
              <a:spcBef>
                <a:spcPts val="0"/>
              </a:spcBef>
              <a:spcAft>
                <a:spcPts val="600"/>
              </a:spcAft>
              <a:buClr>
                <a:srgbClr val="FFFF00"/>
              </a:buClr>
            </a:pPr>
            <a:r>
              <a:rPr lang="en-US" altLang="en-US" sz="3600" dirty="0"/>
              <a:t>Failure to respect such leads to </a:t>
            </a:r>
            <a:r>
              <a:rPr lang="en-US" altLang="en-US" sz="3600" dirty="0" smtClean="0"/>
              <a:t>factionalism</a:t>
            </a:r>
          </a:p>
          <a:p>
            <a:pPr>
              <a:lnSpc>
                <a:spcPct val="95000"/>
              </a:lnSpc>
              <a:spcBef>
                <a:spcPts val="0"/>
              </a:spcBef>
              <a:spcAft>
                <a:spcPts val="600"/>
              </a:spcAft>
              <a:buClr>
                <a:srgbClr val="FFFF00"/>
              </a:buClr>
            </a:pPr>
            <a:r>
              <a:rPr lang="en-US" altLang="en-US" sz="3600" dirty="0" smtClean="0"/>
              <a:t>It is never “conservative” to bind our opinions</a:t>
            </a:r>
            <a:endParaRPr lang="en-US" altLang="en-US" sz="3600"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609600"/>
            <a:ext cx="9144000" cy="1143000"/>
          </a:xfrm>
        </p:spPr>
        <p:txBody>
          <a:bodyPr/>
          <a:lstStyle/>
          <a:p>
            <a:r>
              <a:rPr lang="en-US" altLang="en-US" sz="5400" b="1" dirty="0" smtClean="0"/>
              <a:t>Some Judging </a:t>
            </a:r>
            <a:r>
              <a:rPr lang="en-US" altLang="en-US" sz="5400" b="1" dirty="0"/>
              <a:t>Is </a:t>
            </a:r>
            <a:r>
              <a:rPr lang="en-US" altLang="en-US" sz="5400" b="1" dirty="0" smtClean="0"/>
              <a:t>Commanded</a:t>
            </a:r>
            <a:endParaRPr lang="en-US" altLang="en-US" sz="5400" b="1"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52400"/>
            <a:ext cx="9144000" cy="1143000"/>
          </a:xfrm>
        </p:spPr>
        <p:txBody>
          <a:bodyPr/>
          <a:lstStyle/>
          <a:p>
            <a:r>
              <a:rPr lang="en-US" altLang="en-US" b="1" dirty="0"/>
              <a:t>Judging </a:t>
            </a:r>
            <a:r>
              <a:rPr lang="en-US" altLang="en-US" b="1" dirty="0" smtClean="0"/>
              <a:t>Righteously Is </a:t>
            </a:r>
            <a:r>
              <a:rPr lang="en-US" altLang="en-US" b="1" dirty="0"/>
              <a:t>Commanded</a:t>
            </a:r>
            <a:endParaRPr lang="en-US" altLang="en-US" dirty="0"/>
          </a:p>
        </p:txBody>
      </p:sp>
      <p:sp>
        <p:nvSpPr>
          <p:cNvPr id="21507" name="Rectangle 3"/>
          <p:cNvSpPr>
            <a:spLocks noGrp="1" noChangeArrowheads="1"/>
          </p:cNvSpPr>
          <p:nvPr>
            <p:ph type="body" idx="1"/>
          </p:nvPr>
        </p:nvSpPr>
        <p:spPr>
          <a:xfrm>
            <a:off x="0" y="1219200"/>
            <a:ext cx="9144000" cy="5029200"/>
          </a:xfrm>
        </p:spPr>
        <p:txBody>
          <a:bodyPr/>
          <a:lstStyle/>
          <a:p>
            <a:pPr>
              <a:lnSpc>
                <a:spcPct val="95000"/>
              </a:lnSpc>
              <a:spcBef>
                <a:spcPts val="0"/>
              </a:spcBef>
              <a:spcAft>
                <a:spcPts val="600"/>
              </a:spcAft>
            </a:pPr>
            <a:r>
              <a:rPr lang="en-US" altLang="en-US" sz="3600" i="1" dirty="0" smtClean="0"/>
              <a:t>“</a:t>
            </a:r>
            <a:r>
              <a:rPr lang="en-US" altLang="en-US" sz="3600" b="1" i="1" dirty="0" smtClean="0"/>
              <a:t>J</a:t>
            </a:r>
            <a:r>
              <a:rPr lang="en-US" sz="3600" b="1" i="1" dirty="0" smtClean="0"/>
              <a:t>udge </a:t>
            </a:r>
            <a:r>
              <a:rPr lang="en-US" sz="3600" b="1" i="1" dirty="0"/>
              <a:t>with righteous judgment</a:t>
            </a:r>
            <a:r>
              <a:rPr lang="en-US" altLang="en-US" sz="3600" i="1" dirty="0" smtClean="0"/>
              <a:t>”</a:t>
            </a:r>
            <a:r>
              <a:rPr lang="en-US" altLang="en-US" sz="3600" b="1" i="1" dirty="0" smtClean="0"/>
              <a:t> (</a:t>
            </a:r>
            <a:r>
              <a:rPr lang="en-US" altLang="en-US" b="1" i="1" dirty="0" smtClean="0">
                <a:solidFill>
                  <a:srgbClr val="FFFF00"/>
                </a:solidFill>
              </a:rPr>
              <a:t>John 7:24</a:t>
            </a:r>
            <a:r>
              <a:rPr lang="en-US" altLang="en-US" sz="3600" b="1" i="1" dirty="0" smtClean="0"/>
              <a:t>)</a:t>
            </a:r>
            <a:endParaRPr lang="en-US" altLang="en-US" sz="3600" dirty="0"/>
          </a:p>
          <a:p>
            <a:pPr>
              <a:lnSpc>
                <a:spcPct val="95000"/>
              </a:lnSpc>
              <a:spcBef>
                <a:spcPts val="0"/>
              </a:spcBef>
              <a:spcAft>
                <a:spcPts val="600"/>
              </a:spcAft>
            </a:pPr>
            <a:r>
              <a:rPr lang="en-US" altLang="en-US" sz="3600" dirty="0"/>
              <a:t>But what does it </a:t>
            </a:r>
            <a:r>
              <a:rPr lang="en-US" altLang="en-US" sz="3600" dirty="0" smtClean="0"/>
              <a:t>meant by judging “righteous </a:t>
            </a:r>
            <a:r>
              <a:rPr lang="en-US" altLang="en-US" sz="3600" dirty="0"/>
              <a:t>judgment</a:t>
            </a:r>
            <a:r>
              <a:rPr lang="en-US" altLang="en-US" sz="3600" dirty="0" smtClean="0"/>
              <a:t>” as opposed to unrighteous kind?</a:t>
            </a:r>
            <a:endParaRPr lang="en-US" altLang="en-US" sz="3600" dirty="0"/>
          </a:p>
          <a:p>
            <a:pPr>
              <a:lnSpc>
                <a:spcPct val="95000"/>
              </a:lnSpc>
              <a:spcBef>
                <a:spcPts val="0"/>
              </a:spcBef>
              <a:spcAft>
                <a:spcPts val="600"/>
              </a:spcAft>
            </a:pPr>
            <a:r>
              <a:rPr lang="en-US" altLang="en-US" sz="3600" dirty="0" smtClean="0"/>
              <a:t>Righteous </a:t>
            </a:r>
            <a:r>
              <a:rPr lang="en-US" altLang="en-US" sz="3600" dirty="0"/>
              <a:t>judgment </a:t>
            </a:r>
            <a:r>
              <a:rPr lang="en-US" altLang="en-US" sz="3600" dirty="0" smtClean="0"/>
              <a:t>uses as its standard the revealed </a:t>
            </a:r>
            <a:r>
              <a:rPr lang="en-US" altLang="en-US" sz="3600" dirty="0"/>
              <a:t>will of </a:t>
            </a:r>
            <a:r>
              <a:rPr lang="en-US" altLang="en-US" sz="3600" dirty="0" smtClean="0"/>
              <a:t>God</a:t>
            </a: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Romans 1:16-17  </a:t>
            </a:r>
            <a:r>
              <a:rPr lang="en-US" altLang="en-US" sz="3200" dirty="0" smtClean="0"/>
              <a:t>Gospel reveals righteousness</a:t>
            </a:r>
            <a:endParaRPr lang="en-US" altLang="en-US" sz="3200" b="1" i="1" dirty="0" smtClean="0">
              <a:solidFill>
                <a:srgbClr val="FFFF00"/>
              </a:solidFill>
            </a:endParaRP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Psa. 119:137</a:t>
            </a:r>
            <a:r>
              <a:rPr lang="en-US" altLang="en-US" sz="3200" dirty="0" smtClean="0"/>
              <a:t> Based upon righteous nature of God</a:t>
            </a: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Eph. 6:13-17</a:t>
            </a:r>
            <a:r>
              <a:rPr lang="en-US" altLang="en-US" sz="3200" dirty="0" smtClean="0"/>
              <a:t>  Armor of Christian based on gospel</a:t>
            </a:r>
            <a:endParaRPr lang="en-US" altLang="en-US" sz="3200" b="1" i="1" dirty="0" smtClean="0">
              <a:solidFill>
                <a:srgbClr val="FFFF00"/>
              </a:solidFill>
            </a:endParaRP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Phil. 3:8-9  </a:t>
            </a:r>
            <a:r>
              <a:rPr lang="en-US" altLang="en-US" sz="3200" dirty="0" smtClean="0"/>
              <a:t>Righteousness of God by faith</a:t>
            </a:r>
            <a:endParaRPr lang="en-US" altLang="en-US" sz="3200" b="1" i="1" dirty="0" smtClean="0">
              <a:solidFill>
                <a:srgbClr val="FFFF00"/>
              </a:solidFill>
            </a:endParaRPr>
          </a:p>
          <a:p>
            <a:pPr>
              <a:lnSpc>
                <a:spcPct val="95000"/>
              </a:lnSpc>
              <a:spcBef>
                <a:spcPts val="0"/>
              </a:spcBef>
              <a:spcAft>
                <a:spcPts val="600"/>
              </a:spcAft>
            </a:pPr>
            <a:r>
              <a:rPr lang="en-US" altLang="en-US" sz="3600" dirty="0" smtClean="0"/>
              <a:t>When judgment is based on word, </a:t>
            </a:r>
            <a:r>
              <a:rPr lang="en-US" altLang="en-US" sz="3600" u="sng" dirty="0" smtClean="0"/>
              <a:t>God</a:t>
            </a:r>
            <a:r>
              <a:rPr lang="en-US" altLang="en-US" sz="3600" dirty="0" smtClean="0"/>
              <a:t> judges</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15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150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15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10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150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10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150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150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150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507">
                                            <p:txEl>
                                              <p:pRg st="5" end="5"/>
                                            </p:txEl>
                                          </p:spTgt>
                                        </p:tgtEl>
                                        <p:attrNameLst>
                                          <p:attrName>style.visibility</p:attrName>
                                        </p:attrNameLst>
                                      </p:cBhvr>
                                      <p:to>
                                        <p:strVal val="visible"/>
                                      </p:to>
                                    </p:set>
                                    <p:anim calcmode="lin" valueType="num">
                                      <p:cBhvr>
                                        <p:cTn id="47" dur="10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150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150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150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1507">
                                            <p:txEl>
                                              <p:pRg st="6" end="6"/>
                                            </p:txEl>
                                          </p:spTgt>
                                        </p:tgtEl>
                                        <p:attrNameLst>
                                          <p:attrName>style.visibility</p:attrName>
                                        </p:attrNameLst>
                                      </p:cBhvr>
                                      <p:to>
                                        <p:strVal val="visible"/>
                                      </p:to>
                                    </p:set>
                                    <p:anim calcmode="lin" valueType="num">
                                      <p:cBhvr>
                                        <p:cTn id="55" dur="10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150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1507">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150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1507">
                                            <p:txEl>
                                              <p:pRg st="7" end="7"/>
                                            </p:txEl>
                                          </p:spTgt>
                                        </p:tgtEl>
                                        <p:attrNameLst>
                                          <p:attrName>style.visibility</p:attrName>
                                        </p:attrNameLst>
                                      </p:cBhvr>
                                      <p:to>
                                        <p:strVal val="visible"/>
                                      </p:to>
                                    </p:set>
                                    <p:anim calcmode="lin" valueType="num">
                                      <p:cBhvr>
                                        <p:cTn id="63" dur="1000" fill="hold"/>
                                        <p:tgtEl>
                                          <p:spTgt spid="21507">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1507">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1507">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theme/theme1.xml><?xml version="1.0" encoding="utf-8"?>
<a:theme xmlns:a="http://schemas.openxmlformats.org/drawingml/2006/main" name="Pulse">
  <a:themeElements>
    <a:clrScheme name="">
      <a:dk1>
        <a:srgbClr val="000000"/>
      </a:dk1>
      <a:lt1>
        <a:srgbClr val="FFFFFF"/>
      </a:lt1>
      <a:dk2>
        <a:srgbClr val="800000"/>
      </a:dk2>
      <a:lt2>
        <a:srgbClr val="FFCC66"/>
      </a:lt2>
      <a:accent1>
        <a:srgbClr val="FF9900"/>
      </a:accent1>
      <a:accent2>
        <a:srgbClr val="704138"/>
      </a:accent2>
      <a:accent3>
        <a:srgbClr val="C0AAAA"/>
      </a:accent3>
      <a:accent4>
        <a:srgbClr val="DADADA"/>
      </a:accent4>
      <a:accent5>
        <a:srgbClr val="FFCAAA"/>
      </a:accent5>
      <a:accent6>
        <a:srgbClr val="653A32"/>
      </a:accent6>
      <a:hlink>
        <a:srgbClr val="990000"/>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25145</TotalTime>
  <Words>1030</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Pulse</vt:lpstr>
      <vt:lpstr>To Judge or Not to Judge – That Is the Question</vt:lpstr>
      <vt:lpstr>To Judge or Not to Judge – That Is the Question</vt:lpstr>
      <vt:lpstr>To Judge or Not to Judge – That Is the Question</vt:lpstr>
      <vt:lpstr>Some Judging Is Forbidden</vt:lpstr>
      <vt:lpstr>Judging by Hypocrisy Is Forbidden</vt:lpstr>
      <vt:lpstr>Judging by Appearance Is Forbidden</vt:lpstr>
      <vt:lpstr>Judging in Realms of Opinion or Liberty Is Forbidden</vt:lpstr>
      <vt:lpstr>Some Judging Is Commanded</vt:lpstr>
      <vt:lpstr>Judging Righteously Is Commanded</vt:lpstr>
      <vt:lpstr>Judging between Good &amp; Evil Is Commanded</vt:lpstr>
      <vt:lpstr>Judging between Truth &amp; Error Is Commanded</vt:lpstr>
      <vt:lpstr>Failure to Identify Error &amp; Condemn Evil</vt:lpstr>
      <vt:lpstr>Failure to Identify Error &amp; Condemn Evil</vt:lpstr>
      <vt:lpstr>Failure to Identify Error &amp; Condemn Evil</vt:lpstr>
      <vt:lpstr>Conclusion</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35</cp:revision>
  <dcterms:created xsi:type="dcterms:W3CDTF">1999-10-30T20:42:05Z</dcterms:created>
  <dcterms:modified xsi:type="dcterms:W3CDTF">2014-12-28T13:27:31Z</dcterms:modified>
</cp:coreProperties>
</file>