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000066"/>
    <a:srgbClr val="00003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744" y="-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68B56-180C-4E05-9BD5-525BF272C64C}" type="datetimeFigureOut">
              <a:rPr lang="en-US" smtClean="0"/>
              <a:t>1/3/2015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F5CEA-209E-492E-8A66-DE333EB477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1219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68B56-180C-4E05-9BD5-525BF272C64C}" type="datetimeFigureOut">
              <a:rPr lang="en-US" smtClean="0"/>
              <a:t>1/3/2015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F5CEA-209E-492E-8A66-DE333EB477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22075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68B56-180C-4E05-9BD5-525BF272C64C}" type="datetimeFigureOut">
              <a:rPr lang="en-US" smtClean="0"/>
              <a:t>1/3/2015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F5CEA-209E-492E-8A66-DE333EB477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62117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68B56-180C-4E05-9BD5-525BF272C64C}" type="datetimeFigureOut">
              <a:rPr lang="en-US" smtClean="0"/>
              <a:t>1/3/2015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F5CEA-209E-492E-8A66-DE333EB477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00166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68B56-180C-4E05-9BD5-525BF272C64C}" type="datetimeFigureOut">
              <a:rPr lang="en-US" smtClean="0"/>
              <a:t>1/3/2015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F5CEA-209E-492E-8A66-DE333EB477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21656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68B56-180C-4E05-9BD5-525BF272C64C}" type="datetimeFigureOut">
              <a:rPr lang="en-US" smtClean="0"/>
              <a:t>1/3/2015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F5CEA-209E-492E-8A66-DE333EB477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76293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68B56-180C-4E05-9BD5-525BF272C64C}" type="datetimeFigureOut">
              <a:rPr lang="en-US" smtClean="0"/>
              <a:t>1/3/2015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F5CEA-209E-492E-8A66-DE333EB477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52719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68B56-180C-4E05-9BD5-525BF272C64C}" type="datetimeFigureOut">
              <a:rPr lang="en-US" smtClean="0"/>
              <a:t>1/3/2015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F5CEA-209E-492E-8A66-DE333EB477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56583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68B56-180C-4E05-9BD5-525BF272C64C}" type="datetimeFigureOut">
              <a:rPr lang="en-US" smtClean="0"/>
              <a:t>1/3/2015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F5CEA-209E-492E-8A66-DE333EB477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01009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68B56-180C-4E05-9BD5-525BF272C64C}" type="datetimeFigureOut">
              <a:rPr lang="en-US" smtClean="0"/>
              <a:t>1/3/2015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F5CEA-209E-492E-8A66-DE333EB477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08494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68B56-180C-4E05-9BD5-525BF272C64C}" type="datetimeFigureOut">
              <a:rPr lang="en-US" smtClean="0"/>
              <a:t>1/3/2015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F5CEA-209E-492E-8A66-DE333EB477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2878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1"/>
            </a:gs>
            <a:gs pos="50000">
              <a:srgbClr val="00003A"/>
            </a:gs>
            <a:gs pos="100000">
              <a:srgbClr val="000066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</a:defRPr>
            </a:lvl1pPr>
          </a:lstStyle>
          <a:p>
            <a:fld id="{ADC68B56-180C-4E05-9BD5-525BF272C64C}" type="datetimeFigureOut">
              <a:rPr lang="en-US" smtClean="0"/>
              <a:pPr/>
              <a:t>1/3/2015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</a:defRPr>
            </a:lvl1pPr>
          </a:lstStyle>
          <a:p>
            <a:fld id="{6D5F5CEA-209E-492E-8A66-DE333EB4776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64800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Times New Roman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Times New Roman" pitchFamily="18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Times New Roman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Times New Roman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Times New Roman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Times New Roman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219200"/>
            <a:ext cx="9144000" cy="1470025"/>
          </a:xfrm>
        </p:spPr>
        <p:txBody>
          <a:bodyPr>
            <a:noAutofit/>
          </a:bodyPr>
          <a:lstStyle/>
          <a:p>
            <a:r>
              <a:rPr lang="en-US" sz="8800" b="1" dirty="0" smtClean="0">
                <a:solidFill>
                  <a:srgbClr val="FFFF00"/>
                </a:solidFill>
              </a:rPr>
              <a:t>Seeing th</a:t>
            </a:r>
            <a:r>
              <a:rPr lang="en-US" sz="8800" b="1" dirty="0" smtClean="0">
                <a:solidFill>
                  <a:srgbClr val="FFFF00"/>
                </a:solidFill>
              </a:rPr>
              <a:t>e Unseen in</a:t>
            </a:r>
            <a:endParaRPr lang="en-US" sz="8800" b="1" dirty="0">
              <a:solidFill>
                <a:srgbClr val="FFFF0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0628" y="3276600"/>
            <a:ext cx="6352719" cy="34906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95582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FF00"/>
                </a:solidFill>
              </a:rPr>
              <a:t>Seeing the Unseen God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90600"/>
            <a:ext cx="8991600" cy="6019800"/>
          </a:xfrm>
        </p:spPr>
        <p:txBody>
          <a:bodyPr>
            <a:normAutofit lnSpcReduction="10000"/>
          </a:bodyPr>
          <a:lstStyle/>
          <a:p>
            <a:pPr>
              <a:lnSpc>
                <a:spcPct val="103000"/>
              </a:lnSpc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</a:pPr>
            <a:r>
              <a:rPr lang="en-US" dirty="0" smtClean="0">
                <a:solidFill>
                  <a:schemeClr val="bg1"/>
                </a:solidFill>
              </a:rPr>
              <a:t>Moses endured by seeing the unseen God</a:t>
            </a:r>
          </a:p>
          <a:p>
            <a:pPr lvl="1">
              <a:lnSpc>
                <a:spcPct val="103000"/>
              </a:lnSpc>
              <a:spcBef>
                <a:spcPts val="0"/>
              </a:spcBef>
              <a:spcAft>
                <a:spcPts val="600"/>
              </a:spcAft>
              <a:buClr>
                <a:srgbClr val="00FFFF"/>
              </a:buClr>
              <a:buSzPct val="70000"/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chemeClr val="bg1"/>
                </a:solidFill>
              </a:rPr>
              <a:t>“…for </a:t>
            </a:r>
            <a:r>
              <a:rPr lang="en-US" dirty="0">
                <a:solidFill>
                  <a:schemeClr val="bg1"/>
                </a:solidFill>
              </a:rPr>
              <a:t>he endured as seeing Him who is invisible</a:t>
            </a:r>
            <a:r>
              <a:rPr lang="en-US" dirty="0" smtClean="0">
                <a:solidFill>
                  <a:schemeClr val="bg1"/>
                </a:solidFill>
              </a:rPr>
              <a:t>” (</a:t>
            </a:r>
            <a:r>
              <a:rPr lang="en-US" b="1" i="1" dirty="0" smtClean="0">
                <a:solidFill>
                  <a:srgbClr val="FFFF00"/>
                </a:solidFill>
              </a:rPr>
              <a:t>Heb. 11:27</a:t>
            </a:r>
            <a:r>
              <a:rPr lang="en-US" dirty="0" smtClean="0">
                <a:solidFill>
                  <a:schemeClr val="bg1"/>
                </a:solidFill>
              </a:rPr>
              <a:t>)</a:t>
            </a:r>
          </a:p>
          <a:p>
            <a:pPr>
              <a:lnSpc>
                <a:spcPct val="103000"/>
              </a:lnSpc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</a:pPr>
            <a:r>
              <a:rPr lang="en-US" dirty="0" smtClean="0">
                <a:solidFill>
                  <a:schemeClr val="bg1"/>
                </a:solidFill>
              </a:rPr>
              <a:t>We must do the same</a:t>
            </a:r>
          </a:p>
          <a:p>
            <a:pPr>
              <a:lnSpc>
                <a:spcPct val="103000"/>
              </a:lnSpc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</a:pPr>
            <a:r>
              <a:rPr lang="en-US" dirty="0" smtClean="0">
                <a:solidFill>
                  <a:schemeClr val="bg1"/>
                </a:solidFill>
              </a:rPr>
              <a:t>God is unseen in the sense that He is not material</a:t>
            </a:r>
          </a:p>
          <a:p>
            <a:pPr lvl="1">
              <a:lnSpc>
                <a:spcPct val="103000"/>
              </a:lnSpc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  <a:buSzPct val="70000"/>
              <a:buFont typeface="Wingdings" panose="05000000000000000000" pitchFamily="2" charset="2"/>
              <a:buChar char="§"/>
            </a:pPr>
            <a:r>
              <a:rPr lang="en-US" b="1" i="1" dirty="0" smtClean="0">
                <a:solidFill>
                  <a:srgbClr val="FFFF00"/>
                </a:solidFill>
              </a:rPr>
              <a:t>John 1:18</a:t>
            </a:r>
          </a:p>
          <a:p>
            <a:pPr lvl="1">
              <a:lnSpc>
                <a:spcPct val="103000"/>
              </a:lnSpc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  <a:buSzPct val="70000"/>
              <a:buFont typeface="Wingdings" panose="05000000000000000000" pitchFamily="2" charset="2"/>
              <a:buChar char="§"/>
            </a:pPr>
            <a:r>
              <a:rPr lang="en-US" b="1" i="1" dirty="0" smtClean="0">
                <a:solidFill>
                  <a:srgbClr val="FFFF00"/>
                </a:solidFill>
              </a:rPr>
              <a:t>Col. 1:15</a:t>
            </a:r>
          </a:p>
          <a:p>
            <a:pPr lvl="1">
              <a:lnSpc>
                <a:spcPct val="103000"/>
              </a:lnSpc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  <a:buSzPct val="70000"/>
              <a:buFont typeface="Wingdings" panose="05000000000000000000" pitchFamily="2" charset="2"/>
              <a:buChar char="§"/>
            </a:pPr>
            <a:r>
              <a:rPr lang="en-US" b="1" i="1" dirty="0" smtClean="0">
                <a:solidFill>
                  <a:srgbClr val="FFFF00"/>
                </a:solidFill>
              </a:rPr>
              <a:t>1 Tim. 1:17</a:t>
            </a:r>
            <a:r>
              <a:rPr lang="en-US" dirty="0" smtClean="0">
                <a:solidFill>
                  <a:schemeClr val="bg1"/>
                </a:solidFill>
              </a:rPr>
              <a:t>; </a:t>
            </a:r>
            <a:r>
              <a:rPr lang="en-US" b="1" i="1" dirty="0" smtClean="0">
                <a:solidFill>
                  <a:srgbClr val="FFFF00"/>
                </a:solidFill>
              </a:rPr>
              <a:t>6:16</a:t>
            </a:r>
          </a:p>
          <a:p>
            <a:pPr>
              <a:lnSpc>
                <a:spcPct val="103000"/>
              </a:lnSpc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</a:pPr>
            <a:r>
              <a:rPr lang="en-US" dirty="0" smtClean="0">
                <a:solidFill>
                  <a:schemeClr val="bg1"/>
                </a:solidFill>
              </a:rPr>
              <a:t>But we can see God looking through eye of faith</a:t>
            </a:r>
          </a:p>
          <a:p>
            <a:pPr lvl="1">
              <a:lnSpc>
                <a:spcPct val="103000"/>
              </a:lnSpc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  <a:buSzPct val="70000"/>
              <a:buFont typeface="Wingdings" panose="05000000000000000000" pitchFamily="2" charset="2"/>
              <a:buChar char="§"/>
            </a:pPr>
            <a:r>
              <a:rPr lang="en-US" b="1" i="1" dirty="0" smtClean="0">
                <a:solidFill>
                  <a:srgbClr val="FFFF00"/>
                </a:solidFill>
              </a:rPr>
              <a:t>Job 42:5</a:t>
            </a:r>
          </a:p>
          <a:p>
            <a:pPr lvl="1">
              <a:lnSpc>
                <a:spcPct val="103000"/>
              </a:lnSpc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  <a:buSzPct val="70000"/>
              <a:buFont typeface="Wingdings" panose="05000000000000000000" pitchFamily="2" charset="2"/>
              <a:buChar char="§"/>
            </a:pPr>
            <a:r>
              <a:rPr lang="en-US" b="1" i="1" dirty="0" smtClean="0">
                <a:solidFill>
                  <a:srgbClr val="FFFF00"/>
                </a:solidFill>
              </a:rPr>
              <a:t>Psa. 141:8</a:t>
            </a:r>
            <a:endParaRPr lang="en-US" b="1" i="1" dirty="0">
              <a:solidFill>
                <a:srgbClr val="FFFF00"/>
              </a:solidFill>
            </a:endParaRPr>
          </a:p>
          <a:p>
            <a:pPr>
              <a:lnSpc>
                <a:spcPct val="103000"/>
              </a:lnSpc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</a:pPr>
            <a:r>
              <a:rPr lang="en-US" dirty="0" smtClean="0">
                <a:solidFill>
                  <a:schemeClr val="bg1"/>
                </a:solidFill>
              </a:rPr>
              <a:t>“Seeing” </a:t>
            </a:r>
            <a:r>
              <a:rPr lang="en-US" dirty="0">
                <a:solidFill>
                  <a:schemeClr val="bg1"/>
                </a:solidFill>
              </a:rPr>
              <a:t>God </a:t>
            </a:r>
            <a:r>
              <a:rPr lang="en-US" dirty="0" smtClean="0">
                <a:solidFill>
                  <a:schemeClr val="bg1"/>
                </a:solidFill>
              </a:rPr>
              <a:t>recognizes His presence at all times</a:t>
            </a:r>
            <a:endParaRPr lang="en-US" b="1" i="1" dirty="0" smtClean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4346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6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6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7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7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FF00"/>
                </a:solidFill>
              </a:rPr>
              <a:t>Seeing the Unseen Reward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066800"/>
            <a:ext cx="9067799" cy="6019800"/>
          </a:xfrm>
        </p:spPr>
        <p:txBody>
          <a:bodyPr/>
          <a:lstStyle/>
          <a:p>
            <a:pPr>
              <a:lnSpc>
                <a:spcPct val="97000"/>
              </a:lnSpc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</a:pPr>
            <a:r>
              <a:rPr lang="en-US" dirty="0" smtClean="0">
                <a:solidFill>
                  <a:schemeClr val="bg1"/>
                </a:solidFill>
              </a:rPr>
              <a:t>Paul kept focus by seeing the unseen reward</a:t>
            </a:r>
          </a:p>
          <a:p>
            <a:pPr lvl="1">
              <a:lnSpc>
                <a:spcPct val="95000"/>
              </a:lnSpc>
              <a:spcBef>
                <a:spcPts val="0"/>
              </a:spcBef>
              <a:spcAft>
                <a:spcPts val="600"/>
              </a:spcAft>
              <a:buClr>
                <a:srgbClr val="00FFFF"/>
              </a:buClr>
              <a:buSzPct val="70000"/>
              <a:buFont typeface="Wingdings" panose="05000000000000000000" pitchFamily="2" charset="2"/>
              <a:buChar char="§"/>
            </a:pPr>
            <a:r>
              <a:rPr lang="en-US" sz="2700" i="1" dirty="0" smtClean="0">
                <a:solidFill>
                  <a:schemeClr val="bg1"/>
                </a:solidFill>
              </a:rPr>
              <a:t>“...eternal </a:t>
            </a:r>
            <a:r>
              <a:rPr lang="en-US" sz="2700" i="1" dirty="0">
                <a:solidFill>
                  <a:schemeClr val="bg1"/>
                </a:solidFill>
              </a:rPr>
              <a:t>weight of </a:t>
            </a:r>
            <a:r>
              <a:rPr lang="en-US" sz="2700" i="1" dirty="0" smtClean="0">
                <a:solidFill>
                  <a:schemeClr val="bg1"/>
                </a:solidFill>
              </a:rPr>
              <a:t>glory,</a:t>
            </a:r>
            <a:r>
              <a:rPr lang="en-US" sz="2700" i="1" dirty="0">
                <a:solidFill>
                  <a:schemeClr val="bg1"/>
                </a:solidFill>
              </a:rPr>
              <a:t> </a:t>
            </a:r>
            <a:r>
              <a:rPr lang="en-US" sz="2700" i="1" dirty="0" smtClean="0">
                <a:solidFill>
                  <a:schemeClr val="bg1"/>
                </a:solidFill>
              </a:rPr>
              <a:t>while </a:t>
            </a:r>
            <a:r>
              <a:rPr lang="en-US" sz="2700" i="1" dirty="0">
                <a:solidFill>
                  <a:schemeClr val="bg1"/>
                </a:solidFill>
              </a:rPr>
              <a:t>we do not look at the things which are seen, but at the things which are not seen. For the things which are </a:t>
            </a:r>
            <a:r>
              <a:rPr lang="en-US" sz="2700" i="1" dirty="0" smtClean="0">
                <a:solidFill>
                  <a:schemeClr val="bg1"/>
                </a:solidFill>
              </a:rPr>
              <a:t>seen are temporary</a:t>
            </a:r>
            <a:r>
              <a:rPr lang="en-US" sz="2700" i="1" dirty="0">
                <a:solidFill>
                  <a:schemeClr val="bg1"/>
                </a:solidFill>
              </a:rPr>
              <a:t>, but the </a:t>
            </a:r>
            <a:r>
              <a:rPr lang="en-US" sz="2700" i="1" dirty="0" smtClean="0">
                <a:solidFill>
                  <a:schemeClr val="bg1"/>
                </a:solidFill>
              </a:rPr>
              <a:t>things which are not seen </a:t>
            </a:r>
            <a:r>
              <a:rPr lang="en-US" sz="2700" i="1" dirty="0">
                <a:solidFill>
                  <a:schemeClr val="bg1"/>
                </a:solidFill>
              </a:rPr>
              <a:t>are eternal</a:t>
            </a:r>
            <a:r>
              <a:rPr lang="en-US" sz="2700" i="1" dirty="0" smtClean="0">
                <a:solidFill>
                  <a:schemeClr val="bg1"/>
                </a:solidFill>
              </a:rPr>
              <a:t>” (</a:t>
            </a:r>
            <a:r>
              <a:rPr lang="en-US" sz="2700" b="1" i="1" dirty="0" smtClean="0">
                <a:solidFill>
                  <a:srgbClr val="FFFF00"/>
                </a:solidFill>
              </a:rPr>
              <a:t>2 Cor. 4:17-18</a:t>
            </a:r>
            <a:r>
              <a:rPr lang="en-US" sz="2700" i="1" dirty="0" smtClean="0">
                <a:solidFill>
                  <a:schemeClr val="bg1"/>
                </a:solidFill>
              </a:rPr>
              <a:t>)</a:t>
            </a:r>
          </a:p>
          <a:p>
            <a:pPr>
              <a:lnSpc>
                <a:spcPct val="97000"/>
              </a:lnSpc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</a:pPr>
            <a:r>
              <a:rPr lang="en-US" dirty="0" smtClean="0">
                <a:solidFill>
                  <a:schemeClr val="bg1"/>
                </a:solidFill>
              </a:rPr>
              <a:t>We must do the same keeping our focus on heaven</a:t>
            </a:r>
          </a:p>
          <a:p>
            <a:pPr lvl="1">
              <a:lnSpc>
                <a:spcPct val="97000"/>
              </a:lnSpc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  <a:buSzPct val="70000"/>
              <a:buFont typeface="Wingdings" panose="05000000000000000000" pitchFamily="2" charset="2"/>
              <a:buChar char="§"/>
            </a:pPr>
            <a:r>
              <a:rPr lang="en-US" b="1" i="1" dirty="0" smtClean="0">
                <a:solidFill>
                  <a:srgbClr val="FFFF00"/>
                </a:solidFill>
              </a:rPr>
              <a:t>Heb. 11:10, 13-16</a:t>
            </a:r>
          </a:p>
          <a:p>
            <a:pPr lvl="1">
              <a:lnSpc>
                <a:spcPct val="97000"/>
              </a:lnSpc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  <a:buSzPct val="70000"/>
              <a:buFont typeface="Wingdings" panose="05000000000000000000" pitchFamily="2" charset="2"/>
              <a:buChar char="§"/>
            </a:pPr>
            <a:r>
              <a:rPr lang="en-US" b="1" i="1" dirty="0" smtClean="0">
                <a:solidFill>
                  <a:srgbClr val="FFFF00"/>
                </a:solidFill>
              </a:rPr>
              <a:t>2 Cor. 5:1</a:t>
            </a:r>
          </a:p>
          <a:p>
            <a:pPr lvl="1">
              <a:lnSpc>
                <a:spcPct val="97000"/>
              </a:lnSpc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  <a:buSzPct val="70000"/>
              <a:buFont typeface="Wingdings" panose="05000000000000000000" pitchFamily="2" charset="2"/>
              <a:buChar char="§"/>
            </a:pPr>
            <a:r>
              <a:rPr lang="en-US" b="1" i="1" dirty="0" smtClean="0">
                <a:solidFill>
                  <a:srgbClr val="FFFF00"/>
                </a:solidFill>
              </a:rPr>
              <a:t>1 Pet. 1:3-5</a:t>
            </a:r>
          </a:p>
          <a:p>
            <a:pPr lvl="1">
              <a:lnSpc>
                <a:spcPct val="97000"/>
              </a:lnSpc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  <a:buSzPct val="70000"/>
              <a:buFont typeface="Wingdings" panose="05000000000000000000" pitchFamily="2" charset="2"/>
              <a:buChar char="§"/>
            </a:pPr>
            <a:r>
              <a:rPr lang="en-US" b="1" i="1" dirty="0" smtClean="0">
                <a:solidFill>
                  <a:srgbClr val="FFFF00"/>
                </a:solidFill>
              </a:rPr>
              <a:t>Rev. 21:1-5</a:t>
            </a:r>
          </a:p>
          <a:p>
            <a:pPr>
              <a:lnSpc>
                <a:spcPct val="97000"/>
              </a:lnSpc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</a:pPr>
            <a:r>
              <a:rPr lang="en-US" dirty="0" smtClean="0">
                <a:solidFill>
                  <a:schemeClr val="bg1"/>
                </a:solidFill>
              </a:rPr>
              <a:t>Focus on earthly trials &amp; sorrows cause us to be discouraged and not give full diligence in effort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10278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FF00"/>
                </a:solidFill>
              </a:rPr>
              <a:t>Seeing the Unseen Work Still Needed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45191"/>
            <a:ext cx="9144000" cy="59436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</a:pPr>
            <a:r>
              <a:rPr lang="en-US" sz="3000" dirty="0" smtClean="0">
                <a:solidFill>
                  <a:schemeClr val="bg1"/>
                </a:solidFill>
              </a:rPr>
              <a:t>There is always work still needed &amp; growth not present</a:t>
            </a:r>
          </a:p>
          <a:p>
            <a:pPr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</a:pPr>
            <a:r>
              <a:rPr lang="en-US" sz="3000" dirty="0" smtClean="0">
                <a:solidFill>
                  <a:schemeClr val="bg1"/>
                </a:solidFill>
              </a:rPr>
              <a:t>Notice difference in God’s view of two churches: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rgbClr val="00FFFF"/>
              </a:buClr>
              <a:buSzPct val="70000"/>
              <a:buFont typeface="Wingdings" panose="05000000000000000000" pitchFamily="2" charset="2"/>
              <a:buChar char="§"/>
            </a:pPr>
            <a:r>
              <a:rPr lang="en-US" sz="2600" u="sng" dirty="0" smtClean="0">
                <a:solidFill>
                  <a:schemeClr val="bg1"/>
                </a:solidFill>
              </a:rPr>
              <a:t>Sardis</a:t>
            </a:r>
            <a:r>
              <a:rPr lang="en-US" sz="2600" dirty="0">
                <a:solidFill>
                  <a:schemeClr val="bg1"/>
                </a:solidFill>
              </a:rPr>
              <a:t>: “</a:t>
            </a:r>
            <a:r>
              <a:rPr lang="en-US" sz="2600" dirty="0">
                <a:solidFill>
                  <a:srgbClr val="FFFF66"/>
                </a:solidFill>
              </a:rPr>
              <a:t>I know your works, that you have a name that you are alive, but you are dead. Be watchful, and strengthen the things which remain, that are ready to die, for I have not found your works perfect before God</a:t>
            </a:r>
            <a:r>
              <a:rPr lang="en-US" sz="2600" dirty="0">
                <a:solidFill>
                  <a:schemeClr val="bg1"/>
                </a:solidFill>
              </a:rPr>
              <a:t>” (</a:t>
            </a:r>
            <a:r>
              <a:rPr lang="en-US" sz="2600" b="1" i="1" dirty="0">
                <a:solidFill>
                  <a:srgbClr val="FFFF00"/>
                </a:solidFill>
              </a:rPr>
              <a:t>Rev. 3:1-2</a:t>
            </a:r>
            <a:r>
              <a:rPr lang="en-US" sz="2600" dirty="0">
                <a:solidFill>
                  <a:schemeClr val="bg1"/>
                </a:solidFill>
              </a:rPr>
              <a:t>)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rgbClr val="00FFFF"/>
              </a:buClr>
              <a:buSzPct val="70000"/>
              <a:buFont typeface="Wingdings" panose="05000000000000000000" pitchFamily="2" charset="2"/>
              <a:buChar char="§"/>
            </a:pPr>
            <a:r>
              <a:rPr lang="en-US" sz="2600" u="sng" dirty="0">
                <a:solidFill>
                  <a:schemeClr val="bg1"/>
                </a:solidFill>
              </a:rPr>
              <a:t>Philadelphia</a:t>
            </a:r>
            <a:r>
              <a:rPr lang="en-US" sz="2600" dirty="0">
                <a:solidFill>
                  <a:schemeClr val="bg1"/>
                </a:solidFill>
              </a:rPr>
              <a:t>: “</a:t>
            </a:r>
            <a:r>
              <a:rPr lang="en-US" sz="2600" dirty="0">
                <a:solidFill>
                  <a:srgbClr val="FFFF66"/>
                </a:solidFill>
              </a:rPr>
              <a:t>I know your works. See, I have set before you an open door, and no one can shut it; for you have a little strength, have kept My word, and have not denied My name</a:t>
            </a:r>
            <a:r>
              <a:rPr lang="en-US" sz="2600" dirty="0">
                <a:solidFill>
                  <a:schemeClr val="bg1"/>
                </a:solidFill>
              </a:rPr>
              <a:t>” (</a:t>
            </a:r>
            <a:r>
              <a:rPr lang="en-US" sz="2600" b="1" i="1" dirty="0">
                <a:solidFill>
                  <a:srgbClr val="FFFF00"/>
                </a:solidFill>
              </a:rPr>
              <a:t>Rev. 3:11</a:t>
            </a:r>
            <a:r>
              <a:rPr lang="en-US" sz="2600" dirty="0">
                <a:solidFill>
                  <a:schemeClr val="bg1"/>
                </a:solidFill>
              </a:rPr>
              <a:t>)</a:t>
            </a:r>
          </a:p>
          <a:p>
            <a:pPr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</a:pPr>
            <a:r>
              <a:rPr lang="en-US" sz="3000" dirty="0">
                <a:solidFill>
                  <a:schemeClr val="bg1"/>
                </a:solidFill>
              </a:rPr>
              <a:t>God demands future growth in </a:t>
            </a:r>
            <a:r>
              <a:rPr lang="en-US" sz="3000" dirty="0" smtClean="0">
                <a:solidFill>
                  <a:schemeClr val="bg1"/>
                </a:solidFill>
              </a:rPr>
              <a:t>actions of this church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rgbClr val="00FFFF"/>
              </a:buClr>
              <a:buSzPct val="70000"/>
              <a:buFont typeface="Wingdings" panose="05000000000000000000" pitchFamily="2" charset="2"/>
              <a:buChar char="§"/>
            </a:pPr>
            <a:r>
              <a:rPr lang="en-US" sz="2600" b="1" i="1" dirty="0" smtClean="0">
                <a:solidFill>
                  <a:srgbClr val="FFC000"/>
                </a:solidFill>
              </a:rPr>
              <a:t>Evangelistic effort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rgbClr val="00FFFF"/>
              </a:buClr>
              <a:buSzPct val="70000"/>
              <a:buFont typeface="Wingdings" panose="05000000000000000000" pitchFamily="2" charset="2"/>
              <a:buChar char="§"/>
            </a:pPr>
            <a:r>
              <a:rPr lang="en-US" sz="2600" b="1" i="1" dirty="0" smtClean="0">
                <a:solidFill>
                  <a:srgbClr val="FFC000"/>
                </a:solidFill>
              </a:rPr>
              <a:t>Growth in knowledge of God’s will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rgbClr val="00FFFF"/>
              </a:buClr>
              <a:buSzPct val="70000"/>
              <a:buFont typeface="Wingdings" panose="05000000000000000000" pitchFamily="2" charset="2"/>
              <a:buChar char="§"/>
            </a:pPr>
            <a:r>
              <a:rPr lang="en-US" sz="2600" b="1" i="1" dirty="0" smtClean="0">
                <a:solidFill>
                  <a:srgbClr val="FFC000"/>
                </a:solidFill>
              </a:rPr>
              <a:t>Greater love, compassion, forgiveness, patience &amp; humility</a:t>
            </a:r>
            <a:endParaRPr lang="en-US" sz="2600" b="1" i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6158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897</TotalTime>
  <Words>348</Words>
  <Application>Microsoft Office PowerPoint</Application>
  <PresentationFormat>On-screen Show (4:3)</PresentationFormat>
  <Paragraphs>31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Seeing the Unseen in</vt:lpstr>
      <vt:lpstr>Seeing the Unseen God</vt:lpstr>
      <vt:lpstr>Seeing the Unseen Reward</vt:lpstr>
      <vt:lpstr>Seeing the Unseen Work Still Needed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Harry Osborne</dc:creator>
  <cp:lastModifiedBy>Harry</cp:lastModifiedBy>
  <cp:revision>15</cp:revision>
  <dcterms:created xsi:type="dcterms:W3CDTF">2010-12-24T15:23:59Z</dcterms:created>
  <dcterms:modified xsi:type="dcterms:W3CDTF">2015-01-04T12:39:11Z</dcterms:modified>
</cp:coreProperties>
</file>