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2" r:id="rId2"/>
    <p:sldId id="256" r:id="rId3"/>
    <p:sldId id="257" r:id="rId4"/>
    <p:sldId id="259" r:id="rId5"/>
    <p:sldId id="264" r:id="rId6"/>
    <p:sldId id="265" r:id="rId7"/>
    <p:sldId id="266" r:id="rId8"/>
    <p:sldId id="267" r:id="rId9"/>
  </p:sldIdLst>
  <p:sldSz cx="10058400" cy="7772400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2E0000"/>
    <a:srgbClr val="800000"/>
    <a:srgbClr val="000000"/>
    <a:srgbClr val="FFFF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 varScale="1">
        <p:scale>
          <a:sx n="62" d="100"/>
          <a:sy n="62" d="100"/>
        </p:scale>
        <p:origin x="-774" y="-9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565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9690100" y="0"/>
            <a:ext cx="368300" cy="77724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11113" y="5087938"/>
            <a:ext cx="6330951" cy="2684462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4327525"/>
            <a:ext cx="8980488" cy="3421063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565525"/>
            <a:ext cx="10058400" cy="4183063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789238"/>
            <a:ext cx="10058400" cy="2828925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2033588"/>
            <a:ext cx="10058400" cy="1744662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3813"/>
            <a:ext cx="10058400" cy="1908176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3813"/>
            <a:ext cx="9226550" cy="1211263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3813"/>
            <a:ext cx="5035550" cy="514351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54063" y="2590800"/>
            <a:ext cx="8550275" cy="1295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22DCED-61C2-4937-82B1-C310443D9F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0CC36-6F5E-4DE5-97EE-9C98642DC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90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90563"/>
            <a:ext cx="2136775" cy="6218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690563"/>
            <a:ext cx="6261100" cy="6218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28C21-2E98-48F5-8378-84CBDE4C3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45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C8107-55A8-455D-959A-F6FC175B7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95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6E55-1BB2-417F-889C-AD47A1FB54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27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63" y="2244725"/>
            <a:ext cx="4198937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44725"/>
            <a:ext cx="4198938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78F2A-2031-4691-9F2D-EF58F72EEA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42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5A264-C529-4F65-B069-E8EB8FB52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82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16A6E-F063-451A-878D-D41EAD55B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28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E4BD9-9D36-444B-A5EF-8ABA2F2C5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92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9EC95-6AA1-4BDE-9033-A4C39D188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69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D137E-F59A-4041-B0EC-E7ADC682A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96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0">
          <a:gsLst>
            <a:gs pos="0">
              <a:srgbClr val="000000"/>
            </a:gs>
            <a:gs pos="50000">
              <a:srgbClr val="2E0000"/>
            </a:gs>
            <a:gs pos="100000">
              <a:srgbClr val="800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9690100" y="0"/>
            <a:ext cx="368300" cy="77724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Freeform 3"/>
          <p:cNvSpPr>
            <a:spLocks/>
          </p:cNvSpPr>
          <p:nvPr/>
        </p:nvSpPr>
        <p:spPr bwMode="white">
          <a:xfrm>
            <a:off x="-11113" y="5087938"/>
            <a:ext cx="6330951" cy="2684462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white">
          <a:xfrm>
            <a:off x="0" y="4327525"/>
            <a:ext cx="8980488" cy="3421063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white">
          <a:xfrm>
            <a:off x="0" y="3565525"/>
            <a:ext cx="10058400" cy="4183063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white">
          <a:xfrm>
            <a:off x="0" y="2789238"/>
            <a:ext cx="10058400" cy="2828925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0" y="2033588"/>
            <a:ext cx="10058400" cy="1744662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-23813"/>
            <a:ext cx="10058400" cy="1908176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-23813"/>
            <a:ext cx="9226550" cy="1211263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white">
          <a:xfrm>
            <a:off x="0" y="-23813"/>
            <a:ext cx="5035550" cy="514351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690563"/>
            <a:ext cx="855027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72" tIns="50936" rIns="101872" bIns="509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72" tIns="50936" rIns="101872" bIns="509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72" tIns="50936" rIns="101872" bIns="50936" numCol="1" anchor="t" anchorCtr="0" compatLnSpc="1">
            <a:prstTxWarp prst="textNoShape">
              <a:avLst/>
            </a:prstTxWarp>
          </a:bodyPr>
          <a:lstStyle>
            <a:lvl1pPr defTabSz="1019175">
              <a:defRPr sz="1600"/>
            </a:lvl1pPr>
          </a:lstStyle>
          <a:p>
            <a:endParaRPr lang="en-US" alt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72" tIns="50936" rIns="101872" bIns="50936" numCol="1" anchor="t" anchorCtr="0" compatLnSpc="1">
            <a:prstTxWarp prst="textNoShape">
              <a:avLst/>
            </a:prstTxWarp>
          </a:bodyPr>
          <a:lstStyle>
            <a:lvl1pPr algn="ctr" defTabSz="1019175">
              <a:defRPr sz="1600"/>
            </a:lvl1pPr>
          </a:lstStyle>
          <a:p>
            <a:endParaRPr lang="en-US" alt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81838"/>
            <a:ext cx="2095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72" tIns="50936" rIns="101872" bIns="50936" numCol="1" anchor="t" anchorCtr="0" compatLnSpc="1">
            <a:prstTxWarp prst="textNoShape">
              <a:avLst/>
            </a:prstTxWarp>
          </a:bodyPr>
          <a:lstStyle>
            <a:lvl1pPr algn="r" defTabSz="1019175">
              <a:defRPr sz="1600"/>
            </a:lvl1pPr>
          </a:lstStyle>
          <a:p>
            <a:fld id="{716F46D2-4E43-4025-A372-B13A532328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5pPr>
      <a:lvl6pPr marL="4572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6pPr>
      <a:lvl7pPr marL="9144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7pPr>
      <a:lvl8pPr marL="13716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8pPr>
      <a:lvl9pPr marL="18288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1175" indent="-252413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10058400" cy="2286000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8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Defining the</a:t>
            </a:r>
            <a:br>
              <a:rPr lang="en-US" altLang="en-US" sz="8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8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</a:t>
            </a:r>
            <a:r>
              <a:rPr lang="en-US" altLang="en-US" sz="8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Church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10058400" cy="1295400"/>
          </a:xfrm>
        </p:spPr>
        <p:txBody>
          <a:bodyPr anchor="ctr"/>
          <a:lstStyle/>
          <a:p>
            <a:r>
              <a:rPr lang="en-US" alt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3:14-15</a:t>
            </a:r>
            <a:endParaRPr lang="en-US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4608255"/>
            <a:ext cx="982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14 </a:t>
            </a:r>
            <a:r>
              <a:rPr lang="en-US" sz="3200" dirty="0"/>
              <a:t>These things I write to you, though I hope to come to you shortly; </a:t>
            </a:r>
            <a:r>
              <a:rPr lang="en-US" sz="3200" b="1" baseline="30000" dirty="0"/>
              <a:t>15 </a:t>
            </a:r>
            <a:r>
              <a:rPr lang="en-US" sz="3200" dirty="0"/>
              <a:t>but if I am delayed, </a:t>
            </a:r>
            <a:r>
              <a:rPr lang="en-US" sz="3200" i="1" dirty="0"/>
              <a:t>I write</a:t>
            </a:r>
            <a:r>
              <a:rPr lang="en-US" sz="3200" dirty="0"/>
              <a:t> so that you may know how you ought to conduct yourself in the house of God, which is the church of the living God, the pillar and ground of the truth.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8550275" cy="1295400"/>
          </a:xfrm>
        </p:spPr>
        <p:txBody>
          <a:bodyPr/>
          <a:lstStyle/>
          <a:p>
            <a:r>
              <a:rPr lang="en-US" alt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New Testament Church</a:t>
            </a:r>
            <a:endParaRPr lang="en-US" altLang="en-US" sz="5400" u="sng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9372600" cy="4664075"/>
          </a:xfrm>
        </p:spPr>
        <p:txBody>
          <a:bodyPr/>
          <a:lstStyle/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for authority: </a:t>
            </a:r>
            <a:r>
              <a:rPr lang="en-US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Apostolic Doctrine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16:19</a:t>
            </a: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--- </a:t>
            </a:r>
            <a:r>
              <a:rPr lang="en-US" alt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18:18</a:t>
            </a:r>
            <a:endParaRPr lang="en-US" altLang="en-US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28:18-20</a:t>
            </a:r>
            <a:endParaRPr lang="en-US" altLang="en-US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2:42</a:t>
            </a:r>
            <a:endParaRPr lang="en-US" altLang="en-US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3:16-17</a:t>
            </a:r>
            <a:endParaRPr lang="en-US" altLang="en-US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1:13</a:t>
            </a: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--- </a:t>
            </a:r>
            <a:r>
              <a:rPr lang="en-US" alt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</a:t>
            </a:r>
            <a:endParaRPr lang="en-US" altLang="en-US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“Apostles doctrine” = “commands of the Lord” (</a:t>
            </a:r>
            <a:r>
              <a:rPr lang="en-US" alt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14:37</a:t>
            </a: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alt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4:17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taught by apostles is only source to determine acceptable faith &amp; practice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550275" cy="1295400"/>
          </a:xfrm>
        </p:spPr>
        <p:txBody>
          <a:bodyPr/>
          <a:lstStyle/>
          <a:p>
            <a:r>
              <a:rPr lang="en-US" altLang="en-US" sz="5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Worship of the Church</a:t>
            </a:r>
            <a:endParaRPr lang="en-US" altLang="en-US" sz="5200" dirty="0">
              <a:solidFill>
                <a:schemeClr val="fol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9829800" cy="6400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b="1" dirty="0"/>
              <a:t>Teaching &amp; study of God’s Word</a:t>
            </a:r>
            <a:endParaRPr lang="en-US" altLang="en-US" dirty="0"/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rgbClr val="FFFF66"/>
                </a:solidFill>
              </a:rPr>
              <a:t>Acts 2:42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3:12-4:2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4:7-12</a:t>
            </a:r>
            <a:r>
              <a:rPr lang="en-US" altLang="en-US" sz="3200" dirty="0"/>
              <a:t>, </a:t>
            </a:r>
            <a:r>
              <a:rPr lang="en-US" altLang="en-US" sz="3200" dirty="0">
                <a:solidFill>
                  <a:srgbClr val="FFFF66"/>
                </a:solidFill>
              </a:rPr>
              <a:t>18-20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5:17-20</a:t>
            </a:r>
            <a:r>
              <a:rPr lang="en-US" altLang="en-US" sz="3200" dirty="0"/>
              <a:t>, </a:t>
            </a:r>
            <a:r>
              <a:rPr lang="en-US" altLang="en-US" sz="3200" dirty="0">
                <a:solidFill>
                  <a:srgbClr val="FFFF66"/>
                </a:solidFill>
              </a:rPr>
              <a:t>28-29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Acts 20:7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1 Corinthians 14:26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Ephesians 4:12</a:t>
            </a:r>
            <a:endParaRPr lang="en-US" altLang="en-US" sz="3200" dirty="0"/>
          </a:p>
          <a:p>
            <a:pPr>
              <a:lnSpc>
                <a:spcPct val="90000"/>
              </a:lnSpc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b="1" dirty="0"/>
              <a:t>Lord’s Supper</a:t>
            </a:r>
            <a:endParaRPr lang="en-US" altLang="en-US" dirty="0"/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rgbClr val="FFFF66"/>
                </a:solidFill>
              </a:rPr>
              <a:t>1 Corinthians 11:23-26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10:16-17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Acts 20:7</a:t>
            </a:r>
            <a:endParaRPr lang="en-US" altLang="en-US" sz="3200" dirty="0"/>
          </a:p>
          <a:p>
            <a:pPr>
              <a:lnSpc>
                <a:spcPct val="90000"/>
              </a:lnSpc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b="1" dirty="0"/>
              <a:t>Prayer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rgbClr val="FFFF66"/>
                </a:solidFill>
              </a:rPr>
              <a:t>Acts 2:42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4:24-30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12:5,12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James 5:16-18</a:t>
            </a:r>
            <a:endParaRPr lang="en-US" altLang="en-US" sz="3200" dirty="0"/>
          </a:p>
          <a:p>
            <a:pPr>
              <a:lnSpc>
                <a:spcPct val="90000"/>
              </a:lnSpc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b="1" dirty="0"/>
              <a:t>Singing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rgbClr val="FFFF66"/>
                </a:solidFill>
              </a:rPr>
              <a:t>1 Corinthians 14:15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Ephesians 5:19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Colossians 3:16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b="1" dirty="0"/>
              <a:t>Giving or Contribution</a:t>
            </a:r>
            <a:endParaRPr lang="en-US" altLang="en-US" dirty="0"/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rgbClr val="FFFF66"/>
                </a:solidFill>
              </a:rPr>
              <a:t>Acts 4:35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1 Corinthians 16:1-2</a:t>
            </a:r>
            <a:r>
              <a:rPr lang="en-US" altLang="en-US" sz="3200" dirty="0"/>
              <a:t>; </a:t>
            </a:r>
            <a:r>
              <a:rPr lang="en-US" altLang="en-US" sz="3200" dirty="0">
                <a:solidFill>
                  <a:srgbClr val="FFFF66"/>
                </a:solidFill>
              </a:rPr>
              <a:t>2 Corinthians 8:1-5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Divinely Authorized</a:t>
            </a:r>
            <a:br>
              <a:rPr lang="en-US" altLang="en-US" sz="6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6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 of the Church</a:t>
            </a:r>
            <a:endParaRPr lang="en-US" altLang="en-US" sz="6600" dirty="0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8550275" cy="4089400"/>
          </a:xfrm>
        </p:spPr>
        <p:txBody>
          <a:bodyPr/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en-US" altLang="en-US" sz="5400" b="1" dirty="0"/>
              <a:t>Evangelism</a:t>
            </a:r>
          </a:p>
          <a:p>
            <a:pPr algn="ctr">
              <a:lnSpc>
                <a:spcPct val="170000"/>
              </a:lnSpc>
              <a:buFontTx/>
              <a:buNone/>
            </a:pPr>
            <a:r>
              <a:rPr lang="en-US" altLang="en-US" sz="5400" b="1" dirty="0"/>
              <a:t>Edification</a:t>
            </a:r>
          </a:p>
          <a:p>
            <a:pPr algn="ctr">
              <a:lnSpc>
                <a:spcPct val="170000"/>
              </a:lnSpc>
              <a:buFontTx/>
              <a:buNone/>
            </a:pPr>
            <a:r>
              <a:rPr lang="en-US" altLang="en-US" sz="5400" b="1" dirty="0"/>
              <a:t>Benevolence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550275" cy="838200"/>
          </a:xfrm>
        </p:spPr>
        <p:txBody>
          <a:bodyPr/>
          <a:lstStyle/>
          <a:p>
            <a:r>
              <a:rPr lang="en-US" altLang="en-US" sz="4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Edification</a:t>
            </a:r>
            <a:endParaRPr lang="en-US" altLang="en-US" sz="4800" dirty="0">
              <a:solidFill>
                <a:schemeClr val="folHlink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10058400" cy="6858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The church must help its members grow &amp; develop spiritually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FFFF66"/>
                </a:solidFill>
              </a:rPr>
              <a:t>Ephesians 4:11-16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FFFF66"/>
                </a:solidFill>
              </a:rPr>
              <a:t>Hebrews 10:23-25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FFFF66"/>
                </a:solidFill>
              </a:rPr>
              <a:t>1 Peter 2:1-2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Examples of churches seeking edification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FFFF66"/>
                </a:solidFill>
              </a:rPr>
              <a:t>Acts 9:31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FFFF66"/>
                </a:solidFill>
              </a:rPr>
              <a:t>Acts 20:31-32</a:t>
            </a:r>
            <a:endParaRPr lang="en-US" altLang="en-US" sz="3200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Worship &amp;</a:t>
            </a:r>
            <a:r>
              <a:rPr lang="en-US" altLang="en-US" dirty="0" smtClean="0"/>
              <a:t> study of word is means </a:t>
            </a:r>
            <a:r>
              <a:rPr lang="en-US" altLang="en-US" dirty="0"/>
              <a:t>to </a:t>
            </a:r>
            <a:r>
              <a:rPr lang="en-US" altLang="en-US" dirty="0" smtClean="0"/>
              <a:t>edification</a:t>
            </a:r>
            <a:endParaRPr lang="en-US" altLang="en-US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rgbClr val="66FFFF"/>
                </a:solidFill>
              </a:rPr>
              <a:t>Not </a:t>
            </a:r>
            <a:r>
              <a:rPr lang="en-US" altLang="en-US" sz="3200" dirty="0">
                <a:solidFill>
                  <a:srgbClr val="66FFFF"/>
                </a:solidFill>
              </a:rPr>
              <a:t>done through recreation, social meals...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rgbClr val="66FFFF"/>
                </a:solidFill>
              </a:rPr>
              <a:t>Done </a:t>
            </a:r>
            <a:r>
              <a:rPr lang="en-US" altLang="en-US" sz="3200" dirty="0">
                <a:solidFill>
                  <a:srgbClr val="66FFFF"/>
                </a:solidFill>
              </a:rPr>
              <a:t>by church </a:t>
            </a:r>
            <a:r>
              <a:rPr lang="en-US" altLang="en-US" sz="3200" dirty="0" smtClean="0">
                <a:solidFill>
                  <a:srgbClr val="66FFFF"/>
                </a:solidFill>
              </a:rPr>
              <a:t>providing </a:t>
            </a:r>
            <a:r>
              <a:rPr lang="en-US" altLang="en-US" sz="3200" dirty="0">
                <a:solidFill>
                  <a:srgbClr val="66FFFF"/>
                </a:solidFill>
              </a:rPr>
              <a:t>for corporate </a:t>
            </a:r>
            <a:r>
              <a:rPr lang="en-US" altLang="en-US" sz="3200" dirty="0" smtClean="0">
                <a:solidFill>
                  <a:srgbClr val="66FFFF"/>
                </a:solidFill>
              </a:rPr>
              <a:t>worship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rgbClr val="66FFFF"/>
                </a:solidFill>
              </a:rPr>
              <a:t>Classes, training, meetings &amp; efforts to grow in truth</a:t>
            </a:r>
            <a:endParaRPr lang="en-US" altLang="en-US" sz="3200" dirty="0">
              <a:solidFill>
                <a:srgbClr val="66FFFF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b="1" i="1" dirty="0">
                <a:solidFill>
                  <a:srgbClr val="FFC000"/>
                </a:solidFill>
              </a:rPr>
              <a:t>Church today has </a:t>
            </a:r>
            <a:r>
              <a:rPr lang="en-US" altLang="en-US" b="1" i="1" dirty="0" smtClean="0">
                <a:solidFill>
                  <a:srgbClr val="FFC000"/>
                </a:solidFill>
              </a:rPr>
              <a:t>corporate </a:t>
            </a:r>
            <a:r>
              <a:rPr lang="en-US" altLang="en-US" b="1" i="1" dirty="0">
                <a:solidFill>
                  <a:srgbClr val="FFC000"/>
                </a:solidFill>
              </a:rPr>
              <a:t>responsibility to </a:t>
            </a:r>
            <a:r>
              <a:rPr lang="en-US" altLang="en-US" b="1" i="1" dirty="0" smtClean="0">
                <a:solidFill>
                  <a:srgbClr val="FFC000"/>
                </a:solidFill>
              </a:rPr>
              <a:t>edify</a:t>
            </a:r>
            <a:endParaRPr lang="en-US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550275" cy="914400"/>
          </a:xfrm>
        </p:spPr>
        <p:txBody>
          <a:bodyPr/>
          <a:lstStyle/>
          <a:p>
            <a:r>
              <a:rPr lang="en-US" altLang="en-US" sz="4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Evangelism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9525000" cy="6934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C</a:t>
            </a:r>
            <a:r>
              <a:rPr lang="en-US" altLang="en-US" dirty="0" smtClean="0"/>
              <a:t>hurch </a:t>
            </a:r>
            <a:r>
              <a:rPr lang="en-US" altLang="en-US" dirty="0"/>
              <a:t>must preach the Gospel to lost </a:t>
            </a:r>
            <a:r>
              <a:rPr lang="en-US" altLang="en-US" dirty="0" smtClean="0"/>
              <a:t>world</a:t>
            </a:r>
            <a:endParaRPr lang="en-US" altLang="en-US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FFFF66"/>
                </a:solidFill>
              </a:rPr>
              <a:t>1 Timothy 3:15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FFFF66"/>
                </a:solidFill>
              </a:rPr>
              <a:t>Acts 8:3-4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FFFF66"/>
                </a:solidFill>
              </a:rPr>
              <a:t>Acts 5:42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FFFF66"/>
                </a:solidFill>
              </a:rPr>
              <a:t>Acts 13:1-3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FFFF66"/>
                </a:solidFill>
              </a:rPr>
              <a:t>Philippians 1:3-5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Preaching of Gospel necessary for salvation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FFFF66"/>
                </a:solidFill>
              </a:rPr>
              <a:t>Mark 16:15-16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FFFF66"/>
                </a:solidFill>
              </a:rPr>
              <a:t>1 Peter 1:22-25</a:t>
            </a:r>
            <a:endParaRPr lang="en-US" altLang="en-US" sz="3200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FFC000"/>
                </a:solidFill>
              </a:rPr>
              <a:t>Church today must provide for evangelism</a:t>
            </a:r>
            <a:endParaRPr lang="en-US" altLang="en-US" dirty="0">
              <a:solidFill>
                <a:srgbClr val="FFC00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rgbClr val="66FFFF"/>
                </a:solidFill>
              </a:rPr>
              <a:t>Through </a:t>
            </a:r>
            <a:r>
              <a:rPr lang="en-US" altLang="en-US" sz="3200" dirty="0">
                <a:solidFill>
                  <a:srgbClr val="66FFFF"/>
                </a:solidFill>
              </a:rPr>
              <a:t>preaching in assembly</a:t>
            </a:r>
            <a:r>
              <a:rPr lang="en-US" altLang="en-US" sz="3200" dirty="0"/>
              <a:t> (</a:t>
            </a:r>
            <a:r>
              <a:rPr lang="en-US" altLang="en-US" sz="3200" b="1" i="1" dirty="0">
                <a:solidFill>
                  <a:srgbClr val="FFFF66"/>
                </a:solidFill>
              </a:rPr>
              <a:t>1 Cor. 14:23</a:t>
            </a:r>
            <a:r>
              <a:rPr lang="en-US" altLang="en-US" sz="3200" dirty="0"/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rgbClr val="66FFFF"/>
                </a:solidFill>
              </a:rPr>
              <a:t>Provision for classes, meeting &amp; other teaching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rgbClr val="66FFFF"/>
                </a:solidFill>
              </a:rPr>
              <a:t>By </a:t>
            </a:r>
            <a:r>
              <a:rPr lang="en-US" altLang="en-US" sz="3200" dirty="0">
                <a:solidFill>
                  <a:srgbClr val="66FFFF"/>
                </a:solidFill>
              </a:rPr>
              <a:t>supporting those preaching message elsewhere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550275" cy="990600"/>
          </a:xfrm>
        </p:spPr>
        <p:txBody>
          <a:bodyPr/>
          <a:lstStyle/>
          <a:p>
            <a:r>
              <a:rPr lang="en-US" altLang="en-US" sz="4800" b="1" dirty="0">
                <a:solidFill>
                  <a:schemeClr val="folHlink"/>
                </a:solidFill>
              </a:rPr>
              <a:t>Benevolence to Needy Saints</a:t>
            </a:r>
            <a:endParaRPr lang="en-US" altLang="en-US" sz="4800" dirty="0">
              <a:solidFill>
                <a:schemeClr val="folHlink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525000" cy="6781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altLang="en-US" sz="3200" dirty="0"/>
              <a:t>The church must provide for some needy saints in emergency cases of deprivation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2800" b="1" i="1" dirty="0">
                <a:solidFill>
                  <a:srgbClr val="FFFF66"/>
                </a:solidFill>
              </a:rPr>
              <a:t>Acts 4:34-35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2800" b="1" i="1" dirty="0">
                <a:solidFill>
                  <a:srgbClr val="FFFF66"/>
                </a:solidFill>
              </a:rPr>
              <a:t>Acts 11:27-30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2800" b="1" i="1" dirty="0">
                <a:solidFill>
                  <a:srgbClr val="FFFF66"/>
                </a:solidFill>
              </a:rPr>
              <a:t>1 Timothy 5:3-16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2800" b="1" i="1" dirty="0">
                <a:solidFill>
                  <a:srgbClr val="FFFF66"/>
                </a:solidFill>
              </a:rPr>
              <a:t>Romans 15:25-27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2800" b="1" i="1" dirty="0">
                <a:solidFill>
                  <a:srgbClr val="FFFF66"/>
                </a:solidFill>
              </a:rPr>
              <a:t>2 Corinthians 8 &amp; 9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altLang="en-US" sz="3200" dirty="0"/>
              <a:t>Church is not charged with…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solidFill>
                  <a:srgbClr val="66FFFF"/>
                </a:solidFill>
              </a:rPr>
              <a:t>Responsibility </a:t>
            </a:r>
            <a:r>
              <a:rPr lang="en-US" altLang="en-US" sz="2800" dirty="0">
                <a:solidFill>
                  <a:srgbClr val="66FFFF"/>
                </a:solidFill>
              </a:rPr>
              <a:t>for benevolent relief to alien sinners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solidFill>
                  <a:srgbClr val="66FFFF"/>
                </a:solidFill>
              </a:rPr>
              <a:t>Responsibility </a:t>
            </a:r>
            <a:r>
              <a:rPr lang="en-US" altLang="en-US" sz="2800" dirty="0">
                <a:solidFill>
                  <a:srgbClr val="66FFFF"/>
                </a:solidFill>
              </a:rPr>
              <a:t>to provide for all needy saints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solidFill>
                  <a:srgbClr val="66FFFF"/>
                </a:solidFill>
              </a:rPr>
              <a:t>Responsibility </a:t>
            </a:r>
            <a:r>
              <a:rPr lang="en-US" altLang="en-US" sz="2800" dirty="0">
                <a:solidFill>
                  <a:srgbClr val="66FFFF"/>
                </a:solidFill>
              </a:rPr>
              <a:t>to provide for the </a:t>
            </a:r>
            <a:r>
              <a:rPr lang="en-US" altLang="en-US" sz="2800" b="1" i="1" dirty="0">
                <a:solidFill>
                  <a:srgbClr val="66FFFF"/>
                </a:solidFill>
              </a:rPr>
              <a:t>desires</a:t>
            </a:r>
            <a:r>
              <a:rPr lang="en-US" altLang="en-US" sz="2800" dirty="0">
                <a:solidFill>
                  <a:srgbClr val="66FFFF"/>
                </a:solidFill>
              </a:rPr>
              <a:t> of saints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solidFill>
                  <a:srgbClr val="66FFFF"/>
                </a:solidFill>
              </a:rPr>
              <a:t>Funding </a:t>
            </a:r>
            <a:r>
              <a:rPr lang="en-US" altLang="en-US" sz="2800" dirty="0">
                <a:solidFill>
                  <a:srgbClr val="66FFFF"/>
                </a:solidFill>
              </a:rPr>
              <a:t>of benevolent societies &amp; institutions</a:t>
            </a:r>
            <a:endParaRPr lang="en-US" altLang="en-US" sz="2800" dirty="0"/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altLang="en-US" sz="3200" dirty="0">
                <a:solidFill>
                  <a:srgbClr val="FFC000"/>
                </a:solidFill>
              </a:rPr>
              <a:t>Church today must meet some benevolent needs that arise from time to time among saints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550275" cy="1295400"/>
          </a:xfrm>
        </p:spPr>
        <p:txBody>
          <a:bodyPr/>
          <a:lstStyle/>
          <a:p>
            <a:r>
              <a:rPr lang="en-US" alt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That Work To Be Done, This Church Must...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9296400" cy="4664075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altLang="en-US" b="1" dirty="0"/>
              <a:t>Understand the pattern of proper work</a:t>
            </a:r>
          </a:p>
          <a:p>
            <a:pPr>
              <a:buClr>
                <a:srgbClr val="FFFF00"/>
              </a:buClr>
            </a:pPr>
            <a:r>
              <a:rPr lang="en-US" altLang="en-US" b="1" dirty="0"/>
              <a:t>Desire to do the work commanded by God</a:t>
            </a:r>
          </a:p>
          <a:p>
            <a:pPr>
              <a:buClr>
                <a:srgbClr val="FFFF00"/>
              </a:buClr>
            </a:pPr>
            <a:r>
              <a:rPr lang="en-US" altLang="en-US" b="1" dirty="0"/>
              <a:t>Personally commit ourselves to meet the responsibility incumbent on each of us</a:t>
            </a:r>
          </a:p>
          <a:p>
            <a:pPr>
              <a:buClr>
                <a:srgbClr val="FFFF00"/>
              </a:buClr>
            </a:pPr>
            <a:r>
              <a:rPr lang="en-US" altLang="en-US" b="1" dirty="0"/>
              <a:t>Give generously &amp; joyfully of our…</a:t>
            </a:r>
          </a:p>
          <a:p>
            <a:pPr lvl="1">
              <a:buFontTx/>
              <a:buNone/>
            </a:pPr>
            <a:r>
              <a:rPr lang="en-US" altLang="en-US" sz="3600" b="1" dirty="0">
                <a:solidFill>
                  <a:srgbClr val="66FFFF"/>
                </a:solidFill>
              </a:rPr>
              <a:t>TIME</a:t>
            </a:r>
          </a:p>
          <a:p>
            <a:pPr lvl="1">
              <a:buFontTx/>
              <a:buNone/>
            </a:pPr>
            <a:r>
              <a:rPr lang="en-US" altLang="en-US" sz="3600" b="1" dirty="0">
                <a:solidFill>
                  <a:srgbClr val="66FFFF"/>
                </a:solidFill>
              </a:rPr>
              <a:t>				MONEY</a:t>
            </a:r>
          </a:p>
          <a:p>
            <a:pPr lvl="1">
              <a:buFontTx/>
              <a:buNone/>
            </a:pPr>
            <a:r>
              <a:rPr lang="en-US" altLang="en-US" sz="3600" b="1" dirty="0">
                <a:solidFill>
                  <a:srgbClr val="66FFFF"/>
                </a:solidFill>
              </a:rPr>
              <a:t>							ABILITY</a:t>
            </a:r>
            <a:endParaRPr lang="en-US" altLang="en-US" sz="3600" b="1" dirty="0"/>
          </a:p>
          <a:p>
            <a:pPr>
              <a:buClr>
                <a:srgbClr val="FFFF00"/>
              </a:buClr>
            </a:pPr>
            <a:r>
              <a:rPr lang="en-US" altLang="en-US" b="1" dirty="0">
                <a:solidFill>
                  <a:srgbClr val="FFC000"/>
                </a:solidFill>
              </a:rPr>
              <a:t>If we fail to do so, the work will not get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3" autoUpdateAnimBg="0"/>
    </p:bldLst>
  </p:timing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1235</TotalTime>
  <Words>399</Words>
  <Application>Microsoft Office PowerPoint</Application>
  <PresentationFormat>Custom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Pulse</vt:lpstr>
      <vt:lpstr>Defining the Work of the Church</vt:lpstr>
      <vt:lpstr>The New Testament Church</vt:lpstr>
      <vt:lpstr>Worship of the Church</vt:lpstr>
      <vt:lpstr>Divinely Authorized Work of the Church</vt:lpstr>
      <vt:lpstr>Edification</vt:lpstr>
      <vt:lpstr>Evangelism</vt:lpstr>
      <vt:lpstr>Benevolence to Needy Saints</vt:lpstr>
      <vt:lpstr>For That Work To Be Done, This Church Must...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of the Church</dc:title>
  <dc:creator>Harry Osborne</dc:creator>
  <cp:lastModifiedBy>Harry</cp:lastModifiedBy>
  <cp:revision>13</cp:revision>
  <cp:lastPrinted>1998-05-24T01:50:02Z</cp:lastPrinted>
  <dcterms:created xsi:type="dcterms:W3CDTF">1998-05-24T00:49:44Z</dcterms:created>
  <dcterms:modified xsi:type="dcterms:W3CDTF">2015-01-11T13:00:45Z</dcterms:modified>
</cp:coreProperties>
</file>