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2448"/>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47680A-8354-476F-8825-2933ABCEE85B}"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97E5F-FA4A-4C82-A27C-6AFF01C250A4}" type="slidenum">
              <a:rPr lang="en-US" smtClean="0"/>
              <a:t>‹#›</a:t>
            </a:fld>
            <a:endParaRPr lang="en-US"/>
          </a:p>
        </p:txBody>
      </p:sp>
    </p:spTree>
    <p:extLst>
      <p:ext uri="{BB962C8B-B14F-4D97-AF65-F5344CB8AC3E}">
        <p14:creationId xmlns:p14="http://schemas.microsoft.com/office/powerpoint/2010/main" val="3476123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7680A-8354-476F-8825-2933ABCEE85B}"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97E5F-FA4A-4C82-A27C-6AFF01C250A4}" type="slidenum">
              <a:rPr lang="en-US" smtClean="0"/>
              <a:t>‹#›</a:t>
            </a:fld>
            <a:endParaRPr lang="en-US"/>
          </a:p>
        </p:txBody>
      </p:sp>
    </p:spTree>
    <p:extLst>
      <p:ext uri="{BB962C8B-B14F-4D97-AF65-F5344CB8AC3E}">
        <p14:creationId xmlns:p14="http://schemas.microsoft.com/office/powerpoint/2010/main" val="3691551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7680A-8354-476F-8825-2933ABCEE85B}"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97E5F-FA4A-4C82-A27C-6AFF01C250A4}" type="slidenum">
              <a:rPr lang="en-US" smtClean="0"/>
              <a:t>‹#›</a:t>
            </a:fld>
            <a:endParaRPr lang="en-US"/>
          </a:p>
        </p:txBody>
      </p:sp>
    </p:spTree>
    <p:extLst>
      <p:ext uri="{BB962C8B-B14F-4D97-AF65-F5344CB8AC3E}">
        <p14:creationId xmlns:p14="http://schemas.microsoft.com/office/powerpoint/2010/main" val="328992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7680A-8354-476F-8825-2933ABCEE85B}"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97E5F-FA4A-4C82-A27C-6AFF01C250A4}" type="slidenum">
              <a:rPr lang="en-US" smtClean="0"/>
              <a:t>‹#›</a:t>
            </a:fld>
            <a:endParaRPr lang="en-US"/>
          </a:p>
        </p:txBody>
      </p:sp>
    </p:spTree>
    <p:extLst>
      <p:ext uri="{BB962C8B-B14F-4D97-AF65-F5344CB8AC3E}">
        <p14:creationId xmlns:p14="http://schemas.microsoft.com/office/powerpoint/2010/main" val="151618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47680A-8354-476F-8825-2933ABCEE85B}"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97E5F-FA4A-4C82-A27C-6AFF01C250A4}" type="slidenum">
              <a:rPr lang="en-US" smtClean="0"/>
              <a:t>‹#›</a:t>
            </a:fld>
            <a:endParaRPr lang="en-US"/>
          </a:p>
        </p:txBody>
      </p:sp>
    </p:spTree>
    <p:extLst>
      <p:ext uri="{BB962C8B-B14F-4D97-AF65-F5344CB8AC3E}">
        <p14:creationId xmlns:p14="http://schemas.microsoft.com/office/powerpoint/2010/main" val="3854099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47680A-8354-476F-8825-2933ABCEE85B}"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97E5F-FA4A-4C82-A27C-6AFF01C250A4}" type="slidenum">
              <a:rPr lang="en-US" smtClean="0"/>
              <a:t>‹#›</a:t>
            </a:fld>
            <a:endParaRPr lang="en-US"/>
          </a:p>
        </p:txBody>
      </p:sp>
    </p:spTree>
    <p:extLst>
      <p:ext uri="{BB962C8B-B14F-4D97-AF65-F5344CB8AC3E}">
        <p14:creationId xmlns:p14="http://schemas.microsoft.com/office/powerpoint/2010/main" val="377103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47680A-8354-476F-8825-2933ABCEE85B}"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297E5F-FA4A-4C82-A27C-6AFF01C250A4}" type="slidenum">
              <a:rPr lang="en-US" smtClean="0"/>
              <a:t>‹#›</a:t>
            </a:fld>
            <a:endParaRPr lang="en-US"/>
          </a:p>
        </p:txBody>
      </p:sp>
    </p:spTree>
    <p:extLst>
      <p:ext uri="{BB962C8B-B14F-4D97-AF65-F5344CB8AC3E}">
        <p14:creationId xmlns:p14="http://schemas.microsoft.com/office/powerpoint/2010/main" val="39901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47680A-8354-476F-8825-2933ABCEE85B}"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297E5F-FA4A-4C82-A27C-6AFF01C250A4}" type="slidenum">
              <a:rPr lang="en-US" smtClean="0"/>
              <a:t>‹#›</a:t>
            </a:fld>
            <a:endParaRPr lang="en-US"/>
          </a:p>
        </p:txBody>
      </p:sp>
    </p:spTree>
    <p:extLst>
      <p:ext uri="{BB962C8B-B14F-4D97-AF65-F5344CB8AC3E}">
        <p14:creationId xmlns:p14="http://schemas.microsoft.com/office/powerpoint/2010/main" val="1300333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7680A-8354-476F-8825-2933ABCEE85B}"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297E5F-FA4A-4C82-A27C-6AFF01C250A4}" type="slidenum">
              <a:rPr lang="en-US" smtClean="0"/>
              <a:t>‹#›</a:t>
            </a:fld>
            <a:endParaRPr lang="en-US"/>
          </a:p>
        </p:txBody>
      </p:sp>
    </p:spTree>
    <p:extLst>
      <p:ext uri="{BB962C8B-B14F-4D97-AF65-F5344CB8AC3E}">
        <p14:creationId xmlns:p14="http://schemas.microsoft.com/office/powerpoint/2010/main" val="147119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7680A-8354-476F-8825-2933ABCEE85B}"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97E5F-FA4A-4C82-A27C-6AFF01C250A4}" type="slidenum">
              <a:rPr lang="en-US" smtClean="0"/>
              <a:t>‹#›</a:t>
            </a:fld>
            <a:endParaRPr lang="en-US"/>
          </a:p>
        </p:txBody>
      </p:sp>
    </p:spTree>
    <p:extLst>
      <p:ext uri="{BB962C8B-B14F-4D97-AF65-F5344CB8AC3E}">
        <p14:creationId xmlns:p14="http://schemas.microsoft.com/office/powerpoint/2010/main" val="1372106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7680A-8354-476F-8825-2933ABCEE85B}"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97E5F-FA4A-4C82-A27C-6AFF01C250A4}" type="slidenum">
              <a:rPr lang="en-US" smtClean="0"/>
              <a:t>‹#›</a:t>
            </a:fld>
            <a:endParaRPr lang="en-US"/>
          </a:p>
        </p:txBody>
      </p:sp>
    </p:spTree>
    <p:extLst>
      <p:ext uri="{BB962C8B-B14F-4D97-AF65-F5344CB8AC3E}">
        <p14:creationId xmlns:p14="http://schemas.microsoft.com/office/powerpoint/2010/main" val="902807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50000">
              <a:srgbClr val="002448"/>
            </a:gs>
            <a:gs pos="100000">
              <a:srgbClr val="003366"/>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fld id="{B047680A-8354-476F-8825-2933ABCEE85B}" type="datetimeFigureOut">
              <a:rPr lang="en-US" smtClean="0"/>
              <a:t>1/24/2015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fld id="{F4297E5F-FA4A-4C82-A27C-6AFF01C250A4}" type="slidenum">
              <a:rPr lang="en-US" smtClean="0"/>
              <a:t>‹#›</a:t>
            </a:fld>
            <a:endParaRPr lang="en-US"/>
          </a:p>
        </p:txBody>
      </p:sp>
    </p:spTree>
    <p:extLst>
      <p:ext uri="{BB962C8B-B14F-4D97-AF65-F5344CB8AC3E}">
        <p14:creationId xmlns:p14="http://schemas.microsoft.com/office/powerpoint/2010/main" val="580824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2381251"/>
          </a:xfrm>
        </p:spPr>
        <p:txBody>
          <a:bodyPr>
            <a:noAutofit/>
          </a:bodyPr>
          <a:lstStyle/>
          <a:p>
            <a:r>
              <a:rPr lang="en-US" sz="8000" b="1" dirty="0" smtClean="0">
                <a:solidFill>
                  <a:srgbClr val="FFFF66"/>
                </a:solidFill>
                <a:effectLst>
                  <a:outerShdw blurRad="38100" dist="38100" dir="2700000" algn="tl">
                    <a:srgbClr val="000000">
                      <a:alpha val="43137"/>
                    </a:srgbClr>
                  </a:outerShdw>
                </a:effectLst>
              </a:rPr>
              <a:t>Understanding Our Responsibility</a:t>
            </a:r>
            <a:endParaRPr lang="en-US" sz="8000" b="1" dirty="0">
              <a:solidFill>
                <a:srgbClr val="FFFF66"/>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5400" b="1" i="1" dirty="0" smtClean="0">
                <a:solidFill>
                  <a:schemeClr val="bg1"/>
                </a:solidFill>
                <a:effectLst>
                  <a:outerShdw blurRad="38100" dist="38100" dir="2700000" algn="tl">
                    <a:srgbClr val="000000">
                      <a:alpha val="43137"/>
                    </a:srgbClr>
                  </a:outerShdw>
                </a:effectLst>
              </a:rPr>
              <a:t>Ezra 10:4</a:t>
            </a:r>
            <a:endParaRPr lang="en-US" sz="54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051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838200"/>
          </a:xfrm>
        </p:spPr>
        <p:txBody>
          <a:bodyPr>
            <a:normAutofit/>
          </a:bodyPr>
          <a:lstStyle/>
          <a:p>
            <a:r>
              <a:rPr lang="en-US" sz="4800" b="1" dirty="0" smtClean="0">
                <a:solidFill>
                  <a:srgbClr val="FFFF66"/>
                </a:solidFill>
                <a:effectLst>
                  <a:outerShdw blurRad="38100" dist="38100" dir="2700000" algn="tl">
                    <a:srgbClr val="000000">
                      <a:alpha val="43137"/>
                    </a:srgbClr>
                  </a:outerShdw>
                </a:effectLst>
              </a:rPr>
              <a:t>Ezra 10:1-4</a:t>
            </a:r>
            <a:endParaRPr lang="en-US" sz="4800" b="1" dirty="0">
              <a:solidFill>
                <a:srgbClr val="FFFF66"/>
              </a:solidFill>
              <a:effectLst>
                <a:outerShdw blurRad="38100" dist="38100" dir="2700000" algn="tl">
                  <a:srgbClr val="000000">
                    <a:alpha val="43137"/>
                  </a:srgbClr>
                </a:outerShdw>
              </a:effectLst>
            </a:endParaRPr>
          </a:p>
        </p:txBody>
      </p:sp>
      <p:sp>
        <p:nvSpPr>
          <p:cNvPr id="5" name="TextBox 4"/>
          <p:cNvSpPr txBox="1"/>
          <p:nvPr/>
        </p:nvSpPr>
        <p:spPr>
          <a:xfrm>
            <a:off x="97809" y="1002757"/>
            <a:ext cx="8991600" cy="5702843"/>
          </a:xfrm>
          <a:prstGeom prst="rect">
            <a:avLst/>
          </a:prstGeom>
          <a:noFill/>
        </p:spPr>
        <p:txBody>
          <a:bodyPr wrap="square" rtlCol="0">
            <a:spAutoFit/>
          </a:bodyPr>
          <a:lstStyle/>
          <a:p>
            <a:pPr>
              <a:lnSpc>
                <a:spcPct val="93000"/>
              </a:lnSpc>
            </a:pPr>
            <a:r>
              <a:rPr lang="en-US" sz="2800" b="1" baseline="30000" dirty="0" smtClean="0">
                <a:solidFill>
                  <a:schemeClr val="bg1"/>
                </a:solidFill>
                <a:latin typeface="Times New Roman" panose="02020603050405020304" pitchFamily="18" charset="0"/>
                <a:cs typeface="Times New Roman" panose="02020603050405020304" pitchFamily="18" charset="0"/>
              </a:rPr>
              <a:t>1 </a:t>
            </a:r>
            <a:r>
              <a:rPr lang="en-US" sz="2800" dirty="0" smtClean="0">
                <a:solidFill>
                  <a:schemeClr val="bg1"/>
                </a:solidFill>
                <a:latin typeface="Times New Roman" panose="02020603050405020304" pitchFamily="18" charset="0"/>
                <a:cs typeface="Times New Roman" panose="02020603050405020304" pitchFamily="18" charset="0"/>
              </a:rPr>
              <a:t>Now </a:t>
            </a:r>
            <a:r>
              <a:rPr lang="en-US" sz="2800" dirty="0">
                <a:solidFill>
                  <a:schemeClr val="bg1"/>
                </a:solidFill>
                <a:latin typeface="Times New Roman" panose="02020603050405020304" pitchFamily="18" charset="0"/>
                <a:cs typeface="Times New Roman" panose="02020603050405020304" pitchFamily="18" charset="0"/>
              </a:rPr>
              <a:t>while Ezra was praying, and while he was confessing, weeping, and bowing down before the house of God, a very large assembly of men, women, and children gathered to him from</a:t>
            </a:r>
            <a:r>
              <a:rPr lang="en-US" sz="2400"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Israel;</a:t>
            </a:r>
            <a:r>
              <a:rPr lang="en-US" sz="2000"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for</a:t>
            </a:r>
            <a:r>
              <a:rPr lang="en-US" sz="2400"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the</a:t>
            </a:r>
            <a:r>
              <a:rPr lang="en-US" sz="2400"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people</a:t>
            </a:r>
            <a:r>
              <a:rPr lang="en-US" sz="2400"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wept</a:t>
            </a:r>
            <a:r>
              <a:rPr lang="en-US" sz="2400"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very</a:t>
            </a:r>
            <a:r>
              <a:rPr lang="en-US" sz="2400"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bitterly.</a:t>
            </a:r>
            <a:r>
              <a:rPr lang="en-US" sz="2800" b="1" baseline="30000" dirty="0">
                <a:solidFill>
                  <a:schemeClr val="bg1"/>
                </a:solidFill>
                <a:latin typeface="Times New Roman" panose="02020603050405020304" pitchFamily="18" charset="0"/>
                <a:cs typeface="Times New Roman" panose="02020603050405020304" pitchFamily="18" charset="0"/>
              </a:rPr>
              <a:t>2</a:t>
            </a:r>
            <a:r>
              <a:rPr lang="en-US" sz="2000" b="1" baseline="30000" dirty="0">
                <a:solidFill>
                  <a:schemeClr val="bg1"/>
                </a:solidFill>
                <a:latin typeface="Times New Roman" panose="02020603050405020304" pitchFamily="18" charset="0"/>
                <a:cs typeface="Times New Roman" panose="02020603050405020304" pitchFamily="18" charset="0"/>
              </a:rPr>
              <a:t> </a:t>
            </a:r>
            <a:r>
              <a:rPr lang="en-US" sz="2800" dirty="0" smtClean="0">
                <a:solidFill>
                  <a:schemeClr val="bg1"/>
                </a:solidFill>
                <a:latin typeface="Times New Roman" panose="02020603050405020304" pitchFamily="18" charset="0"/>
                <a:cs typeface="Times New Roman" panose="02020603050405020304" pitchFamily="18" charset="0"/>
              </a:rPr>
              <a:t>And</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Shechaniah</a:t>
            </a:r>
            <a:r>
              <a:rPr lang="en-US" sz="2800" dirty="0" smtClean="0">
                <a:solidFill>
                  <a:schemeClr val="bg1"/>
                </a:solidFill>
                <a:latin typeface="Times New Roman" panose="02020603050405020304" pitchFamily="18" charset="0"/>
                <a:cs typeface="Times New Roman" panose="02020603050405020304" pitchFamily="18" charset="0"/>
              </a:rPr>
              <a:t> the </a:t>
            </a:r>
            <a:r>
              <a:rPr lang="en-US" sz="2800" dirty="0">
                <a:solidFill>
                  <a:schemeClr val="bg1"/>
                </a:solidFill>
                <a:latin typeface="Times New Roman" panose="02020603050405020304" pitchFamily="18" charset="0"/>
                <a:cs typeface="Times New Roman" panose="02020603050405020304" pitchFamily="18" charset="0"/>
              </a:rPr>
              <a:t>son of </a:t>
            </a:r>
            <a:r>
              <a:rPr lang="en-US" sz="2800" dirty="0" err="1">
                <a:solidFill>
                  <a:schemeClr val="bg1"/>
                </a:solidFill>
                <a:latin typeface="Times New Roman" panose="02020603050405020304" pitchFamily="18" charset="0"/>
                <a:cs typeface="Times New Roman" panose="02020603050405020304" pitchFamily="18" charset="0"/>
              </a:rPr>
              <a:t>Jehiel</a:t>
            </a:r>
            <a:r>
              <a:rPr lang="en-US" sz="2800" dirty="0">
                <a:solidFill>
                  <a:schemeClr val="bg1"/>
                </a:solidFill>
                <a:latin typeface="Times New Roman" panose="02020603050405020304" pitchFamily="18" charset="0"/>
                <a:cs typeface="Times New Roman" panose="02020603050405020304" pitchFamily="18" charset="0"/>
              </a:rPr>
              <a:t>, one of the sons of Elam, spoke up and said to Ezra, “We have trespassed against our God, and have taken pagan wives from the peoples of the land; yet now there is hope in Israel in spite of this.</a:t>
            </a:r>
            <a:r>
              <a:rPr lang="en-US" sz="2800" b="1" baseline="30000" dirty="0">
                <a:solidFill>
                  <a:schemeClr val="bg1"/>
                </a:solidFill>
                <a:latin typeface="Times New Roman" panose="02020603050405020304" pitchFamily="18" charset="0"/>
                <a:cs typeface="Times New Roman" panose="02020603050405020304" pitchFamily="18" charset="0"/>
              </a:rPr>
              <a:t>3 </a:t>
            </a:r>
            <a:r>
              <a:rPr lang="en-US" sz="2800" dirty="0">
                <a:solidFill>
                  <a:schemeClr val="bg1"/>
                </a:solidFill>
                <a:latin typeface="Times New Roman" panose="02020603050405020304" pitchFamily="18" charset="0"/>
                <a:cs typeface="Times New Roman" panose="02020603050405020304" pitchFamily="18" charset="0"/>
              </a:rPr>
              <a:t>Now therefore, let us make a covenant with our God to put away all these wives and those who have been born to them, according to the advice of my master and of those who tremble at the commandment of our God; and let it be done according to the law. </a:t>
            </a:r>
            <a:r>
              <a:rPr lang="en-US" sz="2800" b="1" baseline="30000" dirty="0">
                <a:solidFill>
                  <a:schemeClr val="bg1"/>
                </a:solidFill>
                <a:latin typeface="Times New Roman" panose="02020603050405020304" pitchFamily="18" charset="0"/>
                <a:cs typeface="Times New Roman" panose="02020603050405020304" pitchFamily="18" charset="0"/>
              </a:rPr>
              <a:t>4 </a:t>
            </a:r>
            <a:r>
              <a:rPr lang="en-US" sz="2800" dirty="0">
                <a:solidFill>
                  <a:schemeClr val="bg1"/>
                </a:solidFill>
                <a:latin typeface="Times New Roman" panose="02020603050405020304" pitchFamily="18" charset="0"/>
                <a:cs typeface="Times New Roman" panose="02020603050405020304" pitchFamily="18" charset="0"/>
              </a:rPr>
              <a:t>Arise</a:t>
            </a:r>
            <a:r>
              <a:rPr lang="en-US" sz="2800" dirty="0" smtClean="0">
                <a:solidFill>
                  <a:schemeClr val="bg1"/>
                </a:solidFill>
                <a:latin typeface="Times New Roman" panose="02020603050405020304" pitchFamily="18" charset="0"/>
                <a:cs typeface="Times New Roman" panose="02020603050405020304" pitchFamily="18" charset="0"/>
              </a:rPr>
              <a:t>, for this matter is your responsibility. We </a:t>
            </a:r>
            <a:r>
              <a:rPr lang="en-US" sz="2800" dirty="0">
                <a:solidFill>
                  <a:schemeClr val="bg1"/>
                </a:solidFill>
                <a:latin typeface="Times New Roman" panose="02020603050405020304" pitchFamily="18" charset="0"/>
                <a:cs typeface="Times New Roman" panose="02020603050405020304" pitchFamily="18" charset="0"/>
              </a:rPr>
              <a:t>also are with you. Be of good courage, and do it.”</a:t>
            </a:r>
          </a:p>
        </p:txBody>
      </p:sp>
      <p:sp>
        <p:nvSpPr>
          <p:cNvPr id="6" name="Oval 5"/>
          <p:cNvSpPr/>
          <p:nvPr/>
        </p:nvSpPr>
        <p:spPr>
          <a:xfrm>
            <a:off x="97810" y="2362200"/>
            <a:ext cx="8991600" cy="388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FFFF00"/>
                </a:solidFill>
                <a:latin typeface="Times New Roman" panose="02020603050405020304" pitchFamily="18" charset="0"/>
                <a:cs typeface="Times New Roman" panose="02020603050405020304" pitchFamily="18" charset="0"/>
              </a:rPr>
              <a:t>Arise, for this matter is your responsibility. We also are with you. Be of good courage, and do it.</a:t>
            </a:r>
            <a:endParaRPr lang="en-US" sz="4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534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p:spPr>
        <p:txBody>
          <a:bodyPr>
            <a:normAutofit/>
          </a:bodyPr>
          <a:lstStyle/>
          <a:p>
            <a:r>
              <a:rPr lang="en-US" sz="4000" b="1" dirty="0" smtClean="0">
                <a:solidFill>
                  <a:srgbClr val="FFFF66"/>
                </a:solidFill>
                <a:effectLst>
                  <a:outerShdw blurRad="38100" dist="38100" dir="2700000" algn="tl">
                    <a:srgbClr val="000000">
                      <a:alpha val="43137"/>
                    </a:srgbClr>
                  </a:outerShdw>
                </a:effectLst>
              </a:rPr>
              <a:t>Factors in Understanding Responsibility</a:t>
            </a:r>
            <a:endParaRPr lang="en-US" sz="4000" b="1" dirty="0">
              <a:solidFill>
                <a:srgbClr val="FFFF66"/>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304800" y="914400"/>
            <a:ext cx="8610600" cy="5943600"/>
          </a:xfrm>
        </p:spPr>
        <p:txBody>
          <a:bodyPr>
            <a:normAutofit/>
          </a:bodyPr>
          <a:lstStyle/>
          <a:p>
            <a:pPr>
              <a:buClr>
                <a:srgbClr val="FFFF00"/>
              </a:buClr>
            </a:pPr>
            <a:r>
              <a:rPr lang="en-US" dirty="0" smtClean="0">
                <a:solidFill>
                  <a:schemeClr val="bg1"/>
                </a:solidFill>
                <a:effectLst>
                  <a:outerShdw blurRad="38100" dist="38100" dir="2700000" algn="tl">
                    <a:srgbClr val="000000">
                      <a:alpha val="43137"/>
                    </a:srgbClr>
                  </a:outerShdw>
                </a:effectLst>
              </a:rPr>
              <a:t>God’s Law Is Applicable to Us</a:t>
            </a:r>
          </a:p>
          <a:p>
            <a:pPr lvl="1">
              <a:buClr>
                <a:srgbClr val="66FFFF"/>
              </a:buClr>
              <a:buSzPct val="70000"/>
              <a:buFont typeface="Wingdings" panose="05000000000000000000" pitchFamily="2" charset="2"/>
              <a:buChar char="§"/>
            </a:pPr>
            <a:r>
              <a:rPr lang="en-US" b="1" i="1" dirty="0" smtClean="0">
                <a:solidFill>
                  <a:srgbClr val="FFFF00"/>
                </a:solidFill>
                <a:effectLst>
                  <a:outerShdw blurRad="38100" dist="38100" dir="2700000" algn="tl">
                    <a:srgbClr val="000000">
                      <a:alpha val="43137"/>
                    </a:srgbClr>
                  </a:outerShdw>
                </a:effectLst>
              </a:rPr>
              <a:t>Joshua 1:8</a:t>
            </a:r>
          </a:p>
          <a:p>
            <a:pPr lvl="1">
              <a:buClr>
                <a:srgbClr val="66FFFF"/>
              </a:buClr>
              <a:buSzPct val="70000"/>
              <a:buFont typeface="Wingdings" panose="05000000000000000000" pitchFamily="2" charset="2"/>
              <a:buChar char="§"/>
            </a:pPr>
            <a:r>
              <a:rPr lang="en-US" b="1" i="1" dirty="0" smtClean="0">
                <a:solidFill>
                  <a:srgbClr val="FFFF00"/>
                </a:solidFill>
                <a:effectLst>
                  <a:outerShdw blurRad="38100" dist="38100" dir="2700000" algn="tl">
                    <a:srgbClr val="000000">
                      <a:alpha val="43137"/>
                    </a:srgbClr>
                  </a:outerShdw>
                </a:effectLst>
              </a:rPr>
              <a:t>Matthew 7:21</a:t>
            </a:r>
          </a:p>
          <a:p>
            <a:pPr lvl="1">
              <a:buClr>
                <a:srgbClr val="66FFFF"/>
              </a:buClr>
              <a:buSzPct val="70000"/>
              <a:buFont typeface="Wingdings" panose="05000000000000000000" pitchFamily="2" charset="2"/>
              <a:buChar char="§"/>
            </a:pPr>
            <a:r>
              <a:rPr lang="en-US" b="1" i="1" dirty="0" smtClean="0">
                <a:solidFill>
                  <a:srgbClr val="FFFF00"/>
                </a:solidFill>
                <a:effectLst>
                  <a:outerShdw blurRad="38100" dist="38100" dir="2700000" algn="tl">
                    <a:srgbClr val="000000">
                      <a:alpha val="43137"/>
                    </a:srgbClr>
                  </a:outerShdw>
                </a:effectLst>
              </a:rPr>
              <a:t>James 1:21-25</a:t>
            </a:r>
          </a:p>
          <a:p>
            <a:pPr>
              <a:buClr>
                <a:srgbClr val="FFFF00"/>
              </a:buClr>
            </a:pPr>
            <a:r>
              <a:rPr lang="en-US" dirty="0" smtClean="0">
                <a:solidFill>
                  <a:schemeClr val="bg1"/>
                </a:solidFill>
                <a:effectLst>
                  <a:outerShdw blurRad="38100" dist="38100" dir="2700000" algn="tl">
                    <a:srgbClr val="000000">
                      <a:alpha val="43137"/>
                    </a:srgbClr>
                  </a:outerShdw>
                </a:effectLst>
              </a:rPr>
              <a:t>Courage Is Necessary to Do God’s Will</a:t>
            </a:r>
            <a:endParaRPr lang="en-US" dirty="0">
              <a:solidFill>
                <a:schemeClr val="bg1"/>
              </a:solidFill>
              <a:effectLst>
                <a:outerShdw blurRad="38100" dist="38100" dir="2700000" algn="tl">
                  <a:srgbClr val="000000">
                    <a:alpha val="43137"/>
                  </a:srgbClr>
                </a:outerShdw>
              </a:effectLst>
            </a:endParaRPr>
          </a:p>
          <a:p>
            <a:pPr lvl="1">
              <a:buClr>
                <a:srgbClr val="66FFFF"/>
              </a:buClr>
              <a:buSzPct val="70000"/>
              <a:buFont typeface="Wingdings" panose="05000000000000000000" pitchFamily="2" charset="2"/>
              <a:buChar char="§"/>
            </a:pPr>
            <a:r>
              <a:rPr lang="en-US" b="1" i="1" dirty="0" smtClean="0">
                <a:solidFill>
                  <a:srgbClr val="FFFF00"/>
                </a:solidFill>
                <a:effectLst>
                  <a:outerShdw blurRad="38100" dist="38100" dir="2700000" algn="tl">
                    <a:srgbClr val="000000">
                      <a:alpha val="43137"/>
                    </a:srgbClr>
                  </a:outerShdw>
                </a:effectLst>
              </a:rPr>
              <a:t>Deuteronomy 31:6</a:t>
            </a:r>
          </a:p>
          <a:p>
            <a:pPr lvl="1">
              <a:buClr>
                <a:srgbClr val="66FFFF"/>
              </a:buClr>
              <a:buSzPct val="70000"/>
              <a:buFont typeface="Wingdings" panose="05000000000000000000" pitchFamily="2" charset="2"/>
              <a:buChar char="§"/>
            </a:pPr>
            <a:r>
              <a:rPr lang="en-US" b="1" i="1" dirty="0" smtClean="0">
                <a:solidFill>
                  <a:srgbClr val="FFFF00"/>
                </a:solidFill>
                <a:effectLst>
                  <a:outerShdw blurRad="38100" dist="38100" dir="2700000" algn="tl">
                    <a:srgbClr val="000000">
                      <a:alpha val="43137"/>
                    </a:srgbClr>
                  </a:outerShdw>
                </a:effectLst>
              </a:rPr>
              <a:t>2 Chronicles 32:7</a:t>
            </a:r>
          </a:p>
          <a:p>
            <a:pPr lvl="1">
              <a:buClr>
                <a:srgbClr val="66FFFF"/>
              </a:buClr>
              <a:buSzPct val="70000"/>
              <a:buFont typeface="Wingdings" panose="05000000000000000000" pitchFamily="2" charset="2"/>
              <a:buChar char="§"/>
            </a:pPr>
            <a:r>
              <a:rPr lang="en-US" b="1" i="1" dirty="0" smtClean="0">
                <a:solidFill>
                  <a:srgbClr val="FFFF00"/>
                </a:solidFill>
                <a:effectLst>
                  <a:outerShdw blurRad="38100" dist="38100" dir="2700000" algn="tl">
                    <a:srgbClr val="000000">
                      <a:alpha val="43137"/>
                    </a:srgbClr>
                  </a:outerShdw>
                </a:effectLst>
              </a:rPr>
              <a:t>Philippians 1:27-28</a:t>
            </a:r>
            <a:endParaRPr lang="en-US" dirty="0" smtClean="0">
              <a:solidFill>
                <a:schemeClr val="bg1"/>
              </a:solidFill>
              <a:effectLst>
                <a:outerShdw blurRad="38100" dist="38100" dir="2700000" algn="tl">
                  <a:srgbClr val="000000">
                    <a:alpha val="43137"/>
                  </a:srgbClr>
                </a:outerShdw>
              </a:effectLst>
            </a:endParaRPr>
          </a:p>
          <a:p>
            <a:pPr>
              <a:buClr>
                <a:srgbClr val="FFFF00"/>
              </a:buClr>
            </a:pPr>
            <a:r>
              <a:rPr lang="en-US" dirty="0" smtClean="0">
                <a:solidFill>
                  <a:schemeClr val="bg1"/>
                </a:solidFill>
                <a:effectLst>
                  <a:outerShdw blurRad="38100" dist="38100" dir="2700000" algn="tl">
                    <a:srgbClr val="000000">
                      <a:alpha val="43137"/>
                    </a:srgbClr>
                  </a:outerShdw>
                </a:effectLst>
              </a:rPr>
              <a:t>Others Will Assist in What We Must Do</a:t>
            </a:r>
            <a:endParaRPr lang="en-US" dirty="0">
              <a:solidFill>
                <a:schemeClr val="bg1"/>
              </a:solidFill>
              <a:effectLst>
                <a:outerShdw blurRad="38100" dist="38100" dir="2700000" algn="tl">
                  <a:srgbClr val="000000">
                    <a:alpha val="43137"/>
                  </a:srgbClr>
                </a:outerShdw>
              </a:effectLst>
            </a:endParaRPr>
          </a:p>
          <a:p>
            <a:pPr lvl="1">
              <a:buClr>
                <a:srgbClr val="66FFFF"/>
              </a:buClr>
              <a:buSzPct val="70000"/>
              <a:buFont typeface="Wingdings" panose="05000000000000000000" pitchFamily="2" charset="2"/>
              <a:buChar char="§"/>
            </a:pPr>
            <a:r>
              <a:rPr lang="en-US" b="1" i="1" dirty="0" smtClean="0">
                <a:solidFill>
                  <a:srgbClr val="FFFF00"/>
                </a:solidFill>
                <a:effectLst>
                  <a:outerShdw blurRad="38100" dist="38100" dir="2700000" algn="tl">
                    <a:srgbClr val="000000">
                      <a:alpha val="43137"/>
                    </a:srgbClr>
                  </a:outerShdw>
                </a:effectLst>
              </a:rPr>
              <a:t>1 Corinthians 16:15-16</a:t>
            </a:r>
          </a:p>
          <a:p>
            <a:pPr lvl="1">
              <a:buClr>
                <a:srgbClr val="66FFFF"/>
              </a:buClr>
              <a:buSzPct val="70000"/>
              <a:buFont typeface="Wingdings" panose="05000000000000000000" pitchFamily="2" charset="2"/>
              <a:buChar char="§"/>
            </a:pPr>
            <a:r>
              <a:rPr lang="en-US" b="1" i="1" dirty="0" smtClean="0">
                <a:solidFill>
                  <a:srgbClr val="FFFF00"/>
                </a:solidFill>
                <a:effectLst>
                  <a:outerShdw blurRad="38100" dist="38100" dir="2700000" algn="tl">
                    <a:srgbClr val="000000">
                      <a:alpha val="43137"/>
                    </a:srgbClr>
                  </a:outerShdw>
                </a:effectLst>
              </a:rPr>
              <a:t>Romans 16:3-4</a:t>
            </a:r>
            <a:endParaRPr lang="en-US" b="1" i="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070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p:cTn id="63"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4">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anim calcmode="lin" valueType="num">
                                      <p:cBhvr>
                                        <p:cTn id="71"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4">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4">
                                            <p:txEl>
                                              <p:pRg st="9" end="9"/>
                                            </p:txEl>
                                          </p:spTgt>
                                        </p:tgtEl>
                                        <p:attrNameLst>
                                          <p:attrName>style.visibility</p:attrName>
                                        </p:attrNameLst>
                                      </p:cBhvr>
                                      <p:to>
                                        <p:strVal val="visible"/>
                                      </p:to>
                                    </p:set>
                                    <p:anim calcmode="lin" valueType="num">
                                      <p:cBhvr>
                                        <p:cTn id="79" dur="1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4">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4">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4">
                                            <p:txEl>
                                              <p:pRg st="10" end="10"/>
                                            </p:txEl>
                                          </p:spTgt>
                                        </p:tgtEl>
                                        <p:attrNameLst>
                                          <p:attrName>style.visibility</p:attrName>
                                        </p:attrNameLst>
                                      </p:cBhvr>
                                      <p:to>
                                        <p:strVal val="visible"/>
                                      </p:to>
                                    </p:set>
                                    <p:anim calcmode="lin" valueType="num">
                                      <p:cBhvr>
                                        <p:cTn id="87" dur="10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4">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Gradient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Gradient1</Template>
  <TotalTime>269</TotalTime>
  <Words>119</Words>
  <Application>Microsoft Office PowerPoint</Application>
  <PresentationFormat>On-screen Show (4:3)</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Gradient1</vt:lpstr>
      <vt:lpstr>Understanding Our Responsibility</vt:lpstr>
      <vt:lpstr>Ezra 10:1-4</vt:lpstr>
      <vt:lpstr>Factors in Understanding Responsibility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Our Responsibility</dc:title>
  <dc:creator>Harry</dc:creator>
  <cp:lastModifiedBy>Harry</cp:lastModifiedBy>
  <cp:revision>7</cp:revision>
  <dcterms:created xsi:type="dcterms:W3CDTF">2015-01-24T22:58:57Z</dcterms:created>
  <dcterms:modified xsi:type="dcterms:W3CDTF">2015-01-25T03:28:14Z</dcterms:modified>
</cp:coreProperties>
</file>