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sldIdLst>
    <p:sldId id="289" r:id="rId2"/>
    <p:sldId id="302" r:id="rId3"/>
    <p:sldId id="303" r:id="rId4"/>
    <p:sldId id="309" r:id="rId5"/>
    <p:sldId id="304" r:id="rId6"/>
    <p:sldId id="311" r:id="rId7"/>
    <p:sldId id="308" r:id="rId8"/>
    <p:sldId id="307" r:id="rId9"/>
    <p:sldId id="31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46"/>
    <a:srgbClr val="FFFF66"/>
    <a:srgbClr val="003366"/>
    <a:srgbClr val="006666"/>
    <a:srgbClr val="3E001F"/>
    <a:srgbClr val="660033"/>
    <a:srgbClr val="66FFFF"/>
    <a:srgbClr val="FFCC0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25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831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831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78F6D3-C7F5-4A12-BED9-8BC904F22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3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8417C-081C-4505-B9C5-1AD8773FB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5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A5DB34-3452-47E3-9483-119F764FD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2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A8CBFD-0BEE-4419-AC2B-D125A93E5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3E0606-1A39-48ED-B8D9-4E88C0178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7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88FBB-84D8-4F94-AFF3-7377FB6D8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6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3F76D9-9EBA-4123-B354-A534E66E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2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E849B2-FBAB-42EC-90C6-1F495B378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D7E1A0-C5B5-4A7D-A66E-D2DBF4EEC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3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F9F22C-2FDB-47B4-93CB-78772FCBE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9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28B1A6-3BC3-4EB8-9A8C-93CF0300B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9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3E001F"/>
            </a:gs>
            <a:gs pos="100000">
              <a:srgbClr val="660033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9728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28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28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28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28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28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28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729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729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29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9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9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pPr>
              <a:defRPr/>
            </a:pPr>
            <a:fld id="{9575FB81-2367-4D47-92F1-EC03CC916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LOVE: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Foundational for Family Success</a:t>
            </a:r>
            <a:endParaRPr lang="en-US" sz="48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362200"/>
            <a:ext cx="6400799" cy="427253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effectLst/>
              </a:rPr>
              <a:t>LOVE - Introduced</a:t>
            </a:r>
            <a:endParaRPr lang="en-US" sz="4800" dirty="0" smtClean="0">
              <a:effectLst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4530725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Monotype Sorts" pitchFamily="2" charset="2"/>
              <a:buChar char="l"/>
            </a:pPr>
            <a:r>
              <a:rPr lang="en-US" altLang="en-US" sz="3600" dirty="0" smtClean="0">
                <a:effectLst/>
              </a:rPr>
              <a:t>Love is a defining point of God’s nature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 1 Jn. 4:7, 8, 16</a:t>
            </a:r>
            <a:r>
              <a:rPr lang="en-US" altLang="en-US" sz="3200" dirty="0" smtClean="0">
                <a:effectLst/>
              </a:rPr>
              <a:t>	Repeat: </a:t>
            </a:r>
            <a:r>
              <a:rPr lang="en-US" altLang="en-US" sz="3200" b="1" dirty="0" smtClean="0">
                <a:solidFill>
                  <a:srgbClr val="66FFFF"/>
                </a:solidFill>
                <a:effectLst/>
              </a:rPr>
              <a:t>“God is love”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dirty="0" smtClean="0">
                <a:effectLst/>
              </a:rPr>
              <a:t> </a:t>
            </a:r>
            <a:r>
              <a:rPr lang="en-US" altLang="en-US" sz="3200" dirty="0" smtClean="0">
                <a:solidFill>
                  <a:srgbClr val="FFFF99"/>
                </a:solidFill>
                <a:effectLst/>
              </a:rPr>
              <a:t>God’s love is eternal in expression &amp; planning</a:t>
            </a:r>
          </a:p>
          <a:p>
            <a:pPr eaLnBrk="1" hangingPunct="1">
              <a:buClr>
                <a:srgbClr val="FFFF00"/>
              </a:buClr>
              <a:buFont typeface="Monotype Sorts" pitchFamily="2" charset="2"/>
              <a:buChar char="l"/>
            </a:pPr>
            <a:r>
              <a:rPr lang="en-US" altLang="en-US" sz="3600" dirty="0" smtClean="0">
                <a:effectLst/>
              </a:rPr>
              <a:t>Love necessary to have fullness of God in us (</a:t>
            </a:r>
            <a:r>
              <a:rPr lang="en-US" altLang="en-US" sz="3600" b="1" i="1" dirty="0" smtClean="0">
                <a:solidFill>
                  <a:srgbClr val="FFFF66"/>
                </a:solidFill>
                <a:effectLst/>
              </a:rPr>
              <a:t>Eph. 3:14-19</a:t>
            </a:r>
            <a:r>
              <a:rPr lang="en-US" altLang="en-US" sz="3600" dirty="0" smtClean="0">
                <a:effectLst/>
              </a:rPr>
              <a:t>)</a:t>
            </a:r>
          </a:p>
          <a:p>
            <a:pPr eaLnBrk="1" hangingPunct="1">
              <a:buClr>
                <a:srgbClr val="FFFF00"/>
              </a:buClr>
              <a:buFont typeface="Monotype Sorts" pitchFamily="2" charset="2"/>
              <a:buChar char="l"/>
            </a:pPr>
            <a:r>
              <a:rPr lang="en-US" altLang="en-US" sz="3600" dirty="0" smtClean="0">
                <a:effectLst/>
              </a:rPr>
              <a:t>Pre-eminence of love declared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Mark 12:28-34	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Foundational to all service</a:t>
            </a:r>
            <a:endParaRPr lang="en-US" altLang="en-US" sz="3200" b="1" i="1" dirty="0" smtClean="0">
              <a:solidFill>
                <a:srgbClr val="FFFF66"/>
              </a:solidFill>
              <a:effectLst/>
            </a:endParaRP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Colossians 3:14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Bond of perfectness</a:t>
            </a:r>
            <a:endParaRPr lang="en-US" altLang="en-US" sz="3200" dirty="0" smtClean="0">
              <a:effectLst/>
            </a:endParaRP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1 Cor. 13:1-3, 13</a:t>
            </a:r>
            <a:r>
              <a:rPr lang="en-US" altLang="en-US" sz="3200" dirty="0" smtClean="0">
                <a:effectLst/>
              </a:rPr>
              <a:t> 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Actions wasted without it</a:t>
            </a:r>
            <a:endParaRPr lang="en-US" altLang="en-US" sz="3200" dirty="0" smtClean="0">
              <a:solidFill>
                <a:schemeClr val="folHlink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39825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effectLst/>
              </a:rPr>
              <a:t>LOVE - Foundational in Family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en-US" altLang="en-US" dirty="0" smtClean="0">
                <a:effectLst/>
              </a:rPr>
              <a:t>Begins with love of husband towards his wife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Eph. 5:25f</a:t>
            </a:r>
            <a:r>
              <a:rPr lang="en-US" altLang="en-US" dirty="0" smtClean="0">
                <a:effectLst/>
              </a:rPr>
              <a:t>	As Christ loved church &amp; as self</a:t>
            </a: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Col. 3:19</a:t>
            </a:r>
            <a:r>
              <a:rPr lang="en-US" altLang="en-US" dirty="0" smtClean="0">
                <a:effectLst/>
              </a:rPr>
              <a:t>	Love &amp; be not bitter against them</a:t>
            </a: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Gen. 29:20</a:t>
            </a:r>
            <a:r>
              <a:rPr lang="en-US" altLang="en-US" dirty="0" smtClean="0">
                <a:effectLst/>
              </a:rPr>
              <a:t>	Example of Jacob’s love for Rachel</a:t>
            </a: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Prov. 5:18f</a:t>
            </a:r>
            <a:r>
              <a:rPr lang="en-US" altLang="en-US" dirty="0" smtClean="0">
                <a:effectLst/>
              </a:rPr>
              <a:t>	“Be ravished always with her love…”</a:t>
            </a: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Song Sol. 8:7</a:t>
            </a:r>
            <a:r>
              <a:rPr lang="en-US" altLang="en-US" dirty="0" smtClean="0">
                <a:effectLst/>
              </a:rPr>
              <a:t>	 All possessions not equal to value of love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dirty="0" smtClean="0">
                <a:effectLst/>
              </a:rPr>
              <a:t>Wives to love in response to husband’s love</a:t>
            </a: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Titus 2:4</a:t>
            </a:r>
            <a:r>
              <a:rPr lang="en-US" altLang="en-US" dirty="0" smtClean="0">
                <a:effectLst/>
              </a:rPr>
              <a:t>	Wives taught to love own husbands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dirty="0" smtClean="0">
                <a:effectLst/>
              </a:rPr>
              <a:t>Parents lead in love &amp; children respond</a:t>
            </a: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>
                <a:solidFill>
                  <a:schemeClr val="tx2"/>
                </a:solidFill>
                <a:effectLst/>
              </a:rPr>
              <a:t>M</a:t>
            </a: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k. 5:21-22</a:t>
            </a:r>
            <a:r>
              <a:rPr lang="en-US" altLang="en-US" dirty="0" smtClean="0">
                <a:effectLst/>
              </a:rPr>
              <a:t>	</a:t>
            </a:r>
            <a:r>
              <a:rPr lang="en-US" altLang="en-US" dirty="0" err="1" smtClean="0">
                <a:effectLst/>
              </a:rPr>
              <a:t>Jairus</a:t>
            </a:r>
            <a:r>
              <a:rPr lang="en-US" altLang="en-US" dirty="0" smtClean="0">
                <a:effectLst/>
              </a:rPr>
              <a:t> was ruler, but begged for daughter</a:t>
            </a: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Mt. 15:21-27</a:t>
            </a:r>
            <a:r>
              <a:rPr lang="en-US" altLang="en-US" dirty="0">
                <a:effectLst/>
              </a:rPr>
              <a:t>	</a:t>
            </a:r>
            <a:r>
              <a:rPr lang="en-US" altLang="en-US" dirty="0" smtClean="0">
                <a:effectLst/>
              </a:rPr>
              <a:t>Canaanite woman endured humiliation</a:t>
            </a: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>
                <a:effectLst/>
              </a:rPr>
              <a:t>Parental love seen as natural affection in Bible</a:t>
            </a: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>
                <a:effectLst/>
              </a:rPr>
              <a:t>Children respond with love &amp; honor that sets future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/>
              </a:rPr>
              <a:t>LOVE - Defined</a:t>
            </a:r>
            <a:br>
              <a:rPr lang="en-US" b="1" dirty="0" smtClean="0">
                <a:effectLst/>
              </a:rPr>
            </a:br>
            <a:r>
              <a:rPr lang="en-US" b="1" i="1" dirty="0" smtClean="0">
                <a:effectLst/>
              </a:rPr>
              <a:t>(1 Corinthians 13:4-7)</a:t>
            </a:r>
            <a:endParaRPr lang="en-US" b="1" dirty="0" smtClean="0">
              <a:effectLst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04800" y="1905000"/>
            <a:ext cx="8534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 baseline="30000" dirty="0"/>
              <a:t>4</a:t>
            </a:r>
            <a:r>
              <a:rPr lang="en-US" altLang="en-US" sz="3600" dirty="0"/>
              <a:t> Love suffers long </a:t>
            </a:r>
            <a:r>
              <a:rPr lang="en-US" altLang="en-US" sz="3600" i="1" dirty="0"/>
              <a:t>and</a:t>
            </a:r>
            <a:r>
              <a:rPr lang="en-US" altLang="en-US" sz="3600" dirty="0"/>
              <a:t> is kind; love does not envy; love does not parade itself, is not puffed up; </a:t>
            </a:r>
            <a:r>
              <a:rPr lang="en-US" altLang="en-US" sz="3600" baseline="30000" dirty="0"/>
              <a:t>5</a:t>
            </a:r>
            <a:r>
              <a:rPr lang="en-US" altLang="en-US" sz="3600" dirty="0"/>
              <a:t> does not behave rudely, does not seek its own, is not provoked, thinks no evil; </a:t>
            </a:r>
            <a:r>
              <a:rPr lang="en-US" altLang="en-US" sz="3600" baseline="30000" dirty="0"/>
              <a:t>6</a:t>
            </a:r>
            <a:r>
              <a:rPr lang="en-US" altLang="en-US" sz="3600" dirty="0"/>
              <a:t> does not rejoice in iniquity, but rejoices in the truth; </a:t>
            </a:r>
            <a:r>
              <a:rPr lang="en-US" altLang="en-US" sz="3600" baseline="30000" dirty="0"/>
              <a:t>7</a:t>
            </a:r>
            <a:r>
              <a:rPr lang="en-US" altLang="en-US" sz="3600" dirty="0"/>
              <a:t> bears all things, believes all things, hopes all things, endures all things.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/>
              </a:rPr>
              <a:t>LOVE - Defined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4530725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effectLst/>
              </a:rPr>
              <a:t>Longsuffering</a:t>
            </a:r>
            <a:r>
              <a:rPr lang="en-US" altLang="en-US" dirty="0" smtClean="0">
                <a:effectLst/>
              </a:rPr>
              <a:t> (</a:t>
            </a:r>
            <a:r>
              <a:rPr lang="en-US" altLang="en-US" b="1" i="1" dirty="0" smtClean="0">
                <a:solidFill>
                  <a:srgbClr val="FFFF99"/>
                </a:solidFill>
                <a:effectLst/>
              </a:rPr>
              <a:t>Eph. 4:1-2</a:t>
            </a:r>
            <a:r>
              <a:rPr lang="en-US" altLang="en-US" dirty="0" smtClean="0">
                <a:effectLst/>
              </a:rPr>
              <a:t>)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chemeClr val="accent2"/>
                </a:solidFill>
                <a:effectLst/>
              </a:rPr>
              <a:t> </a:t>
            </a:r>
            <a:r>
              <a:rPr lang="en-US" altLang="en-US" b="1" dirty="0" smtClean="0">
                <a:effectLst/>
              </a:rPr>
              <a:t>Kindness</a:t>
            </a:r>
            <a:r>
              <a:rPr lang="en-US" altLang="en-US" dirty="0" smtClean="0">
                <a:effectLst/>
              </a:rPr>
              <a:t> (</a:t>
            </a:r>
            <a:r>
              <a:rPr lang="en-US" altLang="en-US" b="1" i="1" dirty="0" smtClean="0">
                <a:solidFill>
                  <a:srgbClr val="FFFF99"/>
                </a:solidFill>
                <a:effectLst/>
              </a:rPr>
              <a:t>Rom. 12:10</a:t>
            </a:r>
            <a:r>
              <a:rPr lang="en-US" altLang="en-US" dirty="0" smtClean="0">
                <a:effectLst/>
              </a:rPr>
              <a:t>; </a:t>
            </a:r>
            <a:r>
              <a:rPr lang="en-US" altLang="en-US" b="1" i="1" dirty="0" smtClean="0">
                <a:solidFill>
                  <a:srgbClr val="FFFF99"/>
                </a:solidFill>
                <a:effectLst/>
              </a:rPr>
              <a:t>2 Pet. 1:5-7</a:t>
            </a:r>
            <a:r>
              <a:rPr lang="en-US" altLang="en-US" dirty="0" smtClean="0">
                <a:effectLst/>
              </a:rPr>
              <a:t>)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/>
              </a:rPr>
              <a:t> </a:t>
            </a:r>
            <a:r>
              <a:rPr lang="en-US" altLang="en-US" b="1" dirty="0" smtClean="0">
                <a:effectLst/>
              </a:rPr>
              <a:t>Not envious</a:t>
            </a:r>
            <a:r>
              <a:rPr lang="en-US" altLang="en-US" dirty="0" smtClean="0">
                <a:effectLst/>
              </a:rPr>
              <a:t> (</a:t>
            </a:r>
            <a:r>
              <a:rPr lang="en-US" altLang="en-US" b="1" i="1" dirty="0" smtClean="0">
                <a:solidFill>
                  <a:srgbClr val="FFFF99"/>
                </a:solidFill>
                <a:effectLst/>
              </a:rPr>
              <a:t>Gal. 5:25 - 6:2</a:t>
            </a:r>
            <a:r>
              <a:rPr lang="en-US" altLang="en-US" dirty="0" smtClean="0">
                <a:effectLst/>
              </a:rPr>
              <a:t>)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/>
              </a:rPr>
              <a:t> </a:t>
            </a:r>
            <a:r>
              <a:rPr lang="en-US" altLang="en-US" b="1" dirty="0" smtClean="0">
                <a:effectLst/>
              </a:rPr>
              <a:t>Selfless, not self-centered</a:t>
            </a:r>
            <a:r>
              <a:rPr lang="en-US" altLang="en-US" dirty="0" smtClean="0">
                <a:effectLst/>
              </a:rPr>
              <a:t> (</a:t>
            </a:r>
            <a:r>
              <a:rPr lang="en-US" altLang="en-US" b="1" i="1" dirty="0" smtClean="0">
                <a:solidFill>
                  <a:srgbClr val="FFFF99"/>
                </a:solidFill>
                <a:effectLst/>
              </a:rPr>
              <a:t>Jn. 15:13</a:t>
            </a:r>
            <a:r>
              <a:rPr lang="en-US" altLang="en-US" dirty="0" smtClean="0">
                <a:effectLst/>
              </a:rPr>
              <a:t>; </a:t>
            </a:r>
            <a:r>
              <a:rPr lang="en-US" altLang="en-US" b="1" i="1" dirty="0" smtClean="0">
                <a:solidFill>
                  <a:srgbClr val="FFFF99"/>
                </a:solidFill>
                <a:effectLst/>
              </a:rPr>
              <a:t>Phil. 2:1f</a:t>
            </a:r>
            <a:r>
              <a:rPr lang="en-US" altLang="en-US" dirty="0" smtClean="0">
                <a:effectLst/>
              </a:rPr>
              <a:t>)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/>
              </a:rPr>
              <a:t> </a:t>
            </a:r>
            <a:r>
              <a:rPr lang="en-US" altLang="en-US" b="1" dirty="0" smtClean="0">
                <a:effectLst/>
              </a:rPr>
              <a:t>Absent rash anger</a:t>
            </a:r>
            <a:r>
              <a:rPr lang="en-US" altLang="en-US" dirty="0" smtClean="0">
                <a:effectLst/>
              </a:rPr>
              <a:t> (</a:t>
            </a:r>
            <a:r>
              <a:rPr lang="en-US" altLang="en-US" b="1" i="1" dirty="0" smtClean="0">
                <a:solidFill>
                  <a:srgbClr val="FFFF99"/>
                </a:solidFill>
                <a:effectLst/>
              </a:rPr>
              <a:t>Col. 3:8-14</a:t>
            </a:r>
            <a:r>
              <a:rPr lang="en-US" altLang="en-US" dirty="0" smtClean="0">
                <a:effectLst/>
              </a:rPr>
              <a:t>; </a:t>
            </a:r>
            <a:r>
              <a:rPr lang="en-US" altLang="en-US" b="1" i="1" dirty="0" smtClean="0">
                <a:solidFill>
                  <a:srgbClr val="FFFF99"/>
                </a:solidFill>
                <a:effectLst/>
              </a:rPr>
              <a:t>Jas. 1:19-20</a:t>
            </a:r>
            <a:r>
              <a:rPr lang="en-US" altLang="en-US" dirty="0" smtClean="0">
                <a:effectLst/>
              </a:rPr>
              <a:t>)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/>
              </a:rPr>
              <a:t> </a:t>
            </a:r>
            <a:r>
              <a:rPr lang="en-US" altLang="en-US" b="1" dirty="0" smtClean="0">
                <a:effectLst/>
              </a:rPr>
              <a:t>Not vengeful</a:t>
            </a:r>
            <a:r>
              <a:rPr lang="en-US" altLang="en-US" dirty="0" smtClean="0">
                <a:effectLst/>
              </a:rPr>
              <a:t> (</a:t>
            </a:r>
            <a:r>
              <a:rPr lang="en-US" altLang="en-US" b="1" i="1" dirty="0" smtClean="0">
                <a:solidFill>
                  <a:srgbClr val="FFFF99"/>
                </a:solidFill>
                <a:effectLst/>
              </a:rPr>
              <a:t>Matt. 5:43-48</a:t>
            </a:r>
            <a:r>
              <a:rPr lang="en-US" altLang="en-US" dirty="0" smtClean="0">
                <a:effectLst/>
              </a:rPr>
              <a:t>; </a:t>
            </a:r>
            <a:r>
              <a:rPr lang="en-US" altLang="en-US" b="1" i="1" dirty="0" smtClean="0">
                <a:solidFill>
                  <a:srgbClr val="FFFF99"/>
                </a:solidFill>
                <a:effectLst/>
              </a:rPr>
              <a:t>Rom. 12:19-21</a:t>
            </a:r>
            <a:r>
              <a:rPr lang="en-US" altLang="en-US" dirty="0" smtClean="0">
                <a:effectLst/>
              </a:rPr>
              <a:t>)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/>
              </a:rPr>
              <a:t> </a:t>
            </a:r>
            <a:r>
              <a:rPr lang="en-US" altLang="en-US" b="1" dirty="0" smtClean="0">
                <a:effectLst/>
              </a:rPr>
              <a:t>Associated with truth, not evil</a:t>
            </a:r>
            <a:r>
              <a:rPr lang="en-US" altLang="en-US" dirty="0" smtClean="0">
                <a:effectLst/>
              </a:rPr>
              <a:t> (</a:t>
            </a:r>
            <a:r>
              <a:rPr lang="en-US" altLang="en-US" b="1" i="1" dirty="0" smtClean="0">
                <a:solidFill>
                  <a:srgbClr val="FFFF99"/>
                </a:solidFill>
                <a:effectLst/>
              </a:rPr>
              <a:t>Rom. 12:9</a:t>
            </a:r>
            <a:r>
              <a:rPr lang="en-US" altLang="en-US" dirty="0" smtClean="0">
                <a:effectLst/>
              </a:rPr>
              <a:t>; </a:t>
            </a:r>
            <a:r>
              <a:rPr lang="en-US" altLang="en-US" b="1" i="1" dirty="0" smtClean="0">
                <a:solidFill>
                  <a:srgbClr val="FFFF99"/>
                </a:solidFill>
                <a:effectLst/>
              </a:rPr>
              <a:t>13:9</a:t>
            </a:r>
            <a:r>
              <a:rPr lang="en-US" altLang="en-US" dirty="0" smtClean="0">
                <a:effectLst/>
              </a:rPr>
              <a:t>)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>
                <a:effectLst/>
              </a:rPr>
              <a:t>Keeps commands of God (</a:t>
            </a:r>
            <a:r>
              <a:rPr lang="en-US" altLang="en-US" b="1" i="1" dirty="0" smtClean="0">
                <a:solidFill>
                  <a:srgbClr val="FFFF99"/>
                </a:solidFill>
                <a:effectLst/>
              </a:rPr>
              <a:t>Jn. 14:15, 23</a:t>
            </a:r>
            <a:r>
              <a:rPr lang="en-US" altLang="en-US" dirty="0" smtClean="0">
                <a:effectLst/>
              </a:rPr>
              <a:t>; </a:t>
            </a:r>
            <a:r>
              <a:rPr lang="en-US" altLang="en-US" b="1" i="1" dirty="0" smtClean="0">
                <a:solidFill>
                  <a:srgbClr val="FFFF99"/>
                </a:solidFill>
                <a:effectLst/>
              </a:rPr>
              <a:t>1 Jn. 5:3</a:t>
            </a:r>
            <a:r>
              <a:rPr lang="en-US" altLang="en-US" dirty="0" smtClean="0">
                <a:effectLst/>
              </a:rPr>
              <a:t>)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/>
              </a:rPr>
              <a:t> </a:t>
            </a:r>
            <a:r>
              <a:rPr lang="en-US" altLang="en-US" b="1" dirty="0" smtClean="0">
                <a:effectLst/>
              </a:rPr>
              <a:t>Lasting despite trials</a:t>
            </a:r>
            <a:r>
              <a:rPr lang="en-US" altLang="en-US" dirty="0" smtClean="0">
                <a:effectLst/>
              </a:rPr>
              <a:t> (</a:t>
            </a:r>
            <a:r>
              <a:rPr lang="en-US" altLang="en-US" b="1" i="1" dirty="0" smtClean="0">
                <a:solidFill>
                  <a:srgbClr val="FFFF99"/>
                </a:solidFill>
                <a:effectLst/>
              </a:rPr>
              <a:t>Rom. 8:35</a:t>
            </a:r>
            <a:r>
              <a:rPr lang="en-US" altLang="en-US" dirty="0" smtClean="0">
                <a:effectLst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572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/>
              </a:rPr>
              <a:t>LOVE - Defined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4343400" cy="57150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effectLst/>
              </a:rPr>
              <a:t>Longsuffering</a:t>
            </a:r>
            <a:endParaRPr lang="en-US" altLang="en-US" dirty="0" smtClean="0">
              <a:effectLst/>
            </a:endParaRP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chemeClr val="accent2"/>
                </a:solidFill>
                <a:effectLst/>
              </a:rPr>
              <a:t> </a:t>
            </a:r>
            <a:r>
              <a:rPr lang="en-US" altLang="en-US" b="1" dirty="0" smtClean="0">
                <a:effectLst/>
              </a:rPr>
              <a:t>Kindness</a:t>
            </a:r>
            <a:endParaRPr lang="en-US" altLang="en-US" dirty="0" smtClean="0">
              <a:effectLst/>
            </a:endParaRP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/>
              </a:rPr>
              <a:t> </a:t>
            </a:r>
            <a:r>
              <a:rPr lang="en-US" altLang="en-US" b="1" dirty="0" smtClean="0">
                <a:effectLst/>
              </a:rPr>
              <a:t>Not </a:t>
            </a:r>
            <a:r>
              <a:rPr lang="en-US" altLang="en-US" b="1" dirty="0" smtClean="0">
                <a:effectLst/>
              </a:rPr>
              <a:t>envious</a:t>
            </a:r>
            <a:endParaRPr lang="en-US" altLang="en-US" dirty="0" smtClean="0">
              <a:effectLst/>
            </a:endParaRP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/>
              </a:rPr>
              <a:t> </a:t>
            </a:r>
            <a:r>
              <a:rPr lang="en-US" altLang="en-US" b="1" dirty="0" smtClean="0">
                <a:effectLst/>
              </a:rPr>
              <a:t>Selfless, not </a:t>
            </a:r>
            <a:r>
              <a:rPr lang="en-US" altLang="en-US" b="1" dirty="0" smtClean="0">
                <a:effectLst/>
              </a:rPr>
              <a:t>self-centered</a:t>
            </a:r>
            <a:endParaRPr lang="en-US" altLang="en-US" dirty="0" smtClean="0">
              <a:effectLst/>
            </a:endParaRP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/>
              </a:rPr>
              <a:t> </a:t>
            </a:r>
            <a:r>
              <a:rPr lang="en-US" altLang="en-US" b="1" dirty="0" smtClean="0">
                <a:effectLst/>
              </a:rPr>
              <a:t>Absent rash </a:t>
            </a:r>
            <a:r>
              <a:rPr lang="en-US" altLang="en-US" b="1" dirty="0" smtClean="0">
                <a:effectLst/>
              </a:rPr>
              <a:t>anger</a:t>
            </a:r>
            <a:endParaRPr lang="en-US" altLang="en-US" dirty="0" smtClean="0">
              <a:effectLst/>
            </a:endParaRP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/>
              </a:rPr>
              <a:t> </a:t>
            </a:r>
            <a:r>
              <a:rPr lang="en-US" altLang="en-US" b="1" dirty="0" smtClean="0">
                <a:effectLst/>
              </a:rPr>
              <a:t>Not </a:t>
            </a:r>
            <a:r>
              <a:rPr lang="en-US" altLang="en-US" b="1" dirty="0" smtClean="0">
                <a:effectLst/>
              </a:rPr>
              <a:t>vengeful</a:t>
            </a:r>
            <a:endParaRPr lang="en-US" altLang="en-US" dirty="0" smtClean="0">
              <a:effectLst/>
            </a:endParaRP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/>
              </a:rPr>
              <a:t> </a:t>
            </a:r>
            <a:r>
              <a:rPr lang="en-US" altLang="en-US" b="1" dirty="0" smtClean="0">
                <a:effectLst/>
              </a:rPr>
              <a:t>Associated with truth, not </a:t>
            </a:r>
            <a:r>
              <a:rPr lang="en-US" altLang="en-US" b="1" dirty="0" smtClean="0">
                <a:effectLst/>
              </a:rPr>
              <a:t>evil</a:t>
            </a:r>
            <a:endParaRPr lang="en-US" altLang="en-US" dirty="0" smtClean="0">
              <a:effectLst/>
            </a:endParaRP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/>
              </a:rPr>
              <a:t> </a:t>
            </a:r>
            <a:r>
              <a:rPr lang="en-US" altLang="en-US" b="1" dirty="0" smtClean="0">
                <a:effectLst/>
              </a:rPr>
              <a:t>Lasting despite </a:t>
            </a:r>
            <a:r>
              <a:rPr lang="en-US" altLang="en-US" b="1" dirty="0" smtClean="0">
                <a:effectLst/>
              </a:rPr>
              <a:t>trials</a:t>
            </a:r>
            <a:endParaRPr lang="en-US" altLang="en-US" dirty="0" smtClean="0">
              <a:effectLst/>
            </a:endParaRPr>
          </a:p>
        </p:txBody>
      </p:sp>
      <p:sp>
        <p:nvSpPr>
          <p:cNvPr id="2" name="Bevel 1"/>
          <p:cNvSpPr/>
          <p:nvPr/>
        </p:nvSpPr>
        <p:spPr bwMode="auto">
          <a:xfrm>
            <a:off x="4572000" y="0"/>
            <a:ext cx="4572000" cy="1143000"/>
          </a:xfrm>
          <a:prstGeom prst="bevel">
            <a:avLst/>
          </a:prstGeom>
          <a:solidFill>
            <a:srgbClr val="003366"/>
          </a:solidFill>
          <a:ln w="9525" cap="flat" cmpd="sng" algn="ctr">
            <a:solidFill>
              <a:srgbClr val="0023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Exemplified in…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572000" y="1143000"/>
            <a:ext cx="4572000" cy="5715000"/>
          </a:xfrm>
          <a:prstGeom prst="rect">
            <a:avLst/>
          </a:prstGeom>
          <a:solidFill>
            <a:srgbClr val="002346"/>
          </a:solidFill>
          <a:ln w="9525" cap="flat" cmpd="sng" algn="ctr">
            <a:solidFill>
              <a:srgbClr val="0023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1730514"/>
            <a:ext cx="4565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66"/>
                </a:solidFill>
              </a:rPr>
              <a:t>Jacob &amp; Rachel</a:t>
            </a:r>
            <a:endParaRPr lang="en-US" sz="4000" b="1" dirty="0">
              <a:solidFill>
                <a:srgbClr val="FFFF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3528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66"/>
                </a:solidFill>
              </a:rPr>
              <a:t>Hannah &amp; Samuel</a:t>
            </a:r>
            <a:endParaRPr lang="en-US" sz="4000" b="1" dirty="0">
              <a:solidFill>
                <a:srgbClr val="FFFF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5088284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66"/>
                </a:solidFill>
              </a:rPr>
              <a:t>Ruth &amp; Naomi</a:t>
            </a:r>
            <a:endParaRPr lang="en-US" sz="4000" b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3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effectLst/>
              </a:rPr>
              <a:t>LOVE – Its Absence</a:t>
            </a:r>
            <a:br>
              <a:rPr lang="en-US" sz="4800" b="1" dirty="0" smtClean="0">
                <a:effectLst/>
              </a:rPr>
            </a:br>
            <a:r>
              <a:rPr lang="en-US" b="1" i="1" dirty="0" smtClean="0">
                <a:effectLst/>
              </a:rPr>
              <a:t>(2 Timothy 3:1-5)</a:t>
            </a:r>
            <a:endParaRPr lang="en-US" b="1" dirty="0" smtClean="0">
              <a:effectLst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1752600"/>
            <a:ext cx="9144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b="1" baseline="30000">
                <a:solidFill>
                  <a:srgbClr val="FFFF00"/>
                </a:solidFill>
              </a:rPr>
              <a:t>1</a:t>
            </a:r>
            <a:r>
              <a:rPr lang="en-US" altLang="en-US" sz="3200"/>
              <a:t>But know this, that in the last days grievous times shall come. </a:t>
            </a:r>
            <a:r>
              <a:rPr lang="en-US" altLang="en-US" sz="3200" b="1" baseline="30000">
                <a:solidFill>
                  <a:srgbClr val="FFFF00"/>
                </a:solidFill>
              </a:rPr>
              <a:t>2</a:t>
            </a:r>
            <a:r>
              <a:rPr lang="en-US" altLang="en-US" sz="3200"/>
              <a:t>For men shall be lovers of self, lovers of money, boastful, haughty, railers, disobedient to parents, unthankful, unholy, </a:t>
            </a:r>
            <a:r>
              <a:rPr lang="en-US" altLang="en-US" sz="3200" b="1" baseline="30000">
                <a:solidFill>
                  <a:srgbClr val="FFFF00"/>
                </a:solidFill>
              </a:rPr>
              <a:t>3</a:t>
            </a:r>
            <a:r>
              <a:rPr lang="en-US" altLang="en-US" sz="3200"/>
              <a:t>without natural affection, implacable, slanderers, without self-control, fierce, no lovers of good, </a:t>
            </a:r>
            <a:r>
              <a:rPr lang="en-US" altLang="en-US" sz="3200" b="1" baseline="30000">
                <a:solidFill>
                  <a:srgbClr val="FFFF00"/>
                </a:solidFill>
              </a:rPr>
              <a:t>4</a:t>
            </a:r>
            <a:r>
              <a:rPr lang="en-US" altLang="en-US" sz="3200"/>
              <a:t>traitors, headstrong, puffed up, lovers of pleasure rather than lovers of God; </a:t>
            </a:r>
            <a:r>
              <a:rPr lang="en-US" altLang="en-US" sz="3200" b="1" baseline="30000">
                <a:solidFill>
                  <a:srgbClr val="FFFF00"/>
                </a:solidFill>
              </a:rPr>
              <a:t>5</a:t>
            </a:r>
            <a:r>
              <a:rPr lang="en-US" altLang="en-US" sz="3200"/>
              <a:t>holding a form of godliness, but having denied the power therefore. From these also turn away.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/>
              </a:rPr>
              <a:t>Absence of Bible Love Breeds Evil: </a:t>
            </a:r>
            <a:r>
              <a:rPr lang="en-US" sz="4000" b="1" i="1" dirty="0" smtClean="0">
                <a:effectLst/>
              </a:rPr>
              <a:t>Examination of 2 Timothy 3:1-5</a:t>
            </a:r>
            <a:endParaRPr lang="en-US" b="1" dirty="0" smtClean="0">
              <a:effectLst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5307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00"/>
              </a:buClr>
            </a:pPr>
            <a:r>
              <a:rPr lang="en-US" altLang="en-US" dirty="0" smtClean="0">
                <a:effectLst/>
              </a:rPr>
              <a:t>Character producing “grievous times”</a:t>
            </a:r>
          </a:p>
          <a:p>
            <a:pPr eaLnBrk="1" hangingPunct="1">
              <a:spcBef>
                <a:spcPct val="0"/>
              </a:spcBef>
              <a:buClr>
                <a:srgbClr val="FFFF00"/>
              </a:buClr>
            </a:pPr>
            <a:r>
              <a:rPr lang="en-US" altLang="en-US" dirty="0" smtClean="0">
                <a:effectLst/>
              </a:rPr>
              <a:t>Love present was opposite of Bible love:</a:t>
            </a:r>
          </a:p>
          <a:p>
            <a:pPr lvl="1" eaLnBrk="1" hangingPunct="1">
              <a:spcBef>
                <a:spcPct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“Lovers of Self”</a:t>
            </a:r>
            <a:r>
              <a:rPr lang="en-US" altLang="en-US" dirty="0" smtClean="0">
                <a:solidFill>
                  <a:srgbClr val="FFFF66"/>
                </a:solidFill>
                <a:effectLst/>
              </a:rPr>
              <a:t> </a:t>
            </a:r>
            <a:r>
              <a:rPr lang="en-US" altLang="en-US" dirty="0" smtClean="0">
                <a:solidFill>
                  <a:srgbClr val="FFFF99"/>
                </a:solidFill>
                <a:effectLst/>
              </a:rPr>
              <a:t>(beginning of problem)</a:t>
            </a:r>
          </a:p>
          <a:p>
            <a:pPr lvl="1" eaLnBrk="1" hangingPunct="1">
              <a:spcBef>
                <a:spcPct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“Lovers of Money”</a:t>
            </a:r>
          </a:p>
          <a:p>
            <a:pPr lvl="1" eaLnBrk="1" hangingPunct="1">
              <a:spcBef>
                <a:spcPct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“No Lovers of Good”</a:t>
            </a:r>
          </a:p>
          <a:p>
            <a:pPr lvl="1" eaLnBrk="1" hangingPunct="1">
              <a:spcBef>
                <a:spcPct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“Lovers of Pleasure”</a:t>
            </a:r>
            <a:r>
              <a:rPr lang="en-US" altLang="en-US" dirty="0" smtClean="0">
                <a:solidFill>
                  <a:srgbClr val="FFFF66"/>
                </a:solidFill>
                <a:effectLst/>
              </a:rPr>
              <a:t> </a:t>
            </a:r>
            <a:r>
              <a:rPr lang="en-US" altLang="en-US" dirty="0" smtClean="0">
                <a:solidFill>
                  <a:srgbClr val="FFFF99"/>
                </a:solidFill>
                <a:effectLst/>
              </a:rPr>
              <a:t>rather than loving God</a:t>
            </a:r>
          </a:p>
          <a:p>
            <a:pPr eaLnBrk="1" hangingPunct="1">
              <a:spcBef>
                <a:spcPct val="0"/>
              </a:spcBef>
              <a:buClr>
                <a:srgbClr val="FFFF00"/>
              </a:buClr>
            </a:pPr>
            <a:r>
              <a:rPr lang="en-US" altLang="en-US" dirty="0" smtClean="0">
                <a:effectLst/>
              </a:rPr>
              <a:t>Absence of love allows </a:t>
            </a:r>
            <a:r>
              <a:rPr lang="en-US" altLang="en-US" b="1" dirty="0" smtClean="0">
                <a:solidFill>
                  <a:srgbClr val="66FFFF"/>
                </a:solidFill>
                <a:effectLst/>
              </a:rPr>
              <a:t>pride</a:t>
            </a:r>
            <a:r>
              <a:rPr lang="en-US" altLang="en-US" dirty="0" smtClean="0">
                <a:effectLst/>
              </a:rPr>
              <a:t> &amp; </a:t>
            </a:r>
            <a:r>
              <a:rPr lang="en-US" altLang="en-US" b="1" dirty="0" smtClean="0">
                <a:solidFill>
                  <a:srgbClr val="66FFFF"/>
                </a:solidFill>
                <a:effectLst/>
              </a:rPr>
              <a:t>hate</a:t>
            </a:r>
            <a:r>
              <a:rPr lang="en-US" altLang="en-US" dirty="0" smtClean="0">
                <a:effectLst/>
              </a:rPr>
              <a:t> to rule</a:t>
            </a:r>
          </a:p>
          <a:p>
            <a:pPr lvl="1" eaLnBrk="1" hangingPunct="1">
              <a:spcBef>
                <a:spcPct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FFCC00"/>
                </a:solidFill>
                <a:effectLst/>
              </a:rPr>
              <a:t>Given to violence – expression of inner hatred</a:t>
            </a:r>
          </a:p>
          <a:p>
            <a:pPr lvl="1" eaLnBrk="1" hangingPunct="1">
              <a:spcBef>
                <a:spcPct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FFCC00"/>
                </a:solidFill>
                <a:effectLst/>
              </a:rPr>
              <a:t>Given to hedonism – use of others for selfish lusts</a:t>
            </a:r>
          </a:p>
          <a:p>
            <a:pPr lvl="1" eaLnBrk="1" hangingPunct="1">
              <a:spcBef>
                <a:spcPct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FFCC00"/>
                </a:solidFill>
                <a:effectLst/>
              </a:rPr>
              <a:t>Ignorant of &amp; antagonistic to truth – teacher of love</a:t>
            </a:r>
          </a:p>
          <a:p>
            <a:pPr lvl="1" eaLnBrk="1" hangingPunct="1">
              <a:spcBef>
                <a:spcPct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FFCC00"/>
                </a:solidFill>
                <a:effectLst/>
              </a:rPr>
              <a:t>People of this character are headed to self-destruction</a:t>
            </a:r>
            <a:endParaRPr lang="en-US" altLang="en-US" dirty="0" smtClean="0">
              <a:solidFill>
                <a:srgbClr val="FFFF99"/>
              </a:solidFill>
              <a:effectLst/>
            </a:endParaRPr>
          </a:p>
          <a:p>
            <a:pPr eaLnBrk="1" hangingPunct="1">
              <a:spcBef>
                <a:spcPct val="0"/>
              </a:spcBef>
              <a:buClr>
                <a:srgbClr val="FFFF00"/>
              </a:buClr>
            </a:pPr>
            <a:r>
              <a:rPr lang="en-US" altLang="en-US" dirty="0" smtClean="0">
                <a:effectLst/>
              </a:rPr>
              <a:t>Presence of selfless love in family sets path of life</a:t>
            </a:r>
            <a:endParaRPr lang="en-US" altLang="en-US" dirty="0" smtClean="0">
              <a:solidFill>
                <a:srgbClr val="FFCC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2743199"/>
          </a:xfrm>
        </p:spPr>
        <p:txBody>
          <a:bodyPr/>
          <a:lstStyle/>
          <a:p>
            <a:pPr>
              <a:lnSpc>
                <a:spcPct val="83000"/>
              </a:lnSpc>
            </a:pPr>
            <a:r>
              <a:rPr lang="en-US" sz="6600" b="1" dirty="0" smtClean="0">
                <a:solidFill>
                  <a:srgbClr val="FFFF66"/>
                </a:solidFill>
                <a:effectLst/>
              </a:rPr>
              <a:t>Are Our Families Characterized by L</a:t>
            </a:r>
            <a:r>
              <a:rPr lang="en-US" sz="6600" b="1" cap="small" dirty="0" smtClean="0">
                <a:solidFill>
                  <a:srgbClr val="FFFF66"/>
                </a:solidFill>
                <a:effectLst/>
              </a:rPr>
              <a:t>ove</a:t>
            </a:r>
            <a:r>
              <a:rPr lang="en-US" sz="6600" b="1" dirty="0" smtClean="0">
                <a:solidFill>
                  <a:srgbClr val="FFFF66"/>
                </a:solidFill>
                <a:effectLst/>
              </a:rPr>
              <a:t> or a Lack of It?</a:t>
            </a:r>
            <a:endParaRPr lang="en-US" sz="6600" b="1" dirty="0">
              <a:solidFill>
                <a:srgbClr val="FFFF66"/>
              </a:solidFill>
              <a:effectLst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90292"/>
            <a:ext cx="8077200" cy="426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4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28464</TotalTime>
  <Words>492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Orbit</vt:lpstr>
      <vt:lpstr>PowerPoint Presentation</vt:lpstr>
      <vt:lpstr>LOVE - Introduced</vt:lpstr>
      <vt:lpstr>LOVE - Foundational in Family</vt:lpstr>
      <vt:lpstr>LOVE - Defined (1 Corinthians 13:4-7)</vt:lpstr>
      <vt:lpstr>LOVE - Defined</vt:lpstr>
      <vt:lpstr>LOVE - Defined</vt:lpstr>
      <vt:lpstr>LOVE – Its Absence (2 Timothy 3:1-5)</vt:lpstr>
      <vt:lpstr>Absence of Bible Love Breeds Evil: Examination of 2 Timothy 3:1-5</vt:lpstr>
      <vt:lpstr>Are Our Families Characterized by Love or a Lack of It?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44</cp:revision>
  <dcterms:created xsi:type="dcterms:W3CDTF">2001-07-15T02:29:27Z</dcterms:created>
  <dcterms:modified xsi:type="dcterms:W3CDTF">2015-02-01T13:42:30Z</dcterms:modified>
</cp:coreProperties>
</file>