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 autoAdjust="0"/>
    <p:restoredTop sz="94681" autoAdjust="0"/>
  </p:normalViewPr>
  <p:slideViewPr>
    <p:cSldViewPr snapToGrid="0" snapToObjects="1">
      <p:cViewPr varScale="1">
        <p:scale>
          <a:sx n="71" d="100"/>
          <a:sy n="71" d="100"/>
        </p:scale>
        <p:origin x="-12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B9E2-E18C-8B45-B101-E3E81EBF82A6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5BA8B9E2-E18C-8B45-B101-E3E81EBF82A6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903E2A81-A637-FE43-915E-D9ACD428F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B9E2-E18C-8B45-B101-E3E81EBF82A6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2A81-A637-FE43-915E-D9ACD428F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5BA8B9E2-E18C-8B45-B101-E3E81EBF82A6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903E2A81-A637-FE43-915E-D9ACD428F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B9E2-E18C-8B45-B101-E3E81EBF82A6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2A81-A637-FE43-915E-D9ACD428F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5BA8B9E2-E18C-8B45-B101-E3E81EBF82A6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2A81-A637-FE43-915E-D9ACD428FE14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B9E2-E18C-8B45-B101-E3E81EBF82A6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2A81-A637-FE43-915E-D9ACD428F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B9E2-E18C-8B45-B101-E3E81EBF82A6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2A81-A637-FE43-915E-D9ACD428FE1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B9E2-E18C-8B45-B101-E3E81EBF82A6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AE4E6-4D12-4A48-9B6B-6FA0B79BEE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B9E2-E18C-8B45-B101-E3E81EBF82A6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2A81-A637-FE43-915E-D9ACD428F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B9E2-E18C-8B45-B101-E3E81EBF82A6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2A81-A637-FE43-915E-D9ACD428F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B9E2-E18C-8B45-B101-E3E81EBF82A6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2A81-A637-FE43-915E-D9ACD428FE14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8B9E2-E18C-8B45-B101-E3E81EBF82A6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E2A81-A637-FE43-915E-D9ACD428FE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5BA8B9E2-E18C-8B45-B101-E3E81EBF82A6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903E2A81-A637-FE43-915E-D9ACD428FE14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5BA8B9E2-E18C-8B45-B101-E3E81EBF82A6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903E2A81-A637-FE43-915E-D9ACD428FE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9359"/>
            <a:ext cx="9144000" cy="2969114"/>
          </a:xfrm>
        </p:spPr>
        <p:txBody>
          <a:bodyPr anchor="ctr"/>
          <a:lstStyle/>
          <a:p>
            <a:r>
              <a:rPr lang="en-US" sz="8800" b="1" dirty="0" smtClean="0">
                <a:latin typeface="Times New Roman"/>
                <a:cs typeface="Times New Roman"/>
              </a:rPr>
              <a:t>Reflections on Sin</a:t>
            </a:r>
            <a:endParaRPr lang="en-US" sz="8800" b="1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7"/>
            <a:ext cx="7583487" cy="886704"/>
          </a:xfrm>
        </p:spPr>
        <p:txBody>
          <a:bodyPr anchor="ctr">
            <a:normAutofit lnSpcReduction="10000"/>
          </a:bodyPr>
          <a:lstStyle/>
          <a:p>
            <a:r>
              <a:rPr lang="en-US" sz="5400" b="1" i="1" dirty="0" smtClean="0">
                <a:latin typeface="Times New Roman"/>
                <a:cs typeface="Times New Roman"/>
              </a:rPr>
              <a:t>Genesis 42:21-22</a:t>
            </a:r>
            <a:endParaRPr lang="en-US" sz="5400" b="1" i="1" dirty="0"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62" y="4272677"/>
            <a:ext cx="90601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Then </a:t>
            </a:r>
            <a:r>
              <a:rPr lang="en-US" sz="2700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they said to one another, “We are truly guilty concerning our brother, for we saw the anguish of his soul when he pleaded with us, and we would not hear; therefore this distress has come upon us.</a:t>
            </a:r>
            <a:r>
              <a:rPr lang="en-US" sz="2700" dirty="0" smtClean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” And </a:t>
            </a:r>
            <a:r>
              <a:rPr lang="en-US" sz="2700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Reuben answered them, saying, “Did I not speak to you, saying, ‘Do not sin against the boy’; and you would not listen? Therefore behold, his blood is now required of us.”</a:t>
            </a:r>
          </a:p>
        </p:txBody>
      </p:sp>
    </p:spTree>
    <p:extLst>
      <p:ext uri="{BB962C8B-B14F-4D97-AF65-F5344CB8AC3E}">
        <p14:creationId xmlns:p14="http://schemas.microsoft.com/office/powerpoint/2010/main" val="60491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2753"/>
            <a:ext cx="9144000" cy="1283167"/>
          </a:xfrm>
        </p:spPr>
        <p:txBody>
          <a:bodyPr/>
          <a:lstStyle/>
          <a:p>
            <a:r>
              <a:rPr lang="en-US" b="1" dirty="0" smtClean="0">
                <a:latin typeface="Times New Roman"/>
                <a:cs typeface="Times New Roman"/>
              </a:rPr>
              <a:t>Thinking on Our Sin Faces Us…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1670"/>
            <a:ext cx="9143999" cy="5336330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bg1"/>
              </a:buClr>
            </a:pPr>
            <a:r>
              <a:rPr lang="en-US" sz="3500" b="1" u="sng" dirty="0" smtClean="0">
                <a:solidFill>
                  <a:srgbClr val="000000"/>
                </a:solidFill>
                <a:latin typeface="Times New Roman"/>
                <a:cs typeface="Times New Roman"/>
              </a:rPr>
              <a:t>With Our Lack of Compassion in Sin</a:t>
            </a:r>
          </a:p>
          <a:p>
            <a:pPr lvl="1">
              <a:buClr>
                <a:schemeClr val="bg2">
                  <a:lumMod val="75000"/>
                  <a:lumOff val="25000"/>
                </a:schemeClr>
              </a:buClr>
              <a:buSzPct val="50000"/>
              <a:buFont typeface="Wingdings" charset="2"/>
              <a:buChar char="u"/>
            </a:pPr>
            <a:r>
              <a:rPr lang="en-US" sz="28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“We saw the anguish of his soul when he pleaded with us”</a:t>
            </a:r>
          </a:p>
          <a:p>
            <a:pPr lvl="1">
              <a:buClr>
                <a:schemeClr val="bg2">
                  <a:lumMod val="75000"/>
                  <a:lumOff val="25000"/>
                </a:schemeClr>
              </a:buClr>
              <a:buSzPct val="50000"/>
              <a:buFont typeface="Wingdings" charset="2"/>
              <a:buChar char="u"/>
            </a:pPr>
            <a:r>
              <a:rPr lang="en-US" sz="2800" b="1" i="1" dirty="0" smtClean="0">
                <a:solidFill>
                  <a:srgbClr val="921F07"/>
                </a:solidFill>
                <a:latin typeface="Times New Roman"/>
                <a:cs typeface="Times New Roman"/>
              </a:rPr>
              <a:t>Prov. 14:21  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“</a:t>
            </a:r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He who despises his neighbor 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sins”</a:t>
            </a:r>
          </a:p>
          <a:p>
            <a:pPr lvl="1">
              <a:buClr>
                <a:schemeClr val="bg2">
                  <a:lumMod val="75000"/>
                  <a:lumOff val="25000"/>
                </a:schemeClr>
              </a:buClr>
              <a:buSzPct val="50000"/>
              <a:buFont typeface="Wingdings" charset="2"/>
              <a:buChar char="u"/>
            </a:pPr>
            <a:r>
              <a:rPr lang="en-US" sz="2800" b="1" i="1" dirty="0" smtClean="0">
                <a:solidFill>
                  <a:srgbClr val="921F07"/>
                </a:solidFill>
                <a:latin typeface="Times New Roman"/>
                <a:cs typeface="Times New Roman"/>
              </a:rPr>
              <a:t>Matt. 25:41-46  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Lack of compassion brings condemnation</a:t>
            </a:r>
          </a:p>
          <a:p>
            <a:pPr lvl="1">
              <a:buClr>
                <a:schemeClr val="bg2">
                  <a:lumMod val="75000"/>
                  <a:lumOff val="25000"/>
                </a:schemeClr>
              </a:buClr>
              <a:buSzPct val="50000"/>
              <a:buFont typeface="Wingdings" charset="2"/>
              <a:buChar char="u"/>
            </a:pPr>
            <a:r>
              <a:rPr lang="en-US" sz="2800" b="1" i="1" dirty="0" smtClean="0">
                <a:solidFill>
                  <a:srgbClr val="921F07"/>
                </a:solidFill>
                <a:latin typeface="Times New Roman"/>
                <a:cs typeface="Times New Roman"/>
              </a:rPr>
              <a:t>1 Thess. 4:1-6  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Using another is earmark of sexual sins</a:t>
            </a:r>
          </a:p>
          <a:p>
            <a:pPr lvl="1">
              <a:buClr>
                <a:schemeClr val="bg2">
                  <a:lumMod val="75000"/>
                  <a:lumOff val="25000"/>
                </a:schemeClr>
              </a:buClr>
              <a:buSzPct val="50000"/>
              <a:buFont typeface="Wingdings" charset="2"/>
              <a:buChar char="u"/>
            </a:pPr>
            <a:r>
              <a:rPr lang="en-US" sz="2800" b="1" i="1" dirty="0" smtClean="0">
                <a:solidFill>
                  <a:srgbClr val="921F07"/>
                </a:solidFill>
                <a:latin typeface="Times New Roman"/>
                <a:cs typeface="Times New Roman"/>
              </a:rPr>
              <a:t>Heb. 6:4-6  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Ultimately callousness is toward Christ (</a:t>
            </a:r>
            <a:r>
              <a:rPr lang="en-US" sz="2800" b="1" i="1" dirty="0" smtClean="0">
                <a:solidFill>
                  <a:srgbClr val="921F07"/>
                </a:solidFill>
                <a:latin typeface="Times New Roman"/>
                <a:cs typeface="Times New Roman"/>
              </a:rPr>
              <a:t>10:26f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</a:p>
          <a:p>
            <a:pPr>
              <a:buClr>
                <a:schemeClr val="bg1"/>
              </a:buClr>
            </a:pPr>
            <a:r>
              <a:rPr lang="en-US" sz="3500" b="1" u="sng" dirty="0" smtClean="0">
                <a:solidFill>
                  <a:srgbClr val="000000"/>
                </a:solidFill>
                <a:latin typeface="Times New Roman"/>
                <a:cs typeface="Times New Roman"/>
              </a:rPr>
              <a:t>With Our Ignoring of Opportunity to Act Rightly</a:t>
            </a:r>
            <a:endParaRPr lang="en-US" sz="3500" b="1" u="sng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1">
              <a:buClr>
                <a:schemeClr val="bg2">
                  <a:lumMod val="75000"/>
                  <a:lumOff val="25000"/>
                </a:schemeClr>
              </a:buClr>
              <a:buSzPct val="50000"/>
              <a:buFont typeface="Wingdings" charset="2"/>
              <a:buChar char="u"/>
            </a:pPr>
            <a:r>
              <a:rPr lang="en-US" sz="28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“</a:t>
            </a:r>
            <a:r>
              <a:rPr lang="en-US" sz="2800" b="1" i="1" dirty="0" smtClean="0">
                <a:solidFill>
                  <a:srgbClr val="921F07"/>
                </a:solidFill>
                <a:latin typeface="Times New Roman"/>
                <a:cs typeface="Times New Roman"/>
              </a:rPr>
              <a:t>Did </a:t>
            </a:r>
            <a:r>
              <a:rPr lang="en-US" sz="2800" b="1" i="1" dirty="0">
                <a:solidFill>
                  <a:srgbClr val="921F07"/>
                </a:solidFill>
                <a:latin typeface="Times New Roman"/>
                <a:cs typeface="Times New Roman"/>
              </a:rPr>
              <a:t>I not speak to you, </a:t>
            </a:r>
            <a:r>
              <a:rPr lang="en-US" sz="2800" b="1" i="1" dirty="0" smtClean="0">
                <a:solidFill>
                  <a:srgbClr val="921F07"/>
                </a:solidFill>
                <a:latin typeface="Times New Roman"/>
                <a:cs typeface="Times New Roman"/>
              </a:rPr>
              <a:t>saying, ‘Do not sin against </a:t>
            </a:r>
            <a:r>
              <a:rPr lang="en-US" sz="2800" b="1" i="1" smtClean="0">
                <a:solidFill>
                  <a:srgbClr val="921F07"/>
                </a:solidFill>
                <a:latin typeface="Times New Roman"/>
                <a:cs typeface="Times New Roman"/>
              </a:rPr>
              <a:t>the boy’</a:t>
            </a:r>
            <a:r>
              <a:rPr lang="en-US" sz="2800" b="1" i="1" smtClean="0">
                <a:solidFill>
                  <a:schemeClr val="bg1"/>
                </a:solidFill>
                <a:latin typeface="Times New Roman"/>
                <a:cs typeface="Times New Roman"/>
              </a:rPr>
              <a:t>”</a:t>
            </a:r>
            <a:endParaRPr lang="en-US" sz="2800" b="1" i="1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lvl="1">
              <a:buClr>
                <a:schemeClr val="bg2">
                  <a:lumMod val="75000"/>
                  <a:lumOff val="25000"/>
                </a:schemeClr>
              </a:buClr>
              <a:buSzPct val="50000"/>
              <a:buFont typeface="Wingdings" charset="2"/>
              <a:buChar char="u"/>
            </a:pPr>
            <a:r>
              <a:rPr lang="en-US" sz="2800" b="1" i="1" dirty="0" smtClean="0">
                <a:solidFill>
                  <a:srgbClr val="921F07"/>
                </a:solidFill>
                <a:latin typeface="Times New Roman"/>
                <a:cs typeface="Times New Roman"/>
              </a:rPr>
              <a:t>Mark 7:8-9  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God gave His law which we must reject in sin</a:t>
            </a:r>
            <a:endParaRPr lang="en-US" sz="28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1">
              <a:buClr>
                <a:schemeClr val="bg2">
                  <a:lumMod val="75000"/>
                  <a:lumOff val="25000"/>
                </a:schemeClr>
              </a:buClr>
              <a:buSzPct val="50000"/>
              <a:buFont typeface="Wingdings" charset="2"/>
              <a:buChar char="u"/>
            </a:pPr>
            <a:r>
              <a:rPr lang="en-US" sz="2800" b="1" i="1" dirty="0" smtClean="0">
                <a:solidFill>
                  <a:srgbClr val="921F07"/>
                </a:solidFill>
                <a:latin typeface="Times New Roman"/>
                <a:cs typeface="Times New Roman"/>
              </a:rPr>
              <a:t>1 Jn. </a:t>
            </a:r>
            <a:r>
              <a:rPr lang="en-US" sz="2800" b="1" i="1" dirty="0">
                <a:solidFill>
                  <a:srgbClr val="921F07"/>
                </a:solidFill>
                <a:latin typeface="Times New Roman"/>
                <a:cs typeface="Times New Roman"/>
              </a:rPr>
              <a:t>3</a:t>
            </a:r>
            <a:r>
              <a:rPr lang="en-US" sz="2800" b="1" i="1" dirty="0" smtClean="0">
                <a:solidFill>
                  <a:srgbClr val="921F07"/>
                </a:solidFill>
                <a:latin typeface="Times New Roman"/>
                <a:cs typeface="Times New Roman"/>
              </a:rPr>
              <a:t>:4  </a:t>
            </a:r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S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in is lawlessness – Acting without law</a:t>
            </a:r>
            <a:endParaRPr lang="en-US" sz="28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1">
              <a:buClr>
                <a:schemeClr val="bg2">
                  <a:lumMod val="75000"/>
                  <a:lumOff val="25000"/>
                </a:schemeClr>
              </a:buClr>
              <a:buSzPct val="50000"/>
              <a:buFont typeface="Wingdings" charset="2"/>
              <a:buChar char="u"/>
            </a:pPr>
            <a:r>
              <a:rPr lang="en-US" sz="2800" b="1" i="1" dirty="0" smtClean="0">
                <a:solidFill>
                  <a:srgbClr val="921F07"/>
                </a:solidFill>
                <a:latin typeface="Times New Roman"/>
                <a:cs typeface="Times New Roman"/>
              </a:rPr>
              <a:t>Isa. 53:6  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We are compared to sheep in going astray</a:t>
            </a:r>
            <a:endParaRPr lang="en-US" sz="28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1">
              <a:buClr>
                <a:schemeClr val="bg2">
                  <a:lumMod val="75000"/>
                  <a:lumOff val="25000"/>
                </a:schemeClr>
              </a:buClr>
              <a:buSzPct val="50000"/>
              <a:buFont typeface="Wingdings" charset="2"/>
              <a:buChar char="u"/>
            </a:pPr>
            <a:r>
              <a:rPr lang="en-US" sz="2800" b="1" i="1" dirty="0" smtClean="0">
                <a:solidFill>
                  <a:srgbClr val="921F07"/>
                </a:solidFill>
                <a:latin typeface="Times New Roman"/>
                <a:cs typeface="Times New Roman"/>
              </a:rPr>
              <a:t>Eph. 5:17  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Folly not to understand truth (</a:t>
            </a:r>
            <a:r>
              <a:rPr lang="en-US" sz="2800" b="1" i="1" dirty="0" smtClean="0">
                <a:solidFill>
                  <a:srgbClr val="921F07"/>
                </a:solidFill>
                <a:latin typeface="Times New Roman"/>
                <a:cs typeface="Times New Roman"/>
              </a:rPr>
              <a:t>Eph. 4:17-24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  <a:endParaRPr lang="en-US" sz="28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55864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2753"/>
            <a:ext cx="9144000" cy="1283167"/>
          </a:xfrm>
        </p:spPr>
        <p:txBody>
          <a:bodyPr/>
          <a:lstStyle/>
          <a:p>
            <a:r>
              <a:rPr lang="en-US" b="1" dirty="0" smtClean="0">
                <a:latin typeface="Times New Roman"/>
                <a:cs typeface="Times New Roman"/>
              </a:rPr>
              <a:t>Thinking on Our Sin Faces Us…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1670"/>
            <a:ext cx="9143999" cy="5336330"/>
          </a:xfrm>
        </p:spPr>
        <p:txBody>
          <a:bodyPr>
            <a:normAutofit/>
          </a:bodyPr>
          <a:lstStyle/>
          <a:p>
            <a:pPr>
              <a:buClr>
                <a:schemeClr val="bg1"/>
              </a:buClr>
              <a:buFont typeface="Arial"/>
              <a:buChar char="•"/>
            </a:pPr>
            <a:r>
              <a:rPr lang="en-US" sz="3200" b="1" u="sng" dirty="0" smtClean="0">
                <a:solidFill>
                  <a:srgbClr val="000000"/>
                </a:solidFill>
                <a:latin typeface="Times New Roman"/>
                <a:cs typeface="Times New Roman"/>
              </a:rPr>
              <a:t>With Our Lasting Scar Left with Consequences</a:t>
            </a:r>
            <a:endParaRPr lang="en-US" sz="3200" b="1" u="sng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1">
              <a:buClr>
                <a:schemeClr val="bg2">
                  <a:lumMod val="75000"/>
                  <a:lumOff val="25000"/>
                </a:schemeClr>
              </a:buClr>
              <a:buSzPct val="50000"/>
              <a:buFont typeface="Wingdings" charset="2"/>
              <a:buChar char="u"/>
            </a:pPr>
            <a:r>
              <a:rPr lang="en-US" sz="28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“</a:t>
            </a:r>
            <a:r>
              <a:rPr lang="en-US" sz="2800" b="1" i="1" dirty="0" smtClean="0">
                <a:solidFill>
                  <a:srgbClr val="921F07"/>
                </a:solidFill>
                <a:latin typeface="Times New Roman"/>
                <a:cs typeface="Times New Roman"/>
              </a:rPr>
              <a:t>Therefore </a:t>
            </a:r>
            <a:r>
              <a:rPr lang="en-US" sz="2800" b="1" i="1" dirty="0">
                <a:solidFill>
                  <a:srgbClr val="921F07"/>
                </a:solidFill>
                <a:latin typeface="Times New Roman"/>
                <a:cs typeface="Times New Roman"/>
              </a:rPr>
              <a:t>this distress has come upon </a:t>
            </a:r>
            <a:r>
              <a:rPr lang="en-US" sz="2800" b="1" i="1" dirty="0" smtClean="0">
                <a:solidFill>
                  <a:srgbClr val="921F07"/>
                </a:solidFill>
                <a:latin typeface="Times New Roman"/>
                <a:cs typeface="Times New Roman"/>
              </a:rPr>
              <a:t>us</a:t>
            </a:r>
            <a:r>
              <a:rPr lang="en-US" sz="28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”</a:t>
            </a:r>
          </a:p>
          <a:p>
            <a:pPr lvl="1">
              <a:buClr>
                <a:schemeClr val="bg2">
                  <a:lumMod val="75000"/>
                  <a:lumOff val="25000"/>
                </a:schemeClr>
              </a:buClr>
              <a:buSzPct val="50000"/>
              <a:buFont typeface="Wingdings" charset="2"/>
              <a:buChar char="u"/>
            </a:pPr>
            <a:r>
              <a:rPr lang="en-US" sz="2800" b="1" i="1" dirty="0" smtClean="0">
                <a:solidFill>
                  <a:srgbClr val="921F07"/>
                </a:solidFill>
                <a:latin typeface="Times New Roman"/>
                <a:cs typeface="Times New Roman"/>
              </a:rPr>
              <a:t>Deut. 28:67  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Distress of the sinner in facing guilt of sin</a:t>
            </a:r>
            <a:endParaRPr lang="en-US" sz="2800" b="1" i="1" dirty="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lvl="1">
              <a:buClr>
                <a:schemeClr val="bg2">
                  <a:lumMod val="75000"/>
                  <a:lumOff val="25000"/>
                </a:schemeClr>
              </a:buClr>
              <a:buSzPct val="50000"/>
              <a:buFont typeface="Wingdings" charset="2"/>
              <a:buChar char="u"/>
            </a:pPr>
            <a:r>
              <a:rPr lang="en-US" sz="2800" b="1" i="1" dirty="0">
                <a:solidFill>
                  <a:srgbClr val="921F07"/>
                </a:solidFill>
                <a:latin typeface="Times New Roman"/>
                <a:cs typeface="Times New Roman"/>
              </a:rPr>
              <a:t>Prov. </a:t>
            </a:r>
            <a:r>
              <a:rPr lang="en-US" sz="2800" b="1" i="1" dirty="0" smtClean="0">
                <a:solidFill>
                  <a:srgbClr val="921F07"/>
                </a:solidFill>
                <a:latin typeface="Times New Roman"/>
                <a:cs typeface="Times New Roman"/>
              </a:rPr>
              <a:t>1:26-31  </a:t>
            </a:r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E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at their fruit &amp; filled with their devices</a:t>
            </a:r>
            <a:endParaRPr lang="en-US" sz="28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1">
              <a:buClr>
                <a:schemeClr val="bg2">
                  <a:lumMod val="75000"/>
                  <a:lumOff val="25000"/>
                </a:schemeClr>
              </a:buClr>
              <a:buSzPct val="50000"/>
              <a:buFont typeface="Wingdings" charset="2"/>
              <a:buChar char="u"/>
            </a:pPr>
            <a:r>
              <a:rPr lang="en-US" sz="2800" b="1" i="1" dirty="0" smtClean="0">
                <a:solidFill>
                  <a:srgbClr val="921F07"/>
                </a:solidFill>
                <a:latin typeface="Times New Roman"/>
                <a:cs typeface="Times New Roman"/>
              </a:rPr>
              <a:t>Psa. 107:17  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Suffering is often the result of iniquity</a:t>
            </a:r>
            <a:endParaRPr lang="en-US" sz="28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1">
              <a:buClr>
                <a:schemeClr val="bg2">
                  <a:lumMod val="75000"/>
                  <a:lumOff val="25000"/>
                </a:schemeClr>
              </a:buClr>
              <a:buSzPct val="50000"/>
              <a:buFont typeface="Wingdings" charset="2"/>
              <a:buChar char="u"/>
            </a:pPr>
            <a:r>
              <a:rPr lang="en-US" sz="2800" b="1" i="1" dirty="0" smtClean="0">
                <a:solidFill>
                  <a:srgbClr val="921F07"/>
                </a:solidFill>
                <a:latin typeface="Times New Roman"/>
                <a:cs typeface="Times New Roman"/>
              </a:rPr>
              <a:t>Prov. 13:15  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“Way of the transgressor is hard”</a:t>
            </a:r>
            <a:endParaRPr lang="en-US" sz="28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lvl="1">
              <a:buClr>
                <a:schemeClr val="bg2">
                  <a:lumMod val="75000"/>
                  <a:lumOff val="25000"/>
                </a:schemeClr>
              </a:buClr>
              <a:buSzPct val="50000"/>
              <a:buFont typeface="Wingdings" charset="2"/>
              <a:buChar char="u"/>
            </a:pPr>
            <a:r>
              <a:rPr lang="en-US" sz="2800" b="1" i="1" dirty="0" smtClean="0">
                <a:solidFill>
                  <a:srgbClr val="921F07"/>
                </a:solidFill>
                <a:latin typeface="Times New Roman"/>
                <a:cs typeface="Times New Roman"/>
              </a:rPr>
              <a:t>2 Tim. 3:13  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“Evil </a:t>
            </a:r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men &amp;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impostors 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grow </a:t>
            </a:r>
            <a:r>
              <a:rPr lang="en-US" sz="2800" dirty="0">
                <a:solidFill>
                  <a:srgbClr val="000000"/>
                </a:solidFill>
                <a:latin typeface="Times New Roman"/>
                <a:cs typeface="Times New Roman"/>
              </a:rPr>
              <a:t>worse &amp;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worse”</a:t>
            </a:r>
          </a:p>
          <a:p>
            <a:pPr lvl="1">
              <a:buClr>
                <a:schemeClr val="bg2">
                  <a:lumMod val="75000"/>
                  <a:lumOff val="25000"/>
                </a:schemeClr>
              </a:buClr>
              <a:buSzPct val="50000"/>
              <a:buFont typeface="Wingdings" charset="2"/>
              <a:buChar char="u"/>
            </a:pPr>
            <a:r>
              <a:rPr lang="en-US" sz="2800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1 Tim. 1:15-16  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Paul was forgiven, but remembered magnitude of wrong he had done (</a:t>
            </a:r>
            <a:r>
              <a:rPr lang="en-US" sz="2800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Phil. 3:6</a:t>
            </a:r>
            <a:r>
              <a:rPr lang="en-US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– Stephen…?)</a:t>
            </a:r>
            <a:endParaRPr lang="en-US" sz="28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8767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312</TotalTime>
  <Words>337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Precedent</vt:lpstr>
      <vt:lpstr>Reflections on Sin</vt:lpstr>
      <vt:lpstr>Thinking on Our Sin Faces Us…</vt:lpstr>
      <vt:lpstr>Thinking on Our Sin Faces Us…</vt:lpstr>
    </vt:vector>
  </TitlesOfParts>
  <Company>Self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Reflections on Sin</dc:title>
  <dc:creator>Harry Osborne</dc:creator>
  <cp:lastModifiedBy>Harry</cp:lastModifiedBy>
  <cp:revision>10</cp:revision>
  <dcterms:created xsi:type="dcterms:W3CDTF">2015-02-14T22:36:45Z</dcterms:created>
  <dcterms:modified xsi:type="dcterms:W3CDTF">2015-02-15T03:50:38Z</dcterms:modified>
</cp:coreProperties>
</file>