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11" autoAdjust="0"/>
  </p:normalViewPr>
  <p:slideViewPr>
    <p:cSldViewPr snapToGrid="0" snapToObjects="1"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212B5CE-B3AB-0946-B792-A5294E50641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E91546C-B28C-EE4A-BF2F-515471A632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  <p:sldLayoutId id="214748404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10334"/>
            <a:ext cx="9143999" cy="2412759"/>
          </a:xfrm>
        </p:spPr>
        <p:txBody>
          <a:bodyPr anchor="ctr"/>
          <a:lstStyle/>
          <a:p>
            <a:pPr algn="ctr"/>
            <a:r>
              <a:rPr lang="en-US" sz="7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Three Responses to the Gospel</a:t>
            </a:r>
            <a:endParaRPr lang="en-US" sz="72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71988"/>
            <a:ext cx="9144000" cy="987552"/>
          </a:xfrm>
        </p:spPr>
        <p:txBody>
          <a:bodyPr anchor="ctr"/>
          <a:lstStyle/>
          <a:p>
            <a:pPr algn="ctr"/>
            <a:r>
              <a:rPr lang="en-US" sz="5200" b="1" i="1" dirty="0" smtClean="0">
                <a:solidFill>
                  <a:srgbClr val="8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Acts 26:19-29</a:t>
            </a:r>
            <a:endParaRPr lang="en-US" sz="5200" b="1" i="1" dirty="0">
              <a:solidFill>
                <a:srgbClr val="8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778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Acts 26:19-29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12" y="1751980"/>
            <a:ext cx="90146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>
                <a:solidFill>
                  <a:schemeClr val="bg1"/>
                </a:solidFill>
              </a:rPr>
              <a:t>19 </a:t>
            </a:r>
            <a:r>
              <a:rPr lang="en-US" sz="2700" dirty="0">
                <a:solidFill>
                  <a:schemeClr val="bg1"/>
                </a:solidFill>
              </a:rPr>
              <a:t>“Therefore, King Agrippa, I was not disobedient to the heavenly vision, </a:t>
            </a:r>
            <a:r>
              <a:rPr lang="en-US" sz="2700" b="1" baseline="30000" dirty="0">
                <a:solidFill>
                  <a:schemeClr val="bg1"/>
                </a:solidFill>
              </a:rPr>
              <a:t>20 </a:t>
            </a:r>
            <a:r>
              <a:rPr lang="en-US" sz="2700" dirty="0">
                <a:solidFill>
                  <a:schemeClr val="bg1"/>
                </a:solidFill>
              </a:rPr>
              <a:t>but declared first to those in Damascus and in Jerusalem, and throughout all the region of Judea, and </a:t>
            </a:r>
            <a:r>
              <a:rPr lang="en-US" sz="2700" i="1" dirty="0">
                <a:solidFill>
                  <a:schemeClr val="bg1"/>
                </a:solidFill>
              </a:rPr>
              <a:t>then</a:t>
            </a:r>
            <a:r>
              <a:rPr lang="en-US" sz="2700" dirty="0">
                <a:solidFill>
                  <a:schemeClr val="bg1"/>
                </a:solidFill>
              </a:rPr>
              <a:t> to the Gentiles, that they should repent, turn to God, and do works befitting repentance. </a:t>
            </a:r>
            <a:r>
              <a:rPr lang="en-US" sz="2700" b="1" baseline="30000" dirty="0">
                <a:solidFill>
                  <a:schemeClr val="bg1"/>
                </a:solidFill>
              </a:rPr>
              <a:t>21 </a:t>
            </a:r>
            <a:r>
              <a:rPr lang="en-US" sz="2700" dirty="0">
                <a:solidFill>
                  <a:schemeClr val="bg1"/>
                </a:solidFill>
              </a:rPr>
              <a:t>For these reasons the Jews seized me in the temple and tried to kill </a:t>
            </a:r>
            <a:r>
              <a:rPr lang="en-US" sz="2700" i="1" dirty="0">
                <a:solidFill>
                  <a:schemeClr val="bg1"/>
                </a:solidFill>
              </a:rPr>
              <a:t>me.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b="1" baseline="30000" dirty="0">
                <a:solidFill>
                  <a:schemeClr val="bg1"/>
                </a:solidFill>
              </a:rPr>
              <a:t>22 </a:t>
            </a:r>
            <a:r>
              <a:rPr lang="en-US" sz="2700" dirty="0">
                <a:solidFill>
                  <a:schemeClr val="bg1"/>
                </a:solidFill>
              </a:rPr>
              <a:t>Therefore, having obtained help from God, to this day I stand, witnessing both to small and great, saying no other things than those which the prophets and Moses said would come— </a:t>
            </a:r>
            <a:r>
              <a:rPr lang="en-US" sz="2700" b="1" baseline="30000" dirty="0">
                <a:solidFill>
                  <a:schemeClr val="bg1"/>
                </a:solidFill>
              </a:rPr>
              <a:t>23 </a:t>
            </a:r>
            <a:r>
              <a:rPr lang="en-US" sz="2700" dirty="0">
                <a:solidFill>
                  <a:schemeClr val="bg1"/>
                </a:solidFill>
              </a:rPr>
              <a:t>that the Christ would suffer, that He would be the first to rise from the dead, and would proclaim light to the </a:t>
            </a:r>
            <a:r>
              <a:rPr lang="en-US" sz="2700" i="1" dirty="0">
                <a:solidFill>
                  <a:schemeClr val="bg1"/>
                </a:solidFill>
              </a:rPr>
              <a:t>Jewish</a:t>
            </a:r>
            <a:r>
              <a:rPr lang="en-US" sz="2700" dirty="0">
                <a:solidFill>
                  <a:schemeClr val="bg1"/>
                </a:solidFill>
              </a:rPr>
              <a:t> people and to the Gentiles.”</a:t>
            </a:r>
          </a:p>
        </p:txBody>
      </p:sp>
    </p:spTree>
    <p:extLst>
      <p:ext uri="{BB962C8B-B14F-4D97-AF65-F5344CB8AC3E}">
        <p14:creationId xmlns:p14="http://schemas.microsoft.com/office/powerpoint/2010/main" val="36558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88" y="211649"/>
            <a:ext cx="8979376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</a:rPr>
              <a:t>24 </a:t>
            </a:r>
            <a:r>
              <a:rPr lang="en-US" sz="2800" dirty="0">
                <a:solidFill>
                  <a:srgbClr val="FFFFFF"/>
                </a:solidFill>
              </a:rPr>
              <a:t>Now as he thus made his defense, Festus said with a loud voice, “Paul, you are beside yourself! Much learning is driving you mad!”</a:t>
            </a:r>
          </a:p>
          <a:p>
            <a:r>
              <a:rPr lang="en-US" sz="2800" b="1" baseline="30000" dirty="0">
                <a:solidFill>
                  <a:srgbClr val="FFFFFF"/>
                </a:solidFill>
              </a:rPr>
              <a:t>25 </a:t>
            </a:r>
            <a:r>
              <a:rPr lang="en-US" sz="2800" dirty="0">
                <a:solidFill>
                  <a:srgbClr val="FFFFFF"/>
                </a:solidFill>
              </a:rPr>
              <a:t>But he said, “I am not mad, most noble Festus, but speak the words of truth and reason. </a:t>
            </a:r>
            <a:r>
              <a:rPr lang="en-US" sz="2800" b="1" baseline="30000" dirty="0">
                <a:solidFill>
                  <a:srgbClr val="FFFFFF"/>
                </a:solidFill>
              </a:rPr>
              <a:t>26 </a:t>
            </a:r>
            <a:r>
              <a:rPr lang="en-US" sz="2800" dirty="0">
                <a:solidFill>
                  <a:srgbClr val="FFFFFF"/>
                </a:solidFill>
              </a:rPr>
              <a:t>For the king, before whom I also speak freely, knows these things; for I am convinced that none of these things escapes his attention, since this thing was not done in a corner. </a:t>
            </a:r>
            <a:r>
              <a:rPr lang="en-US" sz="2800" b="1" baseline="30000" dirty="0">
                <a:solidFill>
                  <a:srgbClr val="FFFFFF"/>
                </a:solidFill>
              </a:rPr>
              <a:t>27 </a:t>
            </a:r>
            <a:r>
              <a:rPr lang="en-US" sz="2800" dirty="0">
                <a:solidFill>
                  <a:srgbClr val="FFFFFF"/>
                </a:solidFill>
              </a:rPr>
              <a:t>King Agrippa, do you believe the prophets? I know that you do believe.”</a:t>
            </a:r>
          </a:p>
          <a:p>
            <a:r>
              <a:rPr lang="en-US" sz="2800" b="1" baseline="30000" dirty="0">
                <a:solidFill>
                  <a:srgbClr val="FFFFFF"/>
                </a:solidFill>
              </a:rPr>
              <a:t>28 </a:t>
            </a:r>
            <a:r>
              <a:rPr lang="en-US" sz="2800" dirty="0">
                <a:solidFill>
                  <a:srgbClr val="FFFFFF"/>
                </a:solidFill>
              </a:rPr>
              <a:t>Then Agrippa said to Paul, “You almost persuade me to become a Christian.”</a:t>
            </a:r>
          </a:p>
          <a:p>
            <a:r>
              <a:rPr lang="en-US" sz="2800" b="1" baseline="30000" dirty="0">
                <a:solidFill>
                  <a:srgbClr val="FFFFFF"/>
                </a:solidFill>
              </a:rPr>
              <a:t>29 </a:t>
            </a:r>
            <a:r>
              <a:rPr lang="en-US" sz="2800" dirty="0">
                <a:solidFill>
                  <a:srgbClr val="FFFFFF"/>
                </a:solidFill>
              </a:rPr>
              <a:t>And Paul said, “I would to God that not only you, but also all who hear me today, might become both almost and altogether such as I am, except for these chains.”</a:t>
            </a:r>
          </a:p>
        </p:txBody>
      </p:sp>
    </p:spTree>
    <p:extLst>
      <p:ext uri="{BB962C8B-B14F-4D97-AF65-F5344CB8AC3E}">
        <p14:creationId xmlns:p14="http://schemas.microsoft.com/office/powerpoint/2010/main" val="32511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Three Responses to the Gospel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3738"/>
            <a:ext cx="9144000" cy="5094262"/>
          </a:xfrm>
        </p:spPr>
        <p:txBody>
          <a:bodyPr anchor="t">
            <a:normAutofit fontScale="925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accent1"/>
              </a:buClr>
            </a:pPr>
            <a:r>
              <a:rPr lang="en-US" sz="3200" dirty="0" smtClean="0"/>
              <a:t>“</a:t>
            </a:r>
            <a:r>
              <a:rPr lang="en-US" sz="3200" b="1" dirty="0"/>
              <a:t>I was not disobedient </a:t>
            </a:r>
            <a:r>
              <a:rPr lang="en-US" sz="3200" dirty="0"/>
              <a:t>to the heavenly </a:t>
            </a:r>
            <a:r>
              <a:rPr lang="en-US" sz="3200" dirty="0" smtClean="0"/>
              <a:t>vision”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Romans 6:17-18  </a:t>
            </a:r>
            <a:r>
              <a:rPr lang="en-US" sz="2800" dirty="0" smtClean="0"/>
              <a:t>Obedient from the heart to doctrine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Acts 5:29  </a:t>
            </a:r>
            <a:r>
              <a:rPr lang="en-US" sz="2800" dirty="0">
                <a:solidFill>
                  <a:srgbClr val="FFFFFF"/>
                </a:solidFill>
              </a:rPr>
              <a:t>M</a:t>
            </a:r>
            <a:r>
              <a:rPr lang="en-US" sz="2800" dirty="0" smtClean="0">
                <a:solidFill>
                  <a:srgbClr val="FFFFFF"/>
                </a:solidFill>
              </a:rPr>
              <a:t>ust obey God rather than men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Luke 17:7-10  </a:t>
            </a:r>
            <a:r>
              <a:rPr lang="en-US" sz="2800" dirty="0" smtClean="0">
                <a:solidFill>
                  <a:srgbClr val="FFFFFF"/>
                </a:solidFill>
              </a:rPr>
              <a:t>If fully obedient, still unprofitable servant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accent1"/>
              </a:buClr>
            </a:pPr>
            <a:r>
              <a:rPr lang="en-US" sz="3200" dirty="0" smtClean="0"/>
              <a:t>“</a:t>
            </a:r>
            <a:r>
              <a:rPr lang="en-US" sz="3200" b="1" dirty="0"/>
              <a:t>Y</a:t>
            </a:r>
            <a:r>
              <a:rPr lang="en-US" sz="3200" b="1" dirty="0" smtClean="0"/>
              <a:t>ou </a:t>
            </a:r>
            <a:r>
              <a:rPr lang="en-US" sz="3200" b="1" dirty="0"/>
              <a:t>are out of your </a:t>
            </a:r>
            <a:r>
              <a:rPr lang="en-US" sz="3200" b="1" dirty="0" smtClean="0"/>
              <a:t>mind</a:t>
            </a:r>
            <a:r>
              <a:rPr lang="en-US" sz="3200" dirty="0" smtClean="0"/>
              <a:t>” (ESV &amp; NASB)</a:t>
            </a:r>
            <a:endParaRPr lang="en-US" sz="32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rgbClr val="FFDC62"/>
                </a:solidFill>
              </a:rPr>
              <a:t>John 10:19-20  </a:t>
            </a:r>
            <a:r>
              <a:rPr lang="en-US" sz="2800" dirty="0" smtClean="0">
                <a:solidFill>
                  <a:srgbClr val="FFFFFF"/>
                </a:solidFill>
              </a:rPr>
              <a:t>Said Jesus was mad &amp; had a demon</a:t>
            </a:r>
            <a:endParaRPr lang="en-US" sz="2800" b="1" dirty="0">
              <a:solidFill>
                <a:srgbClr val="FFDC62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rgbClr val="FFDC62"/>
                </a:solidFill>
              </a:rPr>
              <a:t>Hosea 9:7  </a:t>
            </a:r>
            <a:r>
              <a:rPr lang="en-US" sz="2800" dirty="0" smtClean="0">
                <a:solidFill>
                  <a:srgbClr val="FFFFFF"/>
                </a:solidFill>
              </a:rPr>
              <a:t>Accused true prophets of madness &amp; folly</a:t>
            </a:r>
            <a:endParaRPr lang="en-US" sz="2800" b="1" dirty="0">
              <a:solidFill>
                <a:srgbClr val="FFDC62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rgbClr val="FFDC62"/>
                </a:solidFill>
              </a:rPr>
              <a:t>1 Peter 3:16  </a:t>
            </a:r>
            <a:r>
              <a:rPr lang="en-US" sz="2800" dirty="0" smtClean="0">
                <a:solidFill>
                  <a:srgbClr val="FFFFFF"/>
                </a:solidFill>
              </a:rPr>
              <a:t>Manner of life can disprove false charge</a:t>
            </a:r>
            <a:endParaRPr lang="en-US" sz="3200" b="1" dirty="0" smtClean="0">
              <a:solidFill>
                <a:srgbClr val="FFDC62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accent1"/>
              </a:buClr>
            </a:pPr>
            <a:r>
              <a:rPr lang="en-US" sz="3100" dirty="0" smtClean="0">
                <a:solidFill>
                  <a:srgbClr val="FFFFFF"/>
                </a:solidFill>
              </a:rPr>
              <a:t>“</a:t>
            </a:r>
            <a:r>
              <a:rPr lang="en-US" sz="3100" b="1" dirty="0" smtClean="0">
                <a:solidFill>
                  <a:srgbClr val="FFFFFF"/>
                </a:solidFill>
              </a:rPr>
              <a:t>You </a:t>
            </a:r>
            <a:r>
              <a:rPr lang="en-US" sz="3100" b="1" dirty="0">
                <a:solidFill>
                  <a:srgbClr val="FFFFFF"/>
                </a:solidFill>
              </a:rPr>
              <a:t>almost persuade me </a:t>
            </a:r>
            <a:r>
              <a:rPr lang="en-US" sz="3100" dirty="0">
                <a:solidFill>
                  <a:srgbClr val="FFFFFF"/>
                </a:solidFill>
              </a:rPr>
              <a:t>to become a </a:t>
            </a:r>
            <a:r>
              <a:rPr lang="en-US" sz="3100" dirty="0" smtClean="0">
                <a:solidFill>
                  <a:srgbClr val="FFFFFF"/>
                </a:solidFill>
              </a:rPr>
              <a:t>Christian”</a:t>
            </a:r>
            <a:endParaRPr lang="en-US" sz="32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rgbClr val="FFDC62"/>
                </a:solidFill>
              </a:rPr>
              <a:t>Acts 24:25  </a:t>
            </a:r>
            <a:r>
              <a:rPr lang="en-US" sz="2800" dirty="0" smtClean="0">
                <a:solidFill>
                  <a:srgbClr val="FFFFFF"/>
                </a:solidFill>
              </a:rPr>
              <a:t>Rejection of gospel message by Felix</a:t>
            </a:r>
            <a:endParaRPr lang="en-US" sz="2800" b="1" dirty="0">
              <a:solidFill>
                <a:srgbClr val="FFDC62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rgbClr val="FFDC62"/>
                </a:solidFill>
              </a:rPr>
              <a:t>Matthew 13:1-7  </a:t>
            </a:r>
            <a:r>
              <a:rPr lang="en-US" sz="2800" dirty="0" smtClean="0">
                <a:solidFill>
                  <a:srgbClr val="FFFFFF"/>
                </a:solidFill>
              </a:rPr>
              <a:t>Rocky &amp; thorny soils were almost right</a:t>
            </a:r>
            <a:endParaRPr lang="en-US" sz="2800" b="1" dirty="0">
              <a:solidFill>
                <a:srgbClr val="FFDC62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rgbClr val="FFDC62"/>
                </a:solidFill>
              </a:rPr>
              <a:t>Hebrews </a:t>
            </a:r>
            <a:r>
              <a:rPr lang="en-US" sz="2800" b="1" dirty="0">
                <a:solidFill>
                  <a:srgbClr val="FFDC62"/>
                </a:solidFill>
              </a:rPr>
              <a:t>3</a:t>
            </a:r>
            <a:r>
              <a:rPr lang="en-US" sz="2800" b="1" dirty="0" smtClean="0">
                <a:solidFill>
                  <a:srgbClr val="FFDC62"/>
                </a:solidFill>
              </a:rPr>
              <a:t>:12-14  </a:t>
            </a:r>
            <a:r>
              <a:rPr lang="en-US" sz="2800" dirty="0" smtClean="0">
                <a:solidFill>
                  <a:srgbClr val="FFFFFF"/>
                </a:solidFill>
              </a:rPr>
              <a:t>Evil heart falls away vs. endure to end</a:t>
            </a:r>
            <a:endParaRPr lang="en-US" sz="2800" b="1" dirty="0" smtClean="0">
              <a:solidFill>
                <a:srgbClr val="FFDC62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00"/>
              </a:spcAft>
              <a:buClr>
                <a:schemeClr val="bg1"/>
              </a:buClr>
              <a:buSzPct val="80000"/>
              <a:buFont typeface="Wingdings" charset="2"/>
              <a:buChar char="v"/>
            </a:pPr>
            <a:r>
              <a:rPr lang="en-US" sz="2800" b="1" dirty="0" smtClean="0">
                <a:solidFill>
                  <a:srgbClr val="FFDC62"/>
                </a:solidFill>
              </a:rPr>
              <a:t>Hebrews 12:14-17  </a:t>
            </a:r>
            <a:r>
              <a:rPr lang="en-US" sz="2800" dirty="0" smtClean="0">
                <a:solidFill>
                  <a:srgbClr val="FFFFFF"/>
                </a:solidFill>
              </a:rPr>
              <a:t>Lest anyone fall short of grace of God</a:t>
            </a:r>
            <a:endParaRPr lang="en-US" sz="2800" b="1" dirty="0">
              <a:solidFill>
                <a:srgbClr val="FFDC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407</TotalTime>
  <Words>141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Three Responses to the Gospel</vt:lpstr>
      <vt:lpstr>Acts 26:19-29</vt:lpstr>
      <vt:lpstr>PowerPoint Presentation</vt:lpstr>
      <vt:lpstr>Three Responses to the Gospel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Osborne</dc:creator>
  <cp:lastModifiedBy>Harry</cp:lastModifiedBy>
  <cp:revision>11</cp:revision>
  <dcterms:created xsi:type="dcterms:W3CDTF">2015-02-14T21:12:45Z</dcterms:created>
  <dcterms:modified xsi:type="dcterms:W3CDTF">2015-02-15T13:13:33Z</dcterms:modified>
</cp:coreProperties>
</file>