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686" autoAdjust="0"/>
  </p:normalViewPr>
  <p:slideViewPr>
    <p:cSldViewPr snapToGrid="0" snapToObjects="1">
      <p:cViewPr varScale="1">
        <p:scale>
          <a:sx n="71" d="100"/>
          <a:sy n="71" d="100"/>
        </p:scale>
        <p:origin x="-7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8606FFA-7A35-434B-8A94-8928C58C1402}" type="datetimeFigureOut">
              <a:rPr lang="en-US" smtClean="0"/>
              <a:t>2/21/2015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6FFA-7A35-434B-8A94-8928C58C1402}"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553FE-E87B-C644-98D5-3947128EB28D}"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6FFA-7A35-434B-8A94-8928C58C1402}"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553FE-E87B-C644-98D5-3947128EB28D}"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06FFA-7A35-434B-8A94-8928C58C1402}"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553FE-E87B-C644-98D5-3947128EB28D}"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06FFA-7A35-434B-8A94-8928C58C1402}"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553FE-E87B-C644-98D5-3947128EB2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606FFA-7A35-434B-8A94-8928C58C1402}"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553FE-E87B-C644-98D5-3947128EB28D}"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606FFA-7A35-434B-8A94-8928C58C1402}" type="datetimeFigureOut">
              <a:rPr lang="en-US" smtClean="0"/>
              <a:t>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553FE-E87B-C644-98D5-3947128EB28D}"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606FFA-7A35-434B-8A94-8928C58C1402}" type="datetimeFigureOut">
              <a:rPr lang="en-US" smtClean="0"/>
              <a:t>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553FE-E87B-C644-98D5-3947128EB28D}"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06FFA-7A35-434B-8A94-8928C58C1402}" type="datetimeFigureOut">
              <a:rPr lang="en-US" smtClean="0"/>
              <a:t>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553FE-E87B-C644-98D5-3947128EB2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06FFA-7A35-434B-8A94-8928C58C1402}"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06FFA-7A35-434B-8A94-8928C58C1402}"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553FE-E87B-C644-98D5-3947128EB2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8606FFA-7A35-434B-8A94-8928C58C1402}" type="datetimeFigureOut">
              <a:rPr lang="en-US" smtClean="0"/>
              <a:t>2/21/2015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D1553FE-E87B-C644-98D5-3947128EB2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3559" y="372003"/>
            <a:ext cx="8467260" cy="2065257"/>
          </a:xfrm>
        </p:spPr>
        <p:txBody>
          <a:bodyPr anchor="ctr"/>
          <a:lstStyle/>
          <a:p>
            <a:pPr>
              <a:lnSpc>
                <a:spcPct val="80000"/>
              </a:lnSpc>
            </a:pPr>
            <a:r>
              <a:rPr lang="en-US" sz="8000" b="1" dirty="0" smtClean="0"/>
              <a:t>The Actions of Hezekiah</a:t>
            </a:r>
            <a:endParaRPr lang="en-US" sz="8000" b="1" dirty="0"/>
          </a:p>
        </p:txBody>
      </p:sp>
      <p:sp>
        <p:nvSpPr>
          <p:cNvPr id="3" name="Subtitle 2"/>
          <p:cNvSpPr>
            <a:spLocks noGrp="1"/>
          </p:cNvSpPr>
          <p:nvPr>
            <p:ph type="subTitle" idx="1"/>
          </p:nvPr>
        </p:nvSpPr>
        <p:spPr>
          <a:xfrm>
            <a:off x="333559" y="2446611"/>
            <a:ext cx="8467260" cy="696173"/>
          </a:xfrm>
        </p:spPr>
        <p:txBody>
          <a:bodyPr anchor="ctr">
            <a:noAutofit/>
          </a:bodyPr>
          <a:lstStyle/>
          <a:p>
            <a:r>
              <a:rPr lang="en-US" sz="5200" b="1" i="1" dirty="0">
                <a:solidFill>
                  <a:srgbClr val="FFFF00"/>
                </a:solidFill>
                <a:latin typeface="Times New Roman"/>
                <a:cs typeface="Times New Roman"/>
              </a:rPr>
              <a:t>2 Chronicles 31:20-</a:t>
            </a:r>
            <a:r>
              <a:rPr lang="en-US" sz="5200" b="1" i="1" dirty="0" smtClean="0">
                <a:solidFill>
                  <a:srgbClr val="FFFF00"/>
                </a:solidFill>
                <a:latin typeface="Times New Roman"/>
                <a:cs typeface="Times New Roman"/>
              </a:rPr>
              <a:t>21</a:t>
            </a:r>
            <a:endParaRPr lang="en-US" sz="5200" b="1" i="1" baseline="30000" dirty="0" smtClean="0">
              <a:solidFill>
                <a:srgbClr val="FFFF00"/>
              </a:solidFill>
              <a:latin typeface="Times New Roman"/>
              <a:cs typeface="Times New Roman"/>
            </a:endParaRPr>
          </a:p>
        </p:txBody>
      </p:sp>
      <p:sp>
        <p:nvSpPr>
          <p:cNvPr id="4" name="TextBox 3"/>
          <p:cNvSpPr txBox="1"/>
          <p:nvPr/>
        </p:nvSpPr>
        <p:spPr>
          <a:xfrm>
            <a:off x="423363" y="3694367"/>
            <a:ext cx="8377456" cy="2759730"/>
          </a:xfrm>
          <a:prstGeom prst="rect">
            <a:avLst/>
          </a:prstGeom>
          <a:noFill/>
        </p:spPr>
        <p:txBody>
          <a:bodyPr wrap="square" rtlCol="0">
            <a:spAutoFit/>
          </a:bodyPr>
          <a:lstStyle/>
          <a:p>
            <a:pPr algn="just">
              <a:lnSpc>
                <a:spcPct val="90000"/>
              </a:lnSpc>
            </a:pPr>
            <a:r>
              <a:rPr lang="en-US" sz="3200" b="1" baseline="30000" dirty="0" smtClean="0">
                <a:latin typeface="Times New Roman"/>
                <a:cs typeface="Times New Roman"/>
              </a:rPr>
              <a:t>20 </a:t>
            </a:r>
            <a:r>
              <a:rPr lang="en-US" sz="3200" dirty="0" smtClean="0">
                <a:latin typeface="Times New Roman"/>
                <a:cs typeface="Times New Roman"/>
              </a:rPr>
              <a:t>Thus Hezekiah did throughout all Judah, and he did what was good and right and true before the Lord his God. </a:t>
            </a:r>
            <a:r>
              <a:rPr lang="en-US" sz="3200" b="1" baseline="30000" dirty="0" smtClean="0">
                <a:latin typeface="Times New Roman"/>
                <a:cs typeface="Times New Roman"/>
              </a:rPr>
              <a:t>21 </a:t>
            </a:r>
            <a:r>
              <a:rPr lang="en-US" sz="3200" dirty="0" smtClean="0">
                <a:latin typeface="Times New Roman"/>
                <a:cs typeface="Times New Roman"/>
              </a:rPr>
              <a:t>And in every work that he began in the service of the house of God, in the law and in the commandment, to seek his God, he did it with all his heart. So he prospered.</a:t>
            </a:r>
          </a:p>
        </p:txBody>
      </p:sp>
    </p:spTree>
    <p:extLst>
      <p:ext uri="{BB962C8B-B14F-4D97-AF65-F5344CB8AC3E}">
        <p14:creationId xmlns:p14="http://schemas.microsoft.com/office/powerpoint/2010/main" val="28031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73359"/>
          </a:xfrm>
        </p:spPr>
        <p:txBody>
          <a:bodyPr>
            <a:normAutofit/>
          </a:bodyPr>
          <a:lstStyle/>
          <a:p>
            <a:pPr>
              <a:buFont typeface="Wingdings" charset="2"/>
              <a:buChar char="§"/>
            </a:pPr>
            <a:r>
              <a:rPr lang="en-US" sz="3200" b="1" i="1" dirty="0" smtClean="0">
                <a:solidFill>
                  <a:schemeClr val="tx2">
                    <a:lumMod val="50000"/>
                  </a:schemeClr>
                </a:solidFill>
                <a:latin typeface="Times New Roman"/>
                <a:cs typeface="Times New Roman"/>
              </a:rPr>
              <a:t>“He </a:t>
            </a:r>
            <a:r>
              <a:rPr lang="en-US" sz="3200" b="1" i="1" dirty="0">
                <a:solidFill>
                  <a:schemeClr val="tx2">
                    <a:lumMod val="50000"/>
                  </a:schemeClr>
                </a:solidFill>
                <a:latin typeface="Times New Roman"/>
                <a:cs typeface="Times New Roman"/>
              </a:rPr>
              <a:t>did what was good and right and true before the Lord his </a:t>
            </a:r>
            <a:r>
              <a:rPr lang="en-US" sz="3200" b="1" i="1" dirty="0" smtClean="0">
                <a:solidFill>
                  <a:schemeClr val="tx2">
                    <a:lumMod val="50000"/>
                  </a:schemeClr>
                </a:solidFill>
                <a:latin typeface="Times New Roman"/>
                <a:cs typeface="Times New Roman"/>
              </a:rPr>
              <a:t>God”</a:t>
            </a:r>
          </a:p>
          <a:p>
            <a:pPr>
              <a:buFont typeface="Wingdings" charset="2"/>
              <a:buChar char="§"/>
            </a:pPr>
            <a:r>
              <a:rPr lang="en-US" sz="3200" dirty="0" smtClean="0">
                <a:latin typeface="Times New Roman"/>
                <a:cs typeface="Times New Roman"/>
              </a:rPr>
              <a:t>Actions detailed – </a:t>
            </a:r>
            <a:r>
              <a:rPr lang="en-US" sz="3200" b="1" i="1" dirty="0" smtClean="0">
                <a:solidFill>
                  <a:srgbClr val="800000"/>
                </a:solidFill>
                <a:latin typeface="Times New Roman"/>
                <a:cs typeface="Times New Roman"/>
              </a:rPr>
              <a:t>2 Kings 18:3-6</a:t>
            </a:r>
          </a:p>
          <a:p>
            <a:pPr>
              <a:buFont typeface="Wingdings" charset="2"/>
              <a:buChar char="§"/>
            </a:pPr>
            <a:r>
              <a:rPr lang="en-US" sz="3200" dirty="0" smtClean="0">
                <a:latin typeface="Times New Roman"/>
                <a:cs typeface="Times New Roman"/>
              </a:rPr>
              <a:t>Same must be true for nature of our actions</a:t>
            </a:r>
          </a:p>
          <a:p>
            <a:pPr lvl="1">
              <a:buClr>
                <a:schemeClr val="accent3">
                  <a:lumMod val="50000"/>
                </a:schemeClr>
              </a:buClr>
              <a:buFont typeface="Arial"/>
              <a:buChar char="•"/>
            </a:pPr>
            <a:r>
              <a:rPr lang="en-US" sz="3000" b="1" i="1" dirty="0" smtClean="0">
                <a:solidFill>
                  <a:srgbClr val="800000"/>
                </a:solidFill>
                <a:latin typeface="Times New Roman"/>
                <a:cs typeface="Times New Roman"/>
              </a:rPr>
              <a:t>1 Timothy 6:11-14</a:t>
            </a:r>
          </a:p>
          <a:p>
            <a:pPr lvl="1">
              <a:buClr>
                <a:schemeClr val="accent3">
                  <a:lumMod val="50000"/>
                </a:schemeClr>
              </a:buClr>
              <a:buFont typeface="Arial"/>
              <a:buChar char="•"/>
            </a:pPr>
            <a:r>
              <a:rPr lang="en-US" sz="3000" b="1" i="1" dirty="0" smtClean="0">
                <a:solidFill>
                  <a:srgbClr val="800000"/>
                </a:solidFill>
                <a:latin typeface="Times New Roman"/>
                <a:cs typeface="Times New Roman"/>
              </a:rPr>
              <a:t>Ephesians 2:10</a:t>
            </a:r>
          </a:p>
          <a:p>
            <a:pPr lvl="1">
              <a:buClr>
                <a:schemeClr val="accent3">
                  <a:lumMod val="50000"/>
                </a:schemeClr>
              </a:buClr>
              <a:buFont typeface="Arial"/>
              <a:buChar char="•"/>
            </a:pPr>
            <a:r>
              <a:rPr lang="en-US" sz="3000" b="1" i="1" dirty="0" smtClean="0">
                <a:solidFill>
                  <a:srgbClr val="800000"/>
                </a:solidFill>
                <a:latin typeface="Times New Roman"/>
                <a:cs typeface="Times New Roman"/>
              </a:rPr>
              <a:t>1 Peter 2:11-12</a:t>
            </a:r>
          </a:p>
          <a:p>
            <a:pPr>
              <a:buFont typeface="Wingdings" charset="2"/>
              <a:buChar char="§"/>
            </a:pPr>
            <a:r>
              <a:rPr lang="en-US" sz="3200" dirty="0" smtClean="0">
                <a:latin typeface="Times New Roman"/>
                <a:cs typeface="Times New Roman"/>
              </a:rPr>
              <a:t>God defines what is good, right &amp; true</a:t>
            </a:r>
            <a:endParaRPr lang="en-US" sz="3200" dirty="0">
              <a:latin typeface="Times New Roman"/>
              <a:cs typeface="Times New Roman"/>
            </a:endParaRPr>
          </a:p>
        </p:txBody>
      </p:sp>
      <p:sp>
        <p:nvSpPr>
          <p:cNvPr id="3" name="Title 2"/>
          <p:cNvSpPr>
            <a:spLocks noGrp="1"/>
          </p:cNvSpPr>
          <p:nvPr>
            <p:ph type="title"/>
          </p:nvPr>
        </p:nvSpPr>
        <p:spPr>
          <a:xfrm>
            <a:off x="0" y="570156"/>
            <a:ext cx="9144000" cy="1054250"/>
          </a:xfrm>
        </p:spPr>
        <p:txBody>
          <a:bodyPr/>
          <a:lstStyle/>
          <a:p>
            <a:r>
              <a:rPr lang="en-US" b="1" dirty="0" smtClean="0"/>
              <a:t>Nature of Action</a:t>
            </a:r>
            <a:endParaRPr lang="en-US" b="1" dirty="0"/>
          </a:p>
        </p:txBody>
      </p:sp>
    </p:spTree>
    <p:extLst>
      <p:ext uri="{BB962C8B-B14F-4D97-AF65-F5344CB8AC3E}">
        <p14:creationId xmlns:p14="http://schemas.microsoft.com/office/powerpoint/2010/main" val="191950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Scale>
                                      <p:cBhvr>
                                        <p:cTn id="28" dur="1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3" end="3"/>
                                            </p:txEl>
                                          </p:spTgt>
                                        </p:tgtEl>
                                        <p:attrNameLst>
                                          <p:attrName>ppt_x</p:attrName>
                                          <p:attrName>ppt_y</p:attrName>
                                        </p:attrNameLst>
                                      </p:cBhvr>
                                    </p:animMotion>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Scale>
                                      <p:cBhvr>
                                        <p:cTn id="35"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
                                            <p:txEl>
                                              <p:pRg st="4" end="4"/>
                                            </p:txEl>
                                          </p:spTgt>
                                        </p:tgtEl>
                                        <p:attrNameLst>
                                          <p:attrName>ppt_x</p:attrName>
                                          <p:attrName>ppt_y</p:attrName>
                                        </p:attrNameLst>
                                      </p:cBhvr>
                                    </p:animMotion>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Scale>
                                      <p:cBhvr>
                                        <p:cTn id="42" dur="1000" decel="50000" fill="hold">
                                          <p:stCondLst>
                                            <p:cond delay="0"/>
                                          </p:stCondLst>
                                        </p:cTn>
                                        <p:tgtEl>
                                          <p:spTgt spid="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
                                            <p:txEl>
                                              <p:pRg st="5" end="5"/>
                                            </p:txEl>
                                          </p:spTgt>
                                        </p:tgtEl>
                                        <p:attrNameLst>
                                          <p:attrName>ppt_x</p:attrName>
                                          <p:attrName>ppt_y</p:attrName>
                                        </p:attrNameLst>
                                      </p:cBhvr>
                                    </p:animMotion>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Scale>
                                      <p:cBhvr>
                                        <p:cTn id="49" dur="1000" decel="50000" fill="hold">
                                          <p:stCondLst>
                                            <p:cond delay="0"/>
                                          </p:stCondLst>
                                        </p:cTn>
                                        <p:tgtEl>
                                          <p:spTgt spid="2">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
                                            <p:txEl>
                                              <p:pRg st="6" end="6"/>
                                            </p:txEl>
                                          </p:spTgt>
                                        </p:tgtEl>
                                        <p:attrNameLst>
                                          <p:attrName>ppt_x</p:attrName>
                                          <p:attrName>ppt_y</p:attrName>
                                        </p:attrNameLst>
                                      </p:cBhvr>
                                    </p:animMotion>
                                    <p:animEffect transition="in" filter="fade">
                                      <p:cBhvr>
                                        <p:cTn id="51"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58553"/>
            <a:ext cx="9144000" cy="4609653"/>
          </a:xfrm>
        </p:spPr>
        <p:txBody>
          <a:bodyPr>
            <a:normAutofit fontScale="92500"/>
          </a:bodyPr>
          <a:lstStyle/>
          <a:p>
            <a:pPr>
              <a:buFont typeface="Wingdings" charset="2"/>
              <a:buChar char="§"/>
            </a:pPr>
            <a:r>
              <a:rPr lang="en-US" sz="3200" b="1" i="1" dirty="0" smtClean="0">
                <a:solidFill>
                  <a:schemeClr val="tx2">
                    <a:lumMod val="50000"/>
                  </a:schemeClr>
                </a:solidFill>
                <a:latin typeface="Times New Roman"/>
                <a:cs typeface="Times New Roman"/>
              </a:rPr>
              <a:t>“</a:t>
            </a:r>
            <a:r>
              <a:rPr lang="en-US" sz="3200" b="1" i="1" dirty="0">
                <a:latin typeface="Times New Roman"/>
                <a:cs typeface="Times New Roman"/>
              </a:rPr>
              <a:t>And in every work that he began in the service of the house of God, in the law and in the commandment, to seek his God, he did it with all his heart</a:t>
            </a:r>
            <a:r>
              <a:rPr lang="en-US" sz="3200" b="1" i="1" dirty="0" smtClean="0">
                <a:solidFill>
                  <a:schemeClr val="tx2">
                    <a:lumMod val="50000"/>
                  </a:schemeClr>
                </a:solidFill>
                <a:latin typeface="Times New Roman"/>
                <a:cs typeface="Times New Roman"/>
              </a:rPr>
              <a:t>”</a:t>
            </a:r>
            <a:endParaRPr lang="en-US" sz="3200" b="1" i="1" dirty="0" smtClean="0">
              <a:solidFill>
                <a:srgbClr val="800000"/>
              </a:solidFill>
              <a:latin typeface="Times New Roman"/>
              <a:cs typeface="Times New Roman"/>
            </a:endParaRPr>
          </a:p>
          <a:p>
            <a:pPr>
              <a:buFont typeface="Wingdings" charset="2"/>
              <a:buChar char="§"/>
            </a:pPr>
            <a:r>
              <a:rPr lang="en-US" sz="3200" dirty="0" smtClean="0">
                <a:latin typeface="Times New Roman"/>
                <a:cs typeface="Times New Roman"/>
              </a:rPr>
              <a:t>Same must be true for extensiveness of our actions</a:t>
            </a:r>
          </a:p>
          <a:p>
            <a:pPr lvl="1">
              <a:buClr>
                <a:schemeClr val="accent6">
                  <a:lumMod val="50000"/>
                </a:schemeClr>
              </a:buClr>
              <a:buFont typeface="Arial"/>
              <a:buChar char="•"/>
            </a:pPr>
            <a:r>
              <a:rPr lang="en-US" sz="3000" b="1" i="1" dirty="0" smtClean="0">
                <a:solidFill>
                  <a:srgbClr val="800000"/>
                </a:solidFill>
                <a:latin typeface="Times New Roman"/>
                <a:cs typeface="Times New Roman"/>
              </a:rPr>
              <a:t>Romans 12:1-2</a:t>
            </a:r>
          </a:p>
          <a:p>
            <a:pPr lvl="1">
              <a:buClr>
                <a:schemeClr val="accent6">
                  <a:lumMod val="50000"/>
                </a:schemeClr>
              </a:buClr>
              <a:buFont typeface="Arial"/>
              <a:buChar char="•"/>
            </a:pPr>
            <a:r>
              <a:rPr lang="en-US" sz="3000" b="1" i="1" dirty="0" smtClean="0">
                <a:solidFill>
                  <a:srgbClr val="800000"/>
                </a:solidFill>
                <a:latin typeface="Times New Roman"/>
                <a:cs typeface="Times New Roman"/>
              </a:rPr>
              <a:t>Psalm 119:1-3</a:t>
            </a:r>
          </a:p>
          <a:p>
            <a:pPr lvl="1">
              <a:buClr>
                <a:schemeClr val="accent6">
                  <a:lumMod val="50000"/>
                </a:schemeClr>
              </a:buClr>
              <a:buFont typeface="Arial"/>
              <a:buChar char="•"/>
            </a:pPr>
            <a:r>
              <a:rPr lang="en-US" sz="3000" b="1" i="1" dirty="0" smtClean="0">
                <a:solidFill>
                  <a:srgbClr val="800000"/>
                </a:solidFill>
                <a:latin typeface="Times New Roman"/>
                <a:cs typeface="Times New Roman"/>
              </a:rPr>
              <a:t>Ephesians </a:t>
            </a:r>
            <a:r>
              <a:rPr lang="en-US" sz="3000" b="1" i="1" dirty="0">
                <a:solidFill>
                  <a:srgbClr val="800000"/>
                </a:solidFill>
                <a:latin typeface="Times New Roman"/>
                <a:cs typeface="Times New Roman"/>
              </a:rPr>
              <a:t>5</a:t>
            </a:r>
            <a:r>
              <a:rPr lang="en-US" sz="3000" b="1" i="1" dirty="0" smtClean="0">
                <a:solidFill>
                  <a:srgbClr val="800000"/>
                </a:solidFill>
                <a:latin typeface="Times New Roman"/>
                <a:cs typeface="Times New Roman"/>
              </a:rPr>
              <a:t>:8-14</a:t>
            </a:r>
          </a:p>
          <a:p>
            <a:pPr>
              <a:buFont typeface="Wingdings" charset="2"/>
              <a:buChar char="§"/>
            </a:pPr>
            <a:r>
              <a:rPr lang="en-US" sz="3200" dirty="0" smtClean="0">
                <a:latin typeface="Times New Roman"/>
                <a:cs typeface="Times New Roman"/>
              </a:rPr>
              <a:t>God has always demanded that we search for Him with all our heart (</a:t>
            </a:r>
            <a:r>
              <a:rPr lang="en-US" sz="3200" b="1" i="1" dirty="0" smtClean="0">
                <a:solidFill>
                  <a:srgbClr val="800000"/>
                </a:solidFill>
                <a:latin typeface="Times New Roman"/>
                <a:cs typeface="Times New Roman"/>
              </a:rPr>
              <a:t>Jeremiah 29:13</a:t>
            </a:r>
            <a:r>
              <a:rPr lang="en-US" sz="3200" dirty="0" smtClean="0">
                <a:latin typeface="Times New Roman"/>
                <a:cs typeface="Times New Roman"/>
              </a:rPr>
              <a:t>)</a:t>
            </a:r>
            <a:endParaRPr lang="en-US" sz="3200" dirty="0">
              <a:latin typeface="Times New Roman"/>
              <a:cs typeface="Times New Roman"/>
            </a:endParaRPr>
          </a:p>
        </p:txBody>
      </p:sp>
      <p:sp>
        <p:nvSpPr>
          <p:cNvPr id="3" name="Title 2"/>
          <p:cNvSpPr>
            <a:spLocks noGrp="1"/>
          </p:cNvSpPr>
          <p:nvPr>
            <p:ph type="title"/>
          </p:nvPr>
        </p:nvSpPr>
        <p:spPr>
          <a:xfrm>
            <a:off x="0" y="570156"/>
            <a:ext cx="9144000" cy="1054250"/>
          </a:xfrm>
        </p:spPr>
        <p:txBody>
          <a:bodyPr/>
          <a:lstStyle/>
          <a:p>
            <a:r>
              <a:rPr lang="en-US" b="1" dirty="0" smtClean="0"/>
              <a:t>Extensiveness of Action</a:t>
            </a:r>
            <a:endParaRPr lang="en-US" b="1" dirty="0"/>
          </a:p>
        </p:txBody>
      </p:sp>
    </p:spTree>
    <p:extLst>
      <p:ext uri="{BB962C8B-B14F-4D97-AF65-F5344CB8AC3E}">
        <p14:creationId xmlns:p14="http://schemas.microsoft.com/office/powerpoint/2010/main" val="12459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anim calcmode="lin" valueType="num">
                                      <p:cBhvr>
                                        <p:cTn id="67"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292" y="2222401"/>
            <a:ext cx="9015707" cy="4611178"/>
          </a:xfrm>
        </p:spPr>
        <p:txBody>
          <a:bodyPr>
            <a:normAutofit lnSpcReduction="10000"/>
          </a:bodyPr>
          <a:lstStyle/>
          <a:p>
            <a:pPr>
              <a:buFont typeface="Wingdings" charset="2"/>
              <a:buChar char="§"/>
            </a:pPr>
            <a:r>
              <a:rPr lang="en-US" sz="3200" b="1" i="1" dirty="0" smtClean="0">
                <a:solidFill>
                  <a:schemeClr val="tx2">
                    <a:lumMod val="50000"/>
                  </a:schemeClr>
                </a:solidFill>
                <a:latin typeface="Times New Roman"/>
                <a:cs typeface="Times New Roman"/>
              </a:rPr>
              <a:t>“</a:t>
            </a:r>
            <a:r>
              <a:rPr lang="en-US" sz="3200" b="1" i="1" dirty="0">
                <a:solidFill>
                  <a:schemeClr val="tx2">
                    <a:lumMod val="50000"/>
                  </a:schemeClr>
                </a:solidFill>
                <a:latin typeface="Times New Roman"/>
                <a:cs typeface="Times New Roman"/>
              </a:rPr>
              <a:t>So he prospered</a:t>
            </a:r>
            <a:r>
              <a:rPr lang="en-US" sz="3200" b="1" i="1" dirty="0" smtClean="0">
                <a:solidFill>
                  <a:schemeClr val="tx2">
                    <a:lumMod val="50000"/>
                  </a:schemeClr>
                </a:solidFill>
                <a:latin typeface="Times New Roman"/>
                <a:cs typeface="Times New Roman"/>
              </a:rPr>
              <a:t>”</a:t>
            </a:r>
          </a:p>
          <a:p>
            <a:pPr>
              <a:buFont typeface="Wingdings" charset="2"/>
              <a:buChar char="§"/>
            </a:pPr>
            <a:r>
              <a:rPr lang="en-US" sz="3200" dirty="0" smtClean="0">
                <a:latin typeface="Times New Roman"/>
                <a:cs typeface="Times New Roman"/>
              </a:rPr>
              <a:t>Israel was promised blessings if they obeyed God’s law (</a:t>
            </a:r>
            <a:r>
              <a:rPr lang="en-US" sz="3200" b="1" i="1" dirty="0" smtClean="0">
                <a:solidFill>
                  <a:srgbClr val="800000"/>
                </a:solidFill>
                <a:latin typeface="Times New Roman"/>
                <a:cs typeface="Times New Roman"/>
              </a:rPr>
              <a:t>Deuteronomy 29:9</a:t>
            </a:r>
            <a:r>
              <a:rPr lang="en-US" sz="3200" dirty="0" smtClean="0">
                <a:latin typeface="Times New Roman"/>
                <a:cs typeface="Times New Roman"/>
              </a:rPr>
              <a:t>)</a:t>
            </a:r>
            <a:endParaRPr lang="en-US" sz="3200" dirty="0" smtClean="0">
              <a:solidFill>
                <a:srgbClr val="000000"/>
              </a:solidFill>
              <a:latin typeface="Times New Roman"/>
              <a:cs typeface="Times New Roman"/>
            </a:endParaRPr>
          </a:p>
          <a:p>
            <a:pPr>
              <a:buFont typeface="Wingdings" charset="2"/>
              <a:buChar char="§"/>
            </a:pPr>
            <a:r>
              <a:rPr lang="en-US" sz="3200" dirty="0" smtClean="0">
                <a:latin typeface="Times New Roman"/>
                <a:cs typeface="Times New Roman"/>
              </a:rPr>
              <a:t>God causes His will &amp; His people to prosper</a:t>
            </a:r>
          </a:p>
          <a:p>
            <a:pPr lvl="1">
              <a:buClr>
                <a:schemeClr val="accent3">
                  <a:lumMod val="50000"/>
                </a:schemeClr>
              </a:buClr>
              <a:buFont typeface="Arial"/>
              <a:buChar char="•"/>
            </a:pPr>
            <a:r>
              <a:rPr lang="en-US" sz="3000" b="1" i="1" dirty="0" smtClean="0">
                <a:solidFill>
                  <a:srgbClr val="800000"/>
                </a:solidFill>
                <a:latin typeface="Times New Roman"/>
                <a:cs typeface="Times New Roman"/>
              </a:rPr>
              <a:t>Psalm </a:t>
            </a:r>
            <a:r>
              <a:rPr lang="en-US" sz="3000" b="1" i="1" dirty="0">
                <a:solidFill>
                  <a:srgbClr val="800000"/>
                </a:solidFill>
                <a:latin typeface="Times New Roman"/>
                <a:cs typeface="Times New Roman"/>
              </a:rPr>
              <a:t>1</a:t>
            </a:r>
            <a:r>
              <a:rPr lang="en-US" sz="3000" b="1" i="1" dirty="0" smtClean="0">
                <a:solidFill>
                  <a:srgbClr val="800000"/>
                </a:solidFill>
                <a:latin typeface="Times New Roman"/>
                <a:cs typeface="Times New Roman"/>
              </a:rPr>
              <a:t>:1-3</a:t>
            </a:r>
            <a:r>
              <a:rPr lang="en-US" sz="3000" b="1" i="1" dirty="0">
                <a:solidFill>
                  <a:srgbClr val="800000"/>
                </a:solidFill>
                <a:latin typeface="Times New Roman"/>
                <a:cs typeface="Times New Roman"/>
              </a:rPr>
              <a:t>	</a:t>
            </a:r>
            <a:r>
              <a:rPr lang="en-US" sz="3000" b="1" i="1" dirty="0" smtClean="0">
                <a:solidFill>
                  <a:srgbClr val="800000"/>
                </a:solidFill>
                <a:latin typeface="Times New Roman"/>
                <a:cs typeface="Times New Roman"/>
              </a:rPr>
              <a:t>	</a:t>
            </a:r>
            <a:r>
              <a:rPr lang="en-US" sz="3000" dirty="0" smtClean="0">
                <a:solidFill>
                  <a:srgbClr val="000000"/>
                </a:solidFill>
                <a:latin typeface="Times New Roman"/>
                <a:cs typeface="Times New Roman"/>
              </a:rPr>
              <a:t>True of God’s people who obey</a:t>
            </a:r>
            <a:endParaRPr lang="en-US" sz="3000" b="1" i="1" dirty="0" smtClean="0">
              <a:solidFill>
                <a:srgbClr val="800000"/>
              </a:solidFill>
              <a:latin typeface="Times New Roman"/>
              <a:cs typeface="Times New Roman"/>
            </a:endParaRPr>
          </a:p>
          <a:p>
            <a:pPr lvl="1">
              <a:buClr>
                <a:schemeClr val="accent3">
                  <a:lumMod val="50000"/>
                </a:schemeClr>
              </a:buClr>
              <a:buFont typeface="Arial"/>
              <a:buChar char="•"/>
            </a:pPr>
            <a:r>
              <a:rPr lang="en-US" sz="3000" b="1" i="1" dirty="0" smtClean="0">
                <a:solidFill>
                  <a:srgbClr val="800000"/>
                </a:solidFill>
                <a:latin typeface="Times New Roman"/>
                <a:cs typeface="Times New Roman"/>
              </a:rPr>
              <a:t>Isaiah 55:10-11	</a:t>
            </a:r>
            <a:r>
              <a:rPr lang="en-US" sz="3000" dirty="0" smtClean="0">
                <a:solidFill>
                  <a:srgbClr val="000000"/>
                </a:solidFill>
                <a:latin typeface="Times New Roman"/>
                <a:cs typeface="Times New Roman"/>
              </a:rPr>
              <a:t>True of God’s word</a:t>
            </a:r>
            <a:endParaRPr lang="en-US" sz="3000" b="1" i="1" dirty="0" smtClean="0">
              <a:solidFill>
                <a:srgbClr val="800000"/>
              </a:solidFill>
              <a:latin typeface="Times New Roman"/>
              <a:cs typeface="Times New Roman"/>
            </a:endParaRPr>
          </a:p>
          <a:p>
            <a:pPr lvl="1">
              <a:buClr>
                <a:schemeClr val="accent3">
                  <a:lumMod val="50000"/>
                </a:schemeClr>
              </a:buClr>
              <a:buFont typeface="Arial"/>
              <a:buChar char="•"/>
            </a:pPr>
            <a:r>
              <a:rPr lang="en-US" sz="3000" b="1" i="1" dirty="0" smtClean="0">
                <a:solidFill>
                  <a:srgbClr val="800000"/>
                </a:solidFill>
                <a:latin typeface="Times New Roman"/>
                <a:cs typeface="Times New Roman"/>
              </a:rPr>
              <a:t>Revelation 19:11-16  </a:t>
            </a:r>
            <a:r>
              <a:rPr lang="en-US" sz="3000" dirty="0" smtClean="0">
                <a:solidFill>
                  <a:srgbClr val="000000"/>
                </a:solidFill>
                <a:latin typeface="Times New Roman"/>
                <a:cs typeface="Times New Roman"/>
              </a:rPr>
              <a:t>True of Christ’s cause overall</a:t>
            </a:r>
            <a:endParaRPr lang="en-US" sz="3000" b="1" i="1" dirty="0" smtClean="0">
              <a:solidFill>
                <a:srgbClr val="800000"/>
              </a:solidFill>
              <a:latin typeface="Times New Roman"/>
              <a:cs typeface="Times New Roman"/>
            </a:endParaRPr>
          </a:p>
          <a:p>
            <a:pPr>
              <a:buFont typeface="Wingdings" charset="2"/>
              <a:buChar char="§"/>
            </a:pPr>
            <a:r>
              <a:rPr lang="en-US" sz="3200" dirty="0" smtClean="0">
                <a:latin typeface="Times New Roman"/>
                <a:cs typeface="Times New Roman"/>
              </a:rPr>
              <a:t>Book of Revelation shows Lord’s ultimate victory together with His people</a:t>
            </a:r>
            <a:endParaRPr lang="en-US" sz="3200" dirty="0">
              <a:latin typeface="Times New Roman"/>
              <a:cs typeface="Times New Roman"/>
            </a:endParaRPr>
          </a:p>
        </p:txBody>
      </p:sp>
      <p:sp>
        <p:nvSpPr>
          <p:cNvPr id="3" name="Title 2"/>
          <p:cNvSpPr>
            <a:spLocks noGrp="1"/>
          </p:cNvSpPr>
          <p:nvPr>
            <p:ph type="title"/>
          </p:nvPr>
        </p:nvSpPr>
        <p:spPr>
          <a:xfrm>
            <a:off x="0" y="570156"/>
            <a:ext cx="9144000" cy="1054250"/>
          </a:xfrm>
        </p:spPr>
        <p:txBody>
          <a:bodyPr/>
          <a:lstStyle/>
          <a:p>
            <a:r>
              <a:rPr lang="en-US" b="1" dirty="0" smtClean="0"/>
              <a:t>Result of Action</a:t>
            </a:r>
            <a:endParaRPr lang="en-US" b="1" dirty="0"/>
          </a:p>
        </p:txBody>
      </p:sp>
    </p:spTree>
    <p:extLst>
      <p:ext uri="{BB962C8B-B14F-4D97-AF65-F5344CB8AC3E}">
        <p14:creationId xmlns:p14="http://schemas.microsoft.com/office/powerpoint/2010/main" val="340520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anim calcmode="lin" valueType="num">
                                      <p:cBhvr>
                                        <p:cTn id="10"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2">
                                            <p:txEl>
                                              <p:pRg st="1" end="1"/>
                                            </p:txEl>
                                          </p:spTgt>
                                        </p:tgtEl>
                                      </p:cBhvr>
                                    </p:animEffect>
                                    <p:anim calcmode="lin" valueType="num">
                                      <p:cBhvr>
                                        <p:cTn id="19" dur="5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
                                            <p:txEl>
                                              <p:pRg st="2" end="2"/>
                                            </p:txEl>
                                          </p:spTgt>
                                        </p:tgtEl>
                                      </p:cBhvr>
                                    </p:animEffect>
                                    <p:anim calcmode="lin" valueType="num">
                                      <p:cBhvr>
                                        <p:cTn id="28" dur="500" fill="hold"/>
                                        <p:tgtEl>
                                          <p:spTgt spid="2">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2">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2">
                                            <p:txEl>
                                              <p:pRg st="3" end="3"/>
                                            </p:txEl>
                                          </p:spTgt>
                                        </p:tgtEl>
                                      </p:cBhvr>
                                    </p:animEffect>
                                    <p:anim calcmode="lin" valueType="num">
                                      <p:cBhvr>
                                        <p:cTn id="37" dur="500" fill="hold"/>
                                        <p:tgtEl>
                                          <p:spTgt spid="2">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2">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 calcmode="lin" valueType="num">
                                      <p:cBhvr>
                                        <p:cTn id="4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2">
                                            <p:txEl>
                                              <p:pRg st="4" end="4"/>
                                            </p:txEl>
                                          </p:spTgt>
                                        </p:tgtEl>
                                      </p:cBhvr>
                                    </p:animEffect>
                                    <p:anim calcmode="lin" valueType="num">
                                      <p:cBhvr>
                                        <p:cTn id="46" dur="500" fill="hold"/>
                                        <p:tgtEl>
                                          <p:spTgt spid="2">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2">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 calcmode="lin" valueType="num">
                                      <p:cBhvr>
                                        <p:cTn id="5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2">
                                            <p:txEl>
                                              <p:pRg st="5" end="5"/>
                                            </p:txEl>
                                          </p:spTgt>
                                        </p:tgtEl>
                                      </p:cBhvr>
                                    </p:animEffect>
                                    <p:anim calcmode="lin" valueType="num">
                                      <p:cBhvr>
                                        <p:cTn id="55" dur="500" fill="hold"/>
                                        <p:tgtEl>
                                          <p:spTgt spid="2">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2">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2">
                                            <p:txEl>
                                              <p:pRg st="6" end="6"/>
                                            </p:txEl>
                                          </p:spTgt>
                                        </p:tgtEl>
                                        <p:attrNameLst>
                                          <p:attrName>style.visibility</p:attrName>
                                        </p:attrNameLst>
                                      </p:cBhvr>
                                      <p:to>
                                        <p:strVal val="visible"/>
                                      </p:to>
                                    </p:set>
                                    <p:anim calcmode="lin" valueType="num">
                                      <p:cBhvr>
                                        <p:cTn id="6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2">
                                            <p:txEl>
                                              <p:pRg st="6" end="6"/>
                                            </p:txEl>
                                          </p:spTgt>
                                        </p:tgtEl>
                                      </p:cBhvr>
                                    </p:animEffect>
                                    <p:anim calcmode="lin" valueType="num">
                                      <p:cBhvr>
                                        <p:cTn id="64" dur="500" fill="hold"/>
                                        <p:tgtEl>
                                          <p:spTgt spid="2">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2">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223</TotalTime>
  <Words>164</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The Actions of Hezekiah</vt:lpstr>
      <vt:lpstr>Nature of Action</vt:lpstr>
      <vt:lpstr>Extensiveness of Action</vt:lpstr>
      <vt:lpstr>Result of Action</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Actions of Hezekiah</dc:title>
  <dc:creator>Harry Osborne</dc:creator>
  <cp:lastModifiedBy>Harry</cp:lastModifiedBy>
  <cp:revision>10</cp:revision>
  <dcterms:created xsi:type="dcterms:W3CDTF">2015-02-22T00:15:11Z</dcterms:created>
  <dcterms:modified xsi:type="dcterms:W3CDTF">2015-02-22T03:58:48Z</dcterms:modified>
</cp:coreProperties>
</file>