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7" r:id="rId3"/>
    <p:sldId id="304" r:id="rId4"/>
    <p:sldId id="259" r:id="rId5"/>
    <p:sldId id="258" r:id="rId6"/>
    <p:sldId id="284" r:id="rId7"/>
    <p:sldId id="260" r:id="rId8"/>
    <p:sldId id="285" r:id="rId9"/>
    <p:sldId id="261" r:id="rId10"/>
    <p:sldId id="301" r:id="rId11"/>
    <p:sldId id="307" r:id="rId12"/>
    <p:sldId id="262" r:id="rId13"/>
    <p:sldId id="297" r:id="rId14"/>
    <p:sldId id="299" r:id="rId15"/>
    <p:sldId id="263" r:id="rId16"/>
    <p:sldId id="265" r:id="rId17"/>
    <p:sldId id="266" r:id="rId18"/>
    <p:sldId id="267" r:id="rId19"/>
    <p:sldId id="269" r:id="rId20"/>
    <p:sldId id="270" r:id="rId21"/>
    <p:sldId id="302" r:id="rId22"/>
    <p:sldId id="303" r:id="rId23"/>
    <p:sldId id="272" r:id="rId24"/>
    <p:sldId id="313" r:id="rId25"/>
    <p:sldId id="314" r:id="rId26"/>
    <p:sldId id="315" r:id="rId27"/>
    <p:sldId id="316" r:id="rId28"/>
    <p:sldId id="317" r:id="rId29"/>
    <p:sldId id="318" r:id="rId30"/>
    <p:sldId id="308" r:id="rId31"/>
    <p:sldId id="309" r:id="rId32"/>
    <p:sldId id="310" r:id="rId33"/>
    <p:sldId id="311" r:id="rId34"/>
    <p:sldId id="312" r:id="rId35"/>
    <p:sldId id="305"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5" d="100"/>
          <a:sy n="175" d="100"/>
        </p:scale>
        <p:origin x="-30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1D082-CE53-4807-A66B-D59F53F25795}" type="slidenum">
              <a:rPr lang="en-US"/>
              <a:pPr>
                <a:defRPr/>
              </a:pPr>
              <a:t>‹#›</a:t>
            </a:fld>
            <a:endParaRPr lang="en-US"/>
          </a:p>
        </p:txBody>
      </p:sp>
    </p:spTree>
    <p:extLst>
      <p:ext uri="{BB962C8B-B14F-4D97-AF65-F5344CB8AC3E}">
        <p14:creationId xmlns:p14="http://schemas.microsoft.com/office/powerpoint/2010/main" val="385949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60C5C-46B7-4AA1-BCDE-C5D138E33A1E}" type="slidenum">
              <a:rPr lang="en-US"/>
              <a:pPr>
                <a:defRPr/>
              </a:pPr>
              <a:t>‹#›</a:t>
            </a:fld>
            <a:endParaRPr lang="en-US"/>
          </a:p>
        </p:txBody>
      </p:sp>
    </p:spTree>
    <p:extLst>
      <p:ext uri="{BB962C8B-B14F-4D97-AF65-F5344CB8AC3E}">
        <p14:creationId xmlns:p14="http://schemas.microsoft.com/office/powerpoint/2010/main" val="77972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FF364-B98F-48FC-A289-D0BC35B9F5CC}" type="slidenum">
              <a:rPr lang="en-US"/>
              <a:pPr>
                <a:defRPr/>
              </a:pPr>
              <a:t>‹#›</a:t>
            </a:fld>
            <a:endParaRPr lang="en-US"/>
          </a:p>
        </p:txBody>
      </p:sp>
    </p:spTree>
    <p:extLst>
      <p:ext uri="{BB962C8B-B14F-4D97-AF65-F5344CB8AC3E}">
        <p14:creationId xmlns:p14="http://schemas.microsoft.com/office/powerpoint/2010/main" val="422263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5245A1-D436-49C0-8135-B952145FAE98}" type="slidenum">
              <a:rPr lang="en-US"/>
              <a:pPr>
                <a:defRPr/>
              </a:pPr>
              <a:t>‹#›</a:t>
            </a:fld>
            <a:endParaRPr lang="en-US"/>
          </a:p>
        </p:txBody>
      </p:sp>
    </p:spTree>
    <p:extLst>
      <p:ext uri="{BB962C8B-B14F-4D97-AF65-F5344CB8AC3E}">
        <p14:creationId xmlns:p14="http://schemas.microsoft.com/office/powerpoint/2010/main" val="314256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3A603-5EFC-4645-ACC6-AA6376DFFC07}" type="slidenum">
              <a:rPr lang="en-US"/>
              <a:pPr>
                <a:defRPr/>
              </a:pPr>
              <a:t>‹#›</a:t>
            </a:fld>
            <a:endParaRPr lang="en-US"/>
          </a:p>
        </p:txBody>
      </p:sp>
    </p:spTree>
    <p:extLst>
      <p:ext uri="{BB962C8B-B14F-4D97-AF65-F5344CB8AC3E}">
        <p14:creationId xmlns:p14="http://schemas.microsoft.com/office/powerpoint/2010/main" val="243452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F2009-F089-4EE5-8D60-4D5FC2E2E3B7}" type="slidenum">
              <a:rPr lang="en-US"/>
              <a:pPr>
                <a:defRPr/>
              </a:pPr>
              <a:t>‹#›</a:t>
            </a:fld>
            <a:endParaRPr lang="en-US"/>
          </a:p>
        </p:txBody>
      </p:sp>
    </p:spTree>
    <p:extLst>
      <p:ext uri="{BB962C8B-B14F-4D97-AF65-F5344CB8AC3E}">
        <p14:creationId xmlns:p14="http://schemas.microsoft.com/office/powerpoint/2010/main" val="19260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BF5A56-5A9D-42A6-BC21-94D62A1145A0}" type="slidenum">
              <a:rPr lang="en-US"/>
              <a:pPr>
                <a:defRPr/>
              </a:pPr>
              <a:t>‹#›</a:t>
            </a:fld>
            <a:endParaRPr lang="en-US"/>
          </a:p>
        </p:txBody>
      </p:sp>
    </p:spTree>
    <p:extLst>
      <p:ext uri="{BB962C8B-B14F-4D97-AF65-F5344CB8AC3E}">
        <p14:creationId xmlns:p14="http://schemas.microsoft.com/office/powerpoint/2010/main" val="401108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81D507-1DE4-46F9-B175-643D1D8FC5A1}" type="slidenum">
              <a:rPr lang="en-US"/>
              <a:pPr>
                <a:defRPr/>
              </a:pPr>
              <a:t>‹#›</a:t>
            </a:fld>
            <a:endParaRPr lang="en-US"/>
          </a:p>
        </p:txBody>
      </p:sp>
    </p:spTree>
    <p:extLst>
      <p:ext uri="{BB962C8B-B14F-4D97-AF65-F5344CB8AC3E}">
        <p14:creationId xmlns:p14="http://schemas.microsoft.com/office/powerpoint/2010/main" val="74703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8D1A8-4CDA-4DA1-AE9E-B31445B74685}" type="slidenum">
              <a:rPr lang="en-US"/>
              <a:pPr>
                <a:defRPr/>
              </a:pPr>
              <a:t>‹#›</a:t>
            </a:fld>
            <a:endParaRPr lang="en-US"/>
          </a:p>
        </p:txBody>
      </p:sp>
    </p:spTree>
    <p:extLst>
      <p:ext uri="{BB962C8B-B14F-4D97-AF65-F5344CB8AC3E}">
        <p14:creationId xmlns:p14="http://schemas.microsoft.com/office/powerpoint/2010/main" val="15006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B7FFDB-F065-46C7-9C8C-B90C2A19A9EA}" type="slidenum">
              <a:rPr lang="en-US"/>
              <a:pPr>
                <a:defRPr/>
              </a:pPr>
              <a:t>‹#›</a:t>
            </a:fld>
            <a:endParaRPr lang="en-US"/>
          </a:p>
        </p:txBody>
      </p:sp>
    </p:spTree>
    <p:extLst>
      <p:ext uri="{BB962C8B-B14F-4D97-AF65-F5344CB8AC3E}">
        <p14:creationId xmlns:p14="http://schemas.microsoft.com/office/powerpoint/2010/main" val="258370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19342-F747-48B9-9A11-6E134D53D310}" type="slidenum">
              <a:rPr lang="en-US"/>
              <a:pPr>
                <a:defRPr/>
              </a:pPr>
              <a:t>‹#›</a:t>
            </a:fld>
            <a:endParaRPr lang="en-US"/>
          </a:p>
        </p:txBody>
      </p:sp>
    </p:spTree>
    <p:extLst>
      <p:ext uri="{BB962C8B-B14F-4D97-AF65-F5344CB8AC3E}">
        <p14:creationId xmlns:p14="http://schemas.microsoft.com/office/powerpoint/2010/main" val="238950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FF6C8-150E-4F58-8DBB-E073FBA083DF}" type="slidenum">
              <a:rPr lang="en-US"/>
              <a:pPr>
                <a:defRPr/>
              </a:pPr>
              <a:t>‹#›</a:t>
            </a:fld>
            <a:endParaRPr lang="en-US"/>
          </a:p>
        </p:txBody>
      </p:sp>
    </p:spTree>
    <p:extLst>
      <p:ext uri="{BB962C8B-B14F-4D97-AF65-F5344CB8AC3E}">
        <p14:creationId xmlns:p14="http://schemas.microsoft.com/office/powerpoint/2010/main" val="43580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9EDEE-0CE2-497F-B7B1-687961CA1ECD}" type="slidenum">
              <a:rPr lang="en-US"/>
              <a:pPr>
                <a:defRPr/>
              </a:pPr>
              <a:t>‹#›</a:t>
            </a:fld>
            <a:endParaRPr lang="en-US"/>
          </a:p>
        </p:txBody>
      </p:sp>
    </p:spTree>
    <p:extLst>
      <p:ext uri="{BB962C8B-B14F-4D97-AF65-F5344CB8AC3E}">
        <p14:creationId xmlns:p14="http://schemas.microsoft.com/office/powerpoint/2010/main" val="1592573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1CC0E-CC66-435F-8ACE-CEB00E5901D6}" type="slidenum">
              <a:rPr lang="en-US"/>
              <a:pPr>
                <a:defRPr/>
              </a:pPr>
              <a:t>‹#›</a:t>
            </a:fld>
            <a:endParaRPr lang="en-US"/>
          </a:p>
        </p:txBody>
      </p:sp>
    </p:spTree>
    <p:extLst>
      <p:ext uri="{BB962C8B-B14F-4D97-AF65-F5344CB8AC3E}">
        <p14:creationId xmlns:p14="http://schemas.microsoft.com/office/powerpoint/2010/main" val="104659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B379D-9F78-409F-990D-18EC6633BECD}" type="slidenum">
              <a:rPr lang="en-US"/>
              <a:pPr>
                <a:defRPr/>
              </a:pPr>
              <a:t>‹#›</a:t>
            </a:fld>
            <a:endParaRPr lang="en-US"/>
          </a:p>
        </p:txBody>
      </p:sp>
    </p:spTree>
    <p:extLst>
      <p:ext uri="{BB962C8B-B14F-4D97-AF65-F5344CB8AC3E}">
        <p14:creationId xmlns:p14="http://schemas.microsoft.com/office/powerpoint/2010/main" val="18428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F1CAE-7615-4872-847C-EF35A75CF75B}" type="slidenum">
              <a:rPr lang="en-US"/>
              <a:pPr>
                <a:defRPr/>
              </a:pPr>
              <a:t>‹#›</a:t>
            </a:fld>
            <a:endParaRPr lang="en-US"/>
          </a:p>
        </p:txBody>
      </p:sp>
    </p:spTree>
    <p:extLst>
      <p:ext uri="{BB962C8B-B14F-4D97-AF65-F5344CB8AC3E}">
        <p14:creationId xmlns:p14="http://schemas.microsoft.com/office/powerpoint/2010/main" val="30807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935A52-01DC-4864-84FA-F1C5DB2CB59F}" type="slidenum">
              <a:rPr lang="en-US"/>
              <a:pPr>
                <a:defRPr/>
              </a:pPr>
              <a:t>‹#›</a:t>
            </a:fld>
            <a:endParaRPr lang="en-US"/>
          </a:p>
        </p:txBody>
      </p:sp>
    </p:spTree>
    <p:extLst>
      <p:ext uri="{BB962C8B-B14F-4D97-AF65-F5344CB8AC3E}">
        <p14:creationId xmlns:p14="http://schemas.microsoft.com/office/powerpoint/2010/main" val="242839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D42BE3-C181-4B35-BAC0-4EA145B51D09}" type="slidenum">
              <a:rPr lang="en-US"/>
              <a:pPr>
                <a:defRPr/>
              </a:pPr>
              <a:t>‹#›</a:t>
            </a:fld>
            <a:endParaRPr lang="en-US"/>
          </a:p>
        </p:txBody>
      </p:sp>
    </p:spTree>
    <p:extLst>
      <p:ext uri="{BB962C8B-B14F-4D97-AF65-F5344CB8AC3E}">
        <p14:creationId xmlns:p14="http://schemas.microsoft.com/office/powerpoint/2010/main" val="29995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B35B8-C36B-4189-A610-17B2516707D5}" type="slidenum">
              <a:rPr lang="en-US"/>
              <a:pPr>
                <a:defRPr/>
              </a:pPr>
              <a:t>‹#›</a:t>
            </a:fld>
            <a:endParaRPr lang="en-US"/>
          </a:p>
        </p:txBody>
      </p:sp>
    </p:spTree>
    <p:extLst>
      <p:ext uri="{BB962C8B-B14F-4D97-AF65-F5344CB8AC3E}">
        <p14:creationId xmlns:p14="http://schemas.microsoft.com/office/powerpoint/2010/main" val="63621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4DECF1-2BA0-44CC-B794-62BFB6626819}" type="slidenum">
              <a:rPr lang="en-US"/>
              <a:pPr>
                <a:defRPr/>
              </a:pPr>
              <a:t>‹#›</a:t>
            </a:fld>
            <a:endParaRPr lang="en-US"/>
          </a:p>
        </p:txBody>
      </p:sp>
    </p:spTree>
    <p:extLst>
      <p:ext uri="{BB962C8B-B14F-4D97-AF65-F5344CB8AC3E}">
        <p14:creationId xmlns:p14="http://schemas.microsoft.com/office/powerpoint/2010/main" val="167419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FBCED0-662B-4F02-A70B-C4CBA447EBEF}" type="slidenum">
              <a:rPr lang="en-US"/>
              <a:pPr>
                <a:defRPr/>
              </a:pPr>
              <a:t>‹#›</a:t>
            </a:fld>
            <a:endParaRPr lang="en-US"/>
          </a:p>
        </p:txBody>
      </p:sp>
    </p:spTree>
    <p:extLst>
      <p:ext uri="{BB962C8B-B14F-4D97-AF65-F5344CB8AC3E}">
        <p14:creationId xmlns:p14="http://schemas.microsoft.com/office/powerpoint/2010/main" val="43957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2F9A5-3128-466D-83EE-D4BEB99F8861}" type="slidenum">
              <a:rPr lang="en-US"/>
              <a:pPr>
                <a:defRPr/>
              </a:pPr>
              <a:t>‹#›</a:t>
            </a:fld>
            <a:endParaRPr lang="en-US"/>
          </a:p>
        </p:txBody>
      </p:sp>
    </p:spTree>
    <p:extLst>
      <p:ext uri="{BB962C8B-B14F-4D97-AF65-F5344CB8AC3E}">
        <p14:creationId xmlns:p14="http://schemas.microsoft.com/office/powerpoint/2010/main" val="192723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1A1A66"/>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490AE6B-3D7B-4ECD-A52A-3699D32D3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1A1A66"/>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95EDC8F-DBC9-4CF9-B9D9-9E38C32623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9825"/>
            <a:ext cx="91440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04800" y="1447800"/>
            <a:ext cx="8839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6600" b="1">
                <a:solidFill>
                  <a:srgbClr val="FFCC00"/>
                </a:solidFill>
                <a:latin typeface="Arial Black" pitchFamily="34" charset="0"/>
              </a:rPr>
              <a:t>The Beliefs and Practices of Islam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686800" cy="5016757"/>
          </a:xfrm>
          <a:prstGeom prst="rect">
            <a:avLst/>
          </a:prstGeom>
        </p:spPr>
        <p:txBody>
          <a:bodyPr wrap="square">
            <a:spAutoFit/>
          </a:bodyPr>
          <a:lstStyle/>
          <a:p>
            <a:r>
              <a:rPr lang="en-US" sz="3200" b="1" i="1" dirty="0">
                <a:solidFill>
                  <a:srgbClr val="FFFF00"/>
                </a:solidFill>
                <a:latin typeface="Garamond"/>
                <a:cs typeface="Garamond"/>
              </a:rPr>
              <a:t>Hadith</a:t>
            </a:r>
            <a:r>
              <a:rPr lang="en-US" sz="3200" b="1" dirty="0">
                <a:solidFill>
                  <a:schemeClr val="bg1"/>
                </a:solidFill>
                <a:latin typeface="Garamond"/>
                <a:cs typeface="Garamond"/>
              </a:rPr>
              <a:t> in religious use is often translated as 'tradition', meaning a report of the teachings, deeds and sayings of the Islamic </a:t>
            </a:r>
            <a:r>
              <a:rPr lang="en-US" sz="3200" b="1" dirty="0" smtClean="0">
                <a:solidFill>
                  <a:schemeClr val="bg1"/>
                </a:solidFill>
                <a:latin typeface="Garamond"/>
                <a:cs typeface="Garamond"/>
              </a:rPr>
              <a:t>prophet Muhammad. </a:t>
            </a:r>
            <a:r>
              <a:rPr lang="en-US" sz="3200" b="1" dirty="0">
                <a:solidFill>
                  <a:schemeClr val="bg1"/>
                </a:solidFill>
                <a:latin typeface="Garamond"/>
                <a:cs typeface="Garamond"/>
              </a:rPr>
              <a:t>The hadith literature was compiled from oral reports that were present in society around the time of their compilation after the death of Muhammad. </a:t>
            </a:r>
            <a:r>
              <a:rPr lang="en-US" sz="3200" b="1" dirty="0" err="1" smtClean="0">
                <a:solidFill>
                  <a:schemeClr val="bg1"/>
                </a:solidFill>
                <a:latin typeface="Garamond"/>
                <a:cs typeface="Garamond"/>
              </a:rPr>
              <a:t>Bukhari’s</a:t>
            </a:r>
            <a:r>
              <a:rPr lang="en-US" sz="3200" b="1" dirty="0" smtClean="0">
                <a:solidFill>
                  <a:schemeClr val="bg1"/>
                </a:solidFill>
                <a:latin typeface="Garamond"/>
                <a:cs typeface="Garamond"/>
              </a:rPr>
              <a:t>  </a:t>
            </a:r>
            <a:r>
              <a:rPr lang="en-US" sz="3200" b="1" dirty="0">
                <a:solidFill>
                  <a:schemeClr val="bg1"/>
                </a:solidFill>
                <a:latin typeface="Garamond"/>
                <a:cs typeface="Garamond"/>
              </a:rPr>
              <a:t>collection is considered by many traditional religious scholars as the most reliable, it was compiled two centuries after the death of the Prophet.</a:t>
            </a:r>
          </a:p>
        </p:txBody>
      </p:sp>
      <p:sp>
        <p:nvSpPr>
          <p:cNvPr id="3" name="TextBox 2"/>
          <p:cNvSpPr txBox="1"/>
          <p:nvPr/>
        </p:nvSpPr>
        <p:spPr>
          <a:xfrm>
            <a:off x="1600200" y="609600"/>
            <a:ext cx="5715000" cy="646331"/>
          </a:xfrm>
          <a:prstGeom prst="rect">
            <a:avLst/>
          </a:prstGeom>
          <a:noFill/>
        </p:spPr>
        <p:txBody>
          <a:bodyPr wrap="square" rtlCol="0">
            <a:spAutoFit/>
          </a:bodyPr>
          <a:lstStyle/>
          <a:p>
            <a:pPr eaLnBrk="1" hangingPunct="1"/>
            <a:r>
              <a:rPr lang="en-US" altLang="en-US" sz="3600" b="1" dirty="0">
                <a:solidFill>
                  <a:srgbClr val="FFFF00"/>
                </a:solidFill>
                <a:latin typeface="Garamond" pitchFamily="18" charset="0"/>
              </a:rPr>
              <a:t>Other sources of authority</a:t>
            </a:r>
          </a:p>
        </p:txBody>
      </p:sp>
    </p:spTree>
    <p:extLst>
      <p:ext uri="{BB962C8B-B14F-4D97-AF65-F5344CB8AC3E}">
        <p14:creationId xmlns:p14="http://schemas.microsoft.com/office/powerpoint/2010/main" val="1129888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5365571" cy="646331"/>
          </a:xfrm>
          <a:prstGeom prst="rect">
            <a:avLst/>
          </a:prstGeom>
          <a:noFill/>
        </p:spPr>
        <p:txBody>
          <a:bodyPr wrap="none" rtlCol="0">
            <a:spAutoFit/>
          </a:bodyPr>
          <a:lstStyle/>
          <a:p>
            <a:pPr eaLnBrk="1" hangingPunct="1"/>
            <a:r>
              <a:rPr lang="en-US" altLang="en-US" sz="3600" b="1" dirty="0">
                <a:solidFill>
                  <a:srgbClr val="FFFF00"/>
                </a:solidFill>
                <a:latin typeface="Garamond" pitchFamily="18" charset="0"/>
              </a:rPr>
              <a:t>Other sources of authority</a:t>
            </a:r>
          </a:p>
        </p:txBody>
      </p:sp>
      <p:sp>
        <p:nvSpPr>
          <p:cNvPr id="4" name="TextBox 3"/>
          <p:cNvSpPr txBox="1"/>
          <p:nvPr/>
        </p:nvSpPr>
        <p:spPr>
          <a:xfrm>
            <a:off x="76200" y="1676400"/>
            <a:ext cx="8839200" cy="4524315"/>
          </a:xfrm>
          <a:prstGeom prst="rect">
            <a:avLst/>
          </a:prstGeom>
          <a:noFill/>
        </p:spPr>
        <p:txBody>
          <a:bodyPr wrap="square" rtlCol="0">
            <a:spAutoFit/>
          </a:bodyPr>
          <a:lstStyle/>
          <a:p>
            <a:r>
              <a:rPr lang="en-US" altLang="en-US" sz="3200" b="1" i="1" dirty="0">
                <a:solidFill>
                  <a:schemeClr val="bg1"/>
                </a:solidFill>
                <a:latin typeface="Garamond"/>
                <a:cs typeface="Garamond"/>
              </a:rPr>
              <a:t>Sharia</a:t>
            </a:r>
            <a:r>
              <a:rPr lang="en-US" altLang="en-US" sz="3200" b="1" dirty="0">
                <a:solidFill>
                  <a:schemeClr val="bg1"/>
                </a:solidFill>
                <a:latin typeface="Garamond"/>
                <a:cs typeface="Garamond"/>
              </a:rPr>
              <a:t> - legal and moral guidance compiled by Muslim scholars; civil law is based upon it in some Muslim countries</a:t>
            </a:r>
          </a:p>
          <a:p>
            <a:pPr marL="457200" indent="-457200">
              <a:buFont typeface="Wingdings" charset="0"/>
              <a:buChar char=""/>
            </a:pPr>
            <a:r>
              <a:rPr lang="en-US" sz="3200" b="1" dirty="0" smtClean="0">
                <a:solidFill>
                  <a:schemeClr val="bg1"/>
                </a:solidFill>
                <a:latin typeface="Garamond"/>
                <a:cs typeface="Garamond"/>
                <a:sym typeface="Wingdings"/>
              </a:rPr>
              <a:t>Muslims prefer this legal system even while living in non-Muslim countries</a:t>
            </a:r>
          </a:p>
          <a:p>
            <a:pPr marL="457200" indent="-457200">
              <a:buFont typeface="Wingdings" charset="0"/>
              <a:buChar char=""/>
            </a:pPr>
            <a:r>
              <a:rPr lang="en-US" sz="3200" b="1" dirty="0" smtClean="0">
                <a:solidFill>
                  <a:schemeClr val="bg1"/>
                </a:solidFill>
                <a:latin typeface="Garamond"/>
                <a:cs typeface="Garamond"/>
                <a:sym typeface="Wingdings"/>
              </a:rPr>
              <a:t>It assumes a sub-culture that is not amenable to national legal systems, e.g. US Constitution.</a:t>
            </a:r>
          </a:p>
          <a:p>
            <a:pPr marL="457200" indent="-457200">
              <a:buFont typeface="Wingdings" charset="0"/>
              <a:buChar char=""/>
            </a:pPr>
            <a:r>
              <a:rPr lang="en-US" sz="3200" b="1" dirty="0" smtClean="0">
                <a:solidFill>
                  <a:schemeClr val="bg1"/>
                </a:solidFill>
                <a:latin typeface="Garamond"/>
                <a:cs typeface="Garamond"/>
                <a:sym typeface="Wingdings"/>
              </a:rPr>
              <a:t>This keeps Muslims from integrating into local customs and neighborhoods.</a:t>
            </a:r>
            <a:endParaRPr lang="en-US" sz="3200" b="1" dirty="0">
              <a:solidFill>
                <a:schemeClr val="bg1"/>
              </a:solidFill>
              <a:latin typeface="Garamond"/>
              <a:cs typeface="Garamond"/>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152400"/>
            <a:ext cx="809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400" b="1">
                <a:solidFill>
                  <a:srgbClr val="FFCC00"/>
                </a:solidFill>
                <a:latin typeface="Arial Black" pitchFamily="34" charset="0"/>
              </a:rPr>
              <a:t>The Sunni / Shi'a Division</a:t>
            </a:r>
          </a:p>
        </p:txBody>
      </p:sp>
      <p:sp>
        <p:nvSpPr>
          <p:cNvPr id="43011" name="Text Box 3"/>
          <p:cNvSpPr txBox="1">
            <a:spLocks noChangeArrowheads="1"/>
          </p:cNvSpPr>
          <p:nvPr/>
        </p:nvSpPr>
        <p:spPr bwMode="auto">
          <a:xfrm>
            <a:off x="304800" y="838200"/>
            <a:ext cx="8839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tabLst>
                <a:tab pos="404813" algn="l"/>
              </a:tabLst>
              <a:defRPr>
                <a:solidFill>
                  <a:schemeClr val="tx1"/>
                </a:solidFill>
                <a:latin typeface="Arial" pitchFamily="34" charset="0"/>
                <a:cs typeface="Arial" pitchFamily="34" charset="0"/>
              </a:defRPr>
            </a:lvl1pPr>
            <a:lvl2pPr marL="742950" indent="-285750" defTabSz="565150" eaLnBrk="0" hangingPunct="0">
              <a:tabLst>
                <a:tab pos="404813" algn="l"/>
              </a:tabLst>
              <a:defRPr>
                <a:solidFill>
                  <a:schemeClr val="tx1"/>
                </a:solidFill>
                <a:latin typeface="Arial" pitchFamily="34" charset="0"/>
                <a:cs typeface="Arial" pitchFamily="34" charset="0"/>
              </a:defRPr>
            </a:lvl2pPr>
            <a:lvl3pPr marL="1143000" indent="-228600" defTabSz="565150" eaLnBrk="0" hangingPunct="0">
              <a:tabLst>
                <a:tab pos="404813" algn="l"/>
              </a:tabLst>
              <a:defRPr>
                <a:solidFill>
                  <a:schemeClr val="tx1"/>
                </a:solidFill>
                <a:latin typeface="Arial" pitchFamily="34" charset="0"/>
                <a:cs typeface="Arial" pitchFamily="34" charset="0"/>
              </a:defRPr>
            </a:lvl3pPr>
            <a:lvl4pPr marL="1600200" indent="-228600" defTabSz="565150" eaLnBrk="0" hangingPunct="0">
              <a:tabLst>
                <a:tab pos="404813" algn="l"/>
              </a:tabLst>
              <a:defRPr>
                <a:solidFill>
                  <a:schemeClr val="tx1"/>
                </a:solidFill>
                <a:latin typeface="Arial" pitchFamily="34" charset="0"/>
                <a:cs typeface="Arial" pitchFamily="34" charset="0"/>
              </a:defRPr>
            </a:lvl4pPr>
            <a:lvl5pPr marL="2057400" indent="-228600" defTabSz="565150" eaLnBrk="0" hangingPunct="0">
              <a:tabLst>
                <a:tab pos="404813" algn="l"/>
              </a:tabLst>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9pPr>
          </a:lstStyle>
          <a:p>
            <a:pPr eaLnBrk="1" hangingPunct="1">
              <a:buFontTx/>
              <a:buChar char="•"/>
            </a:pPr>
            <a:r>
              <a:rPr lang="en-US" altLang="en-US" sz="3600" b="1" dirty="0">
                <a:solidFill>
                  <a:schemeClr val="bg1"/>
                </a:solidFill>
                <a:latin typeface="Garamond" pitchFamily="18" charset="0"/>
              </a:rPr>
              <a:t> </a:t>
            </a:r>
            <a:r>
              <a:rPr lang="en-US" altLang="en-US" sz="3600" b="1" dirty="0" smtClean="0">
                <a:solidFill>
                  <a:schemeClr val="bg1"/>
                </a:solidFill>
                <a:latin typeface="Garamond" pitchFamily="18" charset="0"/>
              </a:rPr>
              <a:t>Controversy over the leadership after 	Mohammed’s death involving Ali, his son-	in-law and cousin </a:t>
            </a:r>
          </a:p>
          <a:p>
            <a:pPr eaLnBrk="1" hangingPunct="1">
              <a:buFontTx/>
              <a:buChar char="•"/>
            </a:pPr>
            <a:r>
              <a:rPr lang="en-US" altLang="en-US" sz="3600" b="1" dirty="0" smtClean="0">
                <a:solidFill>
                  <a:schemeClr val="bg1"/>
                </a:solidFill>
                <a:latin typeface="Garamond" pitchFamily="18" charset="0"/>
              </a:rPr>
              <a:t> Ali </a:t>
            </a:r>
            <a:r>
              <a:rPr lang="en-US" altLang="en-US" sz="3600" b="1" dirty="0">
                <a:solidFill>
                  <a:schemeClr val="bg1"/>
                </a:solidFill>
                <a:latin typeface="Garamond" pitchFamily="18" charset="0"/>
              </a:rPr>
              <a:t>becomes fourth </a:t>
            </a:r>
            <a:r>
              <a:rPr lang="en-US" altLang="en-US" sz="3600" b="1" dirty="0" smtClean="0">
                <a:solidFill>
                  <a:schemeClr val="bg1"/>
                </a:solidFill>
                <a:latin typeface="Garamond" pitchFamily="18" charset="0"/>
              </a:rPr>
              <a:t>caliph but then is 	assassinated</a:t>
            </a:r>
            <a:endParaRPr lang="en-US" altLang="en-US" sz="3600" b="1" dirty="0">
              <a:solidFill>
                <a:schemeClr val="bg1"/>
              </a:solidFill>
              <a:latin typeface="Garamond" pitchFamily="18" charset="0"/>
            </a:endParaRPr>
          </a:p>
          <a:p>
            <a:pPr eaLnBrk="1" hangingPunct="1">
              <a:buFontTx/>
              <a:buChar char="•"/>
            </a:pPr>
            <a:r>
              <a:rPr lang="en-US" altLang="en-US" sz="3600" b="1" dirty="0" smtClean="0">
                <a:solidFill>
                  <a:schemeClr val="bg1"/>
                </a:solidFill>
                <a:latin typeface="Garamond" pitchFamily="18" charset="0"/>
              </a:rPr>
              <a:t> A civil war and a schism occurs:</a:t>
            </a:r>
          </a:p>
          <a:p>
            <a:pPr lvl="1" eaLnBrk="1" hangingPunct="1"/>
            <a:r>
              <a:rPr lang="en-US" altLang="en-US" sz="3600" b="1" dirty="0" smtClean="0">
                <a:solidFill>
                  <a:schemeClr val="bg1"/>
                </a:solidFill>
                <a:latin typeface="Garamond" pitchFamily="18" charset="0"/>
              </a:rPr>
              <a:t>- Party of Ali or “Shi’a”</a:t>
            </a:r>
          </a:p>
          <a:p>
            <a:pPr eaLnBrk="1" hangingPunct="1"/>
            <a:r>
              <a:rPr lang="en-US" altLang="en-US" sz="3600" b="1" dirty="0" smtClean="0">
                <a:solidFill>
                  <a:schemeClr val="bg1"/>
                </a:solidFill>
                <a:latin typeface="Garamond" pitchFamily="18" charset="0"/>
              </a:rPr>
              <a:t>	 -  “Sunni” (tradition) becomes the 				   	name for the mainstream </a:t>
            </a:r>
          </a:p>
          <a:p>
            <a:pPr eaLnBrk="1" hangingPunct="1"/>
            <a:endParaRPr lang="en-US" altLang="en-US" sz="3600" b="1" dirty="0">
              <a:solidFill>
                <a:schemeClr val="bg1"/>
              </a:solidFill>
              <a:latin typeface="Garamond" pitchFamily="18" charset="0"/>
            </a:endParaRPr>
          </a:p>
          <a:p>
            <a:pPr eaLnBrk="1" hangingPunct="1">
              <a:buFontTx/>
              <a:buChar char="•"/>
            </a:pPr>
            <a:endParaRPr lang="en-US" altLang="en-US" sz="3600" b="1" dirty="0">
              <a:solidFill>
                <a:schemeClr val="accent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up)">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up)">
                                      <p:cBhvr>
                                        <p:cTn id="17" dur="5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wipe(up)">
                                      <p:cBhvr>
                                        <p:cTn id="22" dur="500"/>
                                        <p:tgtEl>
                                          <p:spTgt spid="43011">
                                            <p:txEl>
                                              <p:pRg st="2" end="2"/>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wipe(up)">
                                      <p:cBhvr>
                                        <p:cTn id="25" dur="500"/>
                                        <p:tgtEl>
                                          <p:spTgt spid="430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3011">
                                            <p:txEl>
                                              <p:pRg st="4" end="4"/>
                                            </p:txEl>
                                          </p:spTgt>
                                        </p:tgtEl>
                                        <p:attrNameLst>
                                          <p:attrName>style.visibility</p:attrName>
                                        </p:attrNameLst>
                                      </p:cBhvr>
                                      <p:to>
                                        <p:strVal val="visible"/>
                                      </p:to>
                                    </p:set>
                                    <p:animEffect transition="in" filter="wipe(up)">
                                      <p:cBhvr>
                                        <p:cTn id="30"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304800"/>
            <a:ext cx="883920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tabLst>
                <a:tab pos="349250" algn="l"/>
              </a:tabLst>
              <a:defRPr>
                <a:solidFill>
                  <a:schemeClr val="tx1"/>
                </a:solidFill>
                <a:latin typeface="Arial" pitchFamily="34" charset="0"/>
                <a:cs typeface="Arial" pitchFamily="34" charset="0"/>
              </a:defRPr>
            </a:lvl1pPr>
            <a:lvl2pPr marL="742950" indent="-285750" defTabSz="565150" eaLnBrk="0" hangingPunct="0">
              <a:tabLst>
                <a:tab pos="349250" algn="l"/>
              </a:tabLst>
              <a:defRPr>
                <a:solidFill>
                  <a:schemeClr val="tx1"/>
                </a:solidFill>
                <a:latin typeface="Arial" pitchFamily="34" charset="0"/>
                <a:cs typeface="Arial" pitchFamily="34" charset="0"/>
              </a:defRPr>
            </a:lvl2pPr>
            <a:lvl3pPr marL="1143000" indent="-228600" defTabSz="565150" eaLnBrk="0" hangingPunct="0">
              <a:tabLst>
                <a:tab pos="349250" algn="l"/>
              </a:tabLst>
              <a:defRPr>
                <a:solidFill>
                  <a:schemeClr val="tx1"/>
                </a:solidFill>
                <a:latin typeface="Arial" pitchFamily="34" charset="0"/>
                <a:cs typeface="Arial" pitchFamily="34" charset="0"/>
              </a:defRPr>
            </a:lvl3pPr>
            <a:lvl4pPr marL="1600200" indent="-228600" defTabSz="565150" eaLnBrk="0" hangingPunct="0">
              <a:tabLst>
                <a:tab pos="349250" algn="l"/>
              </a:tabLst>
              <a:defRPr>
                <a:solidFill>
                  <a:schemeClr val="tx1"/>
                </a:solidFill>
                <a:latin typeface="Arial" pitchFamily="34" charset="0"/>
                <a:cs typeface="Arial" pitchFamily="34" charset="0"/>
              </a:defRPr>
            </a:lvl4pPr>
            <a:lvl5pPr marL="2057400" indent="-228600" defTabSz="565150" eaLnBrk="0" hangingPunct="0">
              <a:tabLst>
                <a:tab pos="349250" algn="l"/>
              </a:tabLst>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9pPr>
          </a:lstStyle>
          <a:p>
            <a:pPr eaLnBrk="1" hangingPunct="1">
              <a:buFontTx/>
              <a:buChar char="•"/>
            </a:pPr>
            <a:r>
              <a:rPr lang="en-US" altLang="en-US" sz="3600" b="1" dirty="0">
                <a:solidFill>
                  <a:schemeClr val="bg1"/>
                </a:solidFill>
                <a:latin typeface="Garamond" pitchFamily="18" charset="0"/>
              </a:rPr>
              <a:t> The initial difference was political</a:t>
            </a:r>
          </a:p>
          <a:p>
            <a:pPr eaLnBrk="1" hangingPunct="1">
              <a:buFontTx/>
              <a:buChar char="•"/>
            </a:pPr>
            <a:r>
              <a:rPr lang="en-US" altLang="en-US" sz="3600" b="1" dirty="0">
                <a:solidFill>
                  <a:schemeClr val="bg1"/>
                </a:solidFill>
                <a:latin typeface="Garamond" pitchFamily="18" charset="0"/>
              </a:rPr>
              <a:t> The are a few variations in practice</a:t>
            </a:r>
            <a:endParaRPr lang="en-US" altLang="en-US" sz="3600" b="1" i="1" dirty="0">
              <a:solidFill>
                <a:schemeClr val="bg1"/>
              </a:solidFill>
              <a:latin typeface="Garamond" pitchFamily="18" charset="0"/>
            </a:endParaRPr>
          </a:p>
          <a:p>
            <a:pPr eaLnBrk="1" hangingPunct="1">
              <a:buFontTx/>
              <a:buChar char="•"/>
            </a:pPr>
            <a:r>
              <a:rPr lang="en-US" altLang="en-US" sz="3600" b="1" dirty="0">
                <a:solidFill>
                  <a:schemeClr val="bg1"/>
                </a:solidFill>
                <a:latin typeface="Garamond" pitchFamily="18" charset="0"/>
              </a:rPr>
              <a:t> Bad blood between the two groups 	developed because of violent power 	struggles</a:t>
            </a:r>
          </a:p>
          <a:p>
            <a:pPr eaLnBrk="1" hangingPunct="1">
              <a:buFontTx/>
              <a:buChar char="•"/>
            </a:pPr>
            <a:r>
              <a:rPr lang="en-US" altLang="en-US" sz="3600" b="1" dirty="0">
                <a:solidFill>
                  <a:schemeClr val="bg1"/>
                </a:solidFill>
                <a:latin typeface="Garamond" pitchFamily="18" charset="0"/>
              </a:rPr>
              <a:t> Government rule is seen as the protector 	of religious faithfulness thus, there is a 	religious zeal that fuels this </a:t>
            </a:r>
            <a:r>
              <a:rPr lang="en-US" altLang="en-US" sz="3600" b="1" dirty="0" smtClean="0">
                <a:solidFill>
                  <a:schemeClr val="bg1"/>
                </a:solidFill>
                <a:latin typeface="Garamond" pitchFamily="18" charset="0"/>
              </a:rPr>
              <a:t>division</a:t>
            </a:r>
          </a:p>
          <a:p>
            <a:pPr eaLnBrk="1" hangingPunct="1">
              <a:buFontTx/>
              <a:buChar char="•"/>
            </a:pPr>
            <a:r>
              <a:rPr lang="en-US" altLang="en-US" sz="3600" b="1" dirty="0">
                <a:solidFill>
                  <a:schemeClr val="bg1"/>
                </a:solidFill>
                <a:latin typeface="Garamond" pitchFamily="18" charset="0"/>
              </a:rPr>
              <a:t> </a:t>
            </a:r>
            <a:r>
              <a:rPr lang="en-US" altLang="en-US" sz="3600" b="1" dirty="0" smtClean="0">
                <a:solidFill>
                  <a:schemeClr val="bg1"/>
                </a:solidFill>
                <a:latin typeface="Garamond" pitchFamily="18" charset="0"/>
              </a:rPr>
              <a:t>It is not unusual to see Muslim kill Muslim due to sectarian violence (Note: Isis)</a:t>
            </a:r>
            <a:endParaRPr lang="en-US" altLang="en-US" sz="3600" b="1" dirty="0">
              <a:solidFill>
                <a:schemeClr val="bg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up)">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up)">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wipe(up)">
                                      <p:cBhvr>
                                        <p:cTn id="17" dur="500"/>
                                        <p:tgtEl>
                                          <p:spTgt spid="45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wipe(up)">
                                      <p:cBhvr>
                                        <p:cTn id="22" dur="500"/>
                                        <p:tgtEl>
                                          <p:spTgt spid="45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wipe(up)">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1524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a:solidFill>
                  <a:srgbClr val="FFCC00"/>
                </a:solidFill>
                <a:latin typeface="Arial Black" pitchFamily="34" charset="0"/>
              </a:rPr>
              <a:t>Practices of Islam</a:t>
            </a:r>
          </a:p>
        </p:txBody>
      </p:sp>
      <p:sp>
        <p:nvSpPr>
          <p:cNvPr id="9219" name="Text Box 3"/>
          <p:cNvSpPr txBox="1">
            <a:spLocks noChangeArrowheads="1"/>
          </p:cNvSpPr>
          <p:nvPr/>
        </p:nvSpPr>
        <p:spPr bwMode="auto">
          <a:xfrm>
            <a:off x="304800" y="1066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a:solidFill>
                  <a:schemeClr val="bg1"/>
                </a:solidFill>
                <a:latin typeface="Garamond" pitchFamily="18" charset="0"/>
              </a:rPr>
              <a:t> The Mosque</a:t>
            </a:r>
          </a:p>
        </p:txBody>
      </p:sp>
      <p:sp>
        <p:nvSpPr>
          <p:cNvPr id="6" name="Text Box 4"/>
          <p:cNvSpPr txBox="1">
            <a:spLocks noChangeArrowheads="1"/>
          </p:cNvSpPr>
          <p:nvPr/>
        </p:nvSpPr>
        <p:spPr bwMode="auto">
          <a:xfrm>
            <a:off x="5257800" y="1524000"/>
            <a:ext cx="4038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a:solidFill>
                  <a:schemeClr val="bg1"/>
                </a:solidFill>
                <a:latin typeface="Garamond" pitchFamily="18" charset="0"/>
              </a:rPr>
              <a:t> Friday 	meetings:</a:t>
            </a:r>
          </a:p>
          <a:p>
            <a:pPr eaLnBrk="1" hangingPunct="1"/>
            <a:r>
              <a:rPr lang="en-US" altLang="en-US" sz="4400" b="1">
                <a:solidFill>
                  <a:schemeClr val="bg1"/>
                </a:solidFill>
                <a:latin typeface="Garamond" pitchFamily="18" charset="0"/>
              </a:rPr>
              <a:t>	</a:t>
            </a:r>
            <a:r>
              <a:rPr lang="en-US" altLang="en-US" sz="4400" b="1" i="1">
                <a:solidFill>
                  <a:schemeClr val="bg1"/>
                </a:solidFill>
                <a:latin typeface="Garamond" pitchFamily="18" charset="0"/>
              </a:rPr>
              <a:t>Prayers</a:t>
            </a:r>
          </a:p>
          <a:p>
            <a:pPr eaLnBrk="1" hangingPunct="1"/>
            <a:r>
              <a:rPr lang="en-US" altLang="en-US" sz="4400" b="1" i="1">
                <a:solidFill>
                  <a:schemeClr val="bg1"/>
                </a:solidFill>
                <a:latin typeface="Garamond" pitchFamily="18" charset="0"/>
              </a:rPr>
              <a:t>	Readings</a:t>
            </a:r>
          </a:p>
          <a:p>
            <a:pPr eaLnBrk="1" hangingPunct="1"/>
            <a:r>
              <a:rPr lang="en-US" altLang="en-US" sz="4400" b="1" i="1">
                <a:solidFill>
                  <a:schemeClr val="bg1"/>
                </a:solidFill>
                <a:latin typeface="Garamond" pitchFamily="18" charset="0"/>
              </a:rPr>
              <a:t>	Preaching</a:t>
            </a:r>
            <a:endParaRPr lang="en-US" altLang="en-US" sz="4400" b="1">
              <a:solidFill>
                <a:schemeClr val="bg1"/>
              </a:solidFill>
              <a:latin typeface="Garamond" pitchFamily="18" charset="0"/>
            </a:endParaRPr>
          </a:p>
        </p:txBody>
      </p:sp>
      <p:pic>
        <p:nvPicPr>
          <p:cNvPr id="19464" name="Picture 8" descr="http://www.wallpaprer.com/wp-content/uploads/2013/06/Green_Zone_Mos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264025" cy="3197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73525"/>
            <a:ext cx="3962400" cy="2607696"/>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up)">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up)">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p:cTn id="17" dur="500" fill="hold"/>
                                        <p:tgtEl>
                                          <p:spTgt spid="19464"/>
                                        </p:tgtEl>
                                        <p:attrNameLst>
                                          <p:attrName>ppt_w</p:attrName>
                                        </p:attrNameLst>
                                      </p:cBhvr>
                                      <p:tavLst>
                                        <p:tav tm="0">
                                          <p:val>
                                            <p:fltVal val="0"/>
                                          </p:val>
                                        </p:tav>
                                        <p:tav tm="100000">
                                          <p:val>
                                            <p:strVal val="#ppt_w"/>
                                          </p:val>
                                        </p:tav>
                                      </p:tavLst>
                                    </p:anim>
                                    <p:anim calcmode="lin" valueType="num">
                                      <p:cBhvr>
                                        <p:cTn id="18" dur="500" fill="hold"/>
                                        <p:tgtEl>
                                          <p:spTgt spid="1946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up)">
                                      <p:cBhvr>
                                        <p:cTn id="31" dur="500"/>
                                        <p:tgtEl>
                                          <p:spTgt spid="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up)">
                                      <p:cBhvr>
                                        <p:cTn id="36" dur="500"/>
                                        <p:tgtEl>
                                          <p:spTgt spid="6">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up)">
                                      <p:cBhvr>
                                        <p:cTn id="41" dur="500"/>
                                        <p:tgtEl>
                                          <p:spTgt spid="6">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up)">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P spid="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733800" y="3352800"/>
          <a:ext cx="4953000" cy="2941638"/>
        </p:xfrm>
        <a:graphic>
          <a:graphicData uri="http://schemas.openxmlformats.org/presentationml/2006/ole">
            <mc:AlternateContent xmlns:mc="http://schemas.openxmlformats.org/markup-compatibility/2006">
              <mc:Choice xmlns:v="urn:schemas-microsoft-com:vml" Requires="v">
                <p:oleObj spid="_x0000_s17473" name="Bitmap Image" r:id="rId3" imgW="6076190" imgH="3610479" progId="Paint.Picture">
                  <p:embed/>
                </p:oleObj>
              </mc:Choice>
              <mc:Fallback>
                <p:oleObj name="Bitmap Image" r:id="rId3" imgW="6076190" imgH="361047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352800"/>
                        <a:ext cx="4953000" cy="294163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3"/>
          <p:cNvSpPr txBox="1">
            <a:spLocks noChangeArrowheads="1"/>
          </p:cNvSpPr>
          <p:nvPr/>
        </p:nvSpPr>
        <p:spPr bwMode="auto">
          <a:xfrm>
            <a:off x="228600" y="1524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5400" b="1">
                <a:solidFill>
                  <a:srgbClr val="FFCC00"/>
                </a:solidFill>
                <a:latin typeface="Garamond" pitchFamily="18" charset="0"/>
              </a:rPr>
              <a:t>The Five Pillars of Islam</a:t>
            </a:r>
          </a:p>
        </p:txBody>
      </p:sp>
      <p:sp>
        <p:nvSpPr>
          <p:cNvPr id="11268" name="Text Box 4"/>
          <p:cNvSpPr txBox="1">
            <a:spLocks noChangeArrowheads="1"/>
          </p:cNvSpPr>
          <p:nvPr/>
        </p:nvSpPr>
        <p:spPr bwMode="auto">
          <a:xfrm>
            <a:off x="304800" y="914400"/>
            <a:ext cx="8534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ct val="80000"/>
              <a:buFont typeface="Wingdings 2" pitchFamily="18" charset="2"/>
              <a:buChar char="²"/>
            </a:pPr>
            <a:r>
              <a:rPr lang="en-US" altLang="en-US" sz="5400" b="1" dirty="0">
                <a:solidFill>
                  <a:schemeClr val="bg1"/>
                </a:solidFill>
                <a:latin typeface="Garamond" pitchFamily="18" charset="0"/>
              </a:rPr>
              <a:t> </a:t>
            </a:r>
            <a:r>
              <a:rPr lang="en-US" altLang="en-US" sz="4400" b="1" dirty="0">
                <a:solidFill>
                  <a:schemeClr val="bg1"/>
                </a:solidFill>
                <a:latin typeface="Garamond" pitchFamily="18" charset="0"/>
              </a:rPr>
              <a:t>Confession – </a:t>
            </a:r>
            <a:r>
              <a:rPr lang="en-US" altLang="en-US" sz="4400" b="1" i="1" dirty="0">
                <a:solidFill>
                  <a:schemeClr val="bg1"/>
                </a:solidFill>
                <a:latin typeface="Garamond" pitchFamily="18" charset="0"/>
              </a:rPr>
              <a:t>“There is no God 	but one God (Allah) and </a:t>
            </a:r>
            <a:r>
              <a:rPr lang="en-US" altLang="en-US" sz="4400" b="1" i="1" dirty="0" smtClean="0">
                <a:solidFill>
                  <a:schemeClr val="bg1"/>
                </a:solidFill>
                <a:latin typeface="Garamond" pitchFamily="18" charset="0"/>
              </a:rPr>
              <a:t>Mohammed </a:t>
            </a:r>
            <a:r>
              <a:rPr lang="en-US" altLang="en-US" sz="4400" b="1" i="1" dirty="0">
                <a:solidFill>
                  <a:schemeClr val="bg1"/>
                </a:solidFill>
                <a:latin typeface="Garamond" pitchFamily="18" charset="0"/>
              </a:rPr>
              <a:t>is His prophet”</a:t>
            </a:r>
          </a:p>
          <a:p>
            <a:pPr eaLnBrk="1" hangingPunct="1">
              <a:buSzPct val="80000"/>
              <a:buFont typeface="Wingdings 2" pitchFamily="18" charset="2"/>
              <a:buChar char="²"/>
            </a:pPr>
            <a:r>
              <a:rPr lang="en-US" altLang="en-US" sz="4400" b="1" i="1" dirty="0">
                <a:solidFill>
                  <a:schemeClr val="bg1"/>
                </a:solidFill>
                <a:latin typeface="Garamond" pitchFamily="18" charset="0"/>
              </a:rPr>
              <a:t> </a:t>
            </a:r>
            <a:r>
              <a:rPr lang="en-US" altLang="en-US" sz="4400" b="1" dirty="0">
                <a:solidFill>
                  <a:schemeClr val="bg1"/>
                </a:solidFill>
                <a:latin typeface="Garamond" pitchFamily="18" charset="0"/>
              </a:rPr>
              <a:t>Prayer</a:t>
            </a:r>
          </a:p>
          <a:p>
            <a:pPr eaLnBrk="1" hangingPunct="1">
              <a:buSzPct val="80000"/>
              <a:buFont typeface="Wingdings 2" pitchFamily="18" charset="2"/>
              <a:buNone/>
            </a:pPr>
            <a:r>
              <a:rPr lang="en-US" altLang="en-US" sz="4400" b="1" i="1" dirty="0">
                <a:solidFill>
                  <a:schemeClr val="bg1"/>
                </a:solidFill>
                <a:latin typeface="Garamond" pitchFamily="18" charset="0"/>
              </a:rPr>
              <a:t>	- 5 times 												a day</a:t>
            </a:r>
          </a:p>
          <a:p>
            <a:pPr eaLnBrk="1" hangingPunct="1">
              <a:buSzPct val="80000"/>
              <a:buFont typeface="Wingdings 2" pitchFamily="18" charset="2"/>
              <a:buNone/>
            </a:pPr>
            <a:r>
              <a:rPr lang="en-US" altLang="en-US" sz="4400" b="1" i="1" dirty="0">
                <a:solidFill>
                  <a:schemeClr val="bg1"/>
                </a:solidFill>
                <a:latin typeface="Garamond" pitchFamily="18" charset="0"/>
              </a:rPr>
              <a:t>	- Toward 								  				Mecca</a:t>
            </a:r>
            <a:endParaRPr lang="en-US" altLang="en-US" sz="4000" b="1" i="1" dirty="0">
              <a:solidFill>
                <a:schemeClr val="bg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up)">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 calcmode="lin" valueType="num">
                                      <p:cBhvr>
                                        <p:cTn id="14" dur="500" fill="hold"/>
                                        <p:tgtEl>
                                          <p:spTgt spid="11266"/>
                                        </p:tgtEl>
                                        <p:attrNameLst>
                                          <p:attrName>ppt_x</p:attrName>
                                        </p:attrNameLst>
                                      </p:cBhvr>
                                      <p:tavLst>
                                        <p:tav tm="0">
                                          <p:val>
                                            <p:fltVal val="0.5"/>
                                          </p:val>
                                        </p:tav>
                                        <p:tav tm="100000">
                                          <p:val>
                                            <p:strVal val="#ppt_x"/>
                                          </p:val>
                                        </p:tav>
                                      </p:tavLst>
                                    </p:anim>
                                    <p:anim calcmode="lin" valueType="num">
                                      <p:cBhvr>
                                        <p:cTn id="15"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268">
                                            <p:txEl>
                                              <p:pRg st="0" end="0"/>
                                            </p:txEl>
                                          </p:spTgt>
                                        </p:tgtEl>
                                        <p:attrNameLst>
                                          <p:attrName>style.visibility</p:attrName>
                                        </p:attrNameLst>
                                      </p:cBhvr>
                                      <p:to>
                                        <p:strVal val="visible"/>
                                      </p:to>
                                    </p:set>
                                    <p:animEffect transition="in" filter="wipe(up)">
                                      <p:cBhvr>
                                        <p:cTn id="20" dur="500"/>
                                        <p:tgtEl>
                                          <p:spTgt spid="1126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268">
                                            <p:txEl>
                                              <p:pRg st="1" end="1"/>
                                            </p:txEl>
                                          </p:spTgt>
                                        </p:tgtEl>
                                        <p:attrNameLst>
                                          <p:attrName>style.visibility</p:attrName>
                                        </p:attrNameLst>
                                      </p:cBhvr>
                                      <p:to>
                                        <p:strVal val="visible"/>
                                      </p:to>
                                    </p:set>
                                    <p:animEffect transition="in" filter="wipe(up)">
                                      <p:cBhvr>
                                        <p:cTn id="25" dur="500"/>
                                        <p:tgtEl>
                                          <p:spTgt spid="11268">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268">
                                            <p:txEl>
                                              <p:pRg st="2" end="2"/>
                                            </p:txEl>
                                          </p:spTgt>
                                        </p:tgtEl>
                                        <p:attrNameLst>
                                          <p:attrName>style.visibility</p:attrName>
                                        </p:attrNameLst>
                                      </p:cBhvr>
                                      <p:to>
                                        <p:strVal val="visible"/>
                                      </p:to>
                                    </p:set>
                                    <p:animEffect transition="in" filter="wipe(up)">
                                      <p:cBhvr>
                                        <p:cTn id="30" dur="500"/>
                                        <p:tgtEl>
                                          <p:spTgt spid="1126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268">
                                            <p:txEl>
                                              <p:pRg st="3" end="3"/>
                                            </p:txEl>
                                          </p:spTgt>
                                        </p:tgtEl>
                                        <p:attrNameLst>
                                          <p:attrName>style.visibility</p:attrName>
                                        </p:attrNameLst>
                                      </p:cBhvr>
                                      <p:to>
                                        <p:strVal val="visible"/>
                                      </p:to>
                                    </p:set>
                                    <p:animEffect transition="in" filter="wipe(up)">
                                      <p:cBhvr>
                                        <p:cTn id="35"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304800"/>
            <a:ext cx="8534400" cy="62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ct val="80000"/>
              <a:buFont typeface="Wingdings 2" pitchFamily="18" charset="2"/>
              <a:buChar char="²"/>
            </a:pPr>
            <a:r>
              <a:rPr lang="en-US" altLang="en-US" sz="4400" b="1" dirty="0">
                <a:solidFill>
                  <a:schemeClr val="bg1"/>
                </a:solidFill>
                <a:latin typeface="Garamond" pitchFamily="18" charset="0"/>
              </a:rPr>
              <a:t> </a:t>
            </a:r>
            <a:r>
              <a:rPr lang="en-US" altLang="en-US" sz="4800" b="1" dirty="0">
                <a:solidFill>
                  <a:schemeClr val="bg1"/>
                </a:solidFill>
                <a:latin typeface="Garamond" pitchFamily="18" charset="0"/>
              </a:rPr>
              <a:t>Alms</a:t>
            </a:r>
          </a:p>
          <a:p>
            <a:pPr eaLnBrk="1" hangingPunct="1">
              <a:buSzPct val="80000"/>
              <a:buFont typeface="Wingdings 2" pitchFamily="18" charset="2"/>
              <a:buNone/>
            </a:pPr>
            <a:r>
              <a:rPr lang="en-US" altLang="en-US" sz="4400" b="1" i="1" dirty="0">
                <a:solidFill>
                  <a:schemeClr val="bg1"/>
                </a:solidFill>
                <a:latin typeface="Garamond" pitchFamily="18" charset="0"/>
              </a:rPr>
              <a:t>	- 2% of worth annually</a:t>
            </a:r>
          </a:p>
          <a:p>
            <a:pPr eaLnBrk="1" hangingPunct="1">
              <a:buSzPct val="80000"/>
              <a:buFont typeface="Wingdings 2" pitchFamily="18" charset="2"/>
              <a:buChar char="²"/>
            </a:pPr>
            <a:r>
              <a:rPr lang="en-US" altLang="en-US" sz="4400" b="1" dirty="0">
                <a:solidFill>
                  <a:schemeClr val="bg1"/>
                </a:solidFill>
                <a:latin typeface="Garamond" pitchFamily="18" charset="0"/>
              </a:rPr>
              <a:t> Fasting</a:t>
            </a:r>
          </a:p>
          <a:p>
            <a:pPr eaLnBrk="1" hangingPunct="1">
              <a:buSzPct val="80000"/>
              <a:buFont typeface="Wingdings 2" pitchFamily="18" charset="2"/>
              <a:buNone/>
            </a:pPr>
            <a:r>
              <a:rPr lang="en-US" altLang="en-US" sz="4400" b="1" i="1" dirty="0">
                <a:solidFill>
                  <a:schemeClr val="bg1"/>
                </a:solidFill>
                <a:latin typeface="Garamond" pitchFamily="18" charset="0"/>
              </a:rPr>
              <a:t>	- During the month of 						</a:t>
            </a:r>
            <a:r>
              <a:rPr lang="en-US" altLang="en-US" sz="4400" b="1" i="1" dirty="0" smtClean="0">
                <a:solidFill>
                  <a:schemeClr val="bg1"/>
                </a:solidFill>
                <a:latin typeface="Garamond" pitchFamily="18" charset="0"/>
              </a:rPr>
              <a:t>Ramadan (ninth month of their calendar)</a:t>
            </a:r>
            <a:endParaRPr lang="en-US" altLang="en-US" sz="4400" b="1" i="1" dirty="0">
              <a:solidFill>
                <a:schemeClr val="bg1"/>
              </a:solidFill>
              <a:latin typeface="Garamond" pitchFamily="18" charset="0"/>
            </a:endParaRPr>
          </a:p>
          <a:p>
            <a:pPr eaLnBrk="1" hangingPunct="1">
              <a:buSzPct val="80000"/>
              <a:buFont typeface="Wingdings 2" pitchFamily="18" charset="2"/>
              <a:buNone/>
            </a:pPr>
            <a:r>
              <a:rPr lang="en-US" altLang="en-US" sz="4400" b="1" i="1" dirty="0">
                <a:solidFill>
                  <a:schemeClr val="bg1"/>
                </a:solidFill>
                <a:latin typeface="Garamond" pitchFamily="18" charset="0"/>
              </a:rPr>
              <a:t>	- During daylight hours only</a:t>
            </a:r>
          </a:p>
          <a:p>
            <a:pPr eaLnBrk="1" hangingPunct="1">
              <a:buSzPct val="80000"/>
              <a:buFont typeface="Wingdings 2" pitchFamily="18" charset="2"/>
              <a:buChar char="²"/>
            </a:pPr>
            <a:r>
              <a:rPr lang="en-US" altLang="en-US" sz="4400" b="1" dirty="0">
                <a:solidFill>
                  <a:schemeClr val="bg1"/>
                </a:solidFill>
                <a:latin typeface="Garamond" pitchFamily="18" charset="0"/>
              </a:rPr>
              <a:t> Pilgrimage	</a:t>
            </a:r>
            <a:r>
              <a:rPr lang="en-US" altLang="en-US" sz="4400" b="1" i="1" dirty="0">
                <a:solidFill>
                  <a:schemeClr val="bg1"/>
                </a:solidFill>
                <a:latin typeface="Garamond" pitchFamily="18" charset="0"/>
              </a:rPr>
              <a:t>									- The Hajj</a:t>
            </a:r>
          </a:p>
          <a:p>
            <a:pPr eaLnBrk="1" hangingPunct="1">
              <a:buFont typeface="Wingdings 2" pitchFamily="18" charset="2"/>
              <a:buNone/>
            </a:pPr>
            <a:r>
              <a:rPr lang="en-US" altLang="en-US" sz="4400" b="1" i="1" dirty="0">
                <a:solidFill>
                  <a:schemeClr val="bg1"/>
                </a:solidFill>
                <a:latin typeface="Garamond" pitchFamily="18" charset="0"/>
              </a:rPr>
              <a:t>	- Once in a lifetime if possible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up)">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up)">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up)">
                                      <p:cBhvr>
                                        <p:cTn id="17" dur="500"/>
                                        <p:tgtEl>
                                          <p:spTgt spid="12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wipe(up)">
                                      <p:cBhvr>
                                        <p:cTn id="22" dur="500"/>
                                        <p:tgtEl>
                                          <p:spTgt spid="12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290">
                                            <p:txEl>
                                              <p:pRg st="4" end="4"/>
                                            </p:txEl>
                                          </p:spTgt>
                                        </p:tgtEl>
                                        <p:attrNameLst>
                                          <p:attrName>style.visibility</p:attrName>
                                        </p:attrNameLst>
                                      </p:cBhvr>
                                      <p:to>
                                        <p:strVal val="visible"/>
                                      </p:to>
                                    </p:set>
                                    <p:animEffect transition="in" filter="wipe(up)">
                                      <p:cBhvr>
                                        <p:cTn id="27" dur="500"/>
                                        <p:tgtEl>
                                          <p:spTgt spid="12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290">
                                            <p:txEl>
                                              <p:pRg st="5" end="5"/>
                                            </p:txEl>
                                          </p:spTgt>
                                        </p:tgtEl>
                                        <p:attrNameLst>
                                          <p:attrName>style.visibility</p:attrName>
                                        </p:attrNameLst>
                                      </p:cBhvr>
                                      <p:to>
                                        <p:strVal val="visible"/>
                                      </p:to>
                                    </p:set>
                                    <p:animEffect transition="in" filter="wipe(up)">
                                      <p:cBhvr>
                                        <p:cTn id="32" dur="500"/>
                                        <p:tgtEl>
                                          <p:spTgt spid="1229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290">
                                            <p:txEl>
                                              <p:pRg st="6" end="6"/>
                                            </p:txEl>
                                          </p:spTgt>
                                        </p:tgtEl>
                                        <p:attrNameLst>
                                          <p:attrName>style.visibility</p:attrName>
                                        </p:attrNameLst>
                                      </p:cBhvr>
                                      <p:to>
                                        <p:strVal val="visible"/>
                                      </p:to>
                                    </p:set>
                                    <p:animEffect transition="in" filter="wipe(up)">
                                      <p:cBhvr>
                                        <p:cTn id="37" dur="500"/>
                                        <p:tgtEl>
                                          <p:spTgt spid="122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crescentsofbrisbane.org/images/CCN/CCN214/hajj%20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949237" cy="573275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8600" y="6088559"/>
            <a:ext cx="4444037" cy="707886"/>
          </a:xfrm>
          <a:prstGeom prst="rect">
            <a:avLst/>
          </a:prstGeom>
          <a:noFill/>
        </p:spPr>
        <p:txBody>
          <a:bodyPr wrap="none" rtlCol="0">
            <a:spAutoFit/>
          </a:bodyPr>
          <a:lstStyle/>
          <a:p>
            <a:r>
              <a:rPr lang="en-US" altLang="en-US" sz="4000" b="1" i="1" dirty="0" smtClean="0">
                <a:solidFill>
                  <a:srgbClr val="FFFFFF"/>
                </a:solidFill>
                <a:latin typeface="Garamond" pitchFamily="18" charset="0"/>
              </a:rPr>
              <a:t>The Grand Mosque</a:t>
            </a:r>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alaamsblog.files.wordpress.com/2007/11/hajj1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81000"/>
            <a:ext cx="8272462" cy="5791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81988" cy="55546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382000" cy="646331"/>
          </a:xfrm>
          <a:prstGeom prst="rect">
            <a:avLst/>
          </a:prstGeom>
          <a:noFill/>
        </p:spPr>
        <p:txBody>
          <a:bodyPr wrap="square" rtlCol="0">
            <a:spAutoFit/>
          </a:bodyPr>
          <a:lstStyle/>
          <a:p>
            <a:pPr algn="ctr"/>
            <a:r>
              <a:rPr lang="en-US" sz="3600" b="1" dirty="0" smtClean="0">
                <a:solidFill>
                  <a:srgbClr val="FFFF00"/>
                </a:solidFill>
                <a:latin typeface="Garamond"/>
                <a:cs typeface="Garamond"/>
              </a:rPr>
              <a:t>Keeping an Open Mind Toward “Truth”</a:t>
            </a:r>
            <a:endParaRPr lang="en-US" sz="3600" b="1" dirty="0">
              <a:solidFill>
                <a:srgbClr val="FFFF00"/>
              </a:solidFill>
              <a:latin typeface="Garamond"/>
              <a:cs typeface="Garamond"/>
            </a:endParaRPr>
          </a:p>
        </p:txBody>
      </p:sp>
      <p:sp>
        <p:nvSpPr>
          <p:cNvPr id="3" name="TextBox 2"/>
          <p:cNvSpPr txBox="1"/>
          <p:nvPr/>
        </p:nvSpPr>
        <p:spPr>
          <a:xfrm>
            <a:off x="609600" y="1295400"/>
            <a:ext cx="8077200" cy="5509200"/>
          </a:xfrm>
          <a:prstGeom prst="rect">
            <a:avLst/>
          </a:prstGeom>
          <a:noFill/>
        </p:spPr>
        <p:txBody>
          <a:bodyPr wrap="square" rtlCol="0">
            <a:spAutoFit/>
          </a:bodyPr>
          <a:lstStyle/>
          <a:p>
            <a:pPr marL="457200" indent="-457200">
              <a:buFont typeface="Wingdings" charset="0"/>
              <a:buChar char="v"/>
            </a:pPr>
            <a:r>
              <a:rPr lang="en-US" sz="3200" b="1" dirty="0" smtClean="0">
                <a:solidFill>
                  <a:schemeClr val="bg1"/>
                </a:solidFill>
                <a:latin typeface="Garamond"/>
                <a:cs typeface="Garamond"/>
              </a:rPr>
              <a:t>“What is truth?” Pilate – </a:t>
            </a:r>
            <a:r>
              <a:rPr lang="en-US" sz="3200" b="1" dirty="0" smtClean="0">
                <a:solidFill>
                  <a:srgbClr val="FFFF00"/>
                </a:solidFill>
                <a:latin typeface="Garamond"/>
                <a:cs typeface="Garamond"/>
              </a:rPr>
              <a:t>Jn. 18:38</a:t>
            </a:r>
          </a:p>
          <a:p>
            <a:pPr marL="914400" lvl="1" indent="-457200">
              <a:buFont typeface="Wingdings" charset="0"/>
              <a:buChar char=""/>
            </a:pPr>
            <a:r>
              <a:rPr lang="en-US" sz="3200" b="1" dirty="0" smtClean="0">
                <a:solidFill>
                  <a:schemeClr val="bg1"/>
                </a:solidFill>
                <a:latin typeface="Garamond"/>
                <a:cs typeface="Garamond"/>
                <a:sym typeface="Wingdings"/>
              </a:rPr>
              <a:t>Jesus’ response – </a:t>
            </a:r>
            <a:r>
              <a:rPr lang="en-US" sz="3200" b="1" dirty="0" smtClean="0">
                <a:solidFill>
                  <a:srgbClr val="FFFF00"/>
                </a:solidFill>
                <a:latin typeface="Garamond"/>
                <a:cs typeface="Garamond"/>
                <a:sym typeface="Wingdings"/>
              </a:rPr>
              <a:t>John 14:6; 8:32; 16:13</a:t>
            </a:r>
          </a:p>
          <a:p>
            <a:pPr marL="914400" lvl="1" indent="-457200">
              <a:buFont typeface="Wingdings" charset="0"/>
              <a:buChar char=""/>
            </a:pPr>
            <a:r>
              <a:rPr lang="en-US" sz="3200" b="1" dirty="0" smtClean="0">
                <a:solidFill>
                  <a:schemeClr val="bg1"/>
                </a:solidFill>
                <a:latin typeface="Garamond"/>
                <a:cs typeface="Garamond"/>
                <a:sym typeface="Wingdings"/>
              </a:rPr>
              <a:t>A confirmed truth – </a:t>
            </a:r>
            <a:r>
              <a:rPr lang="en-US" sz="3200" b="1" dirty="0" smtClean="0">
                <a:solidFill>
                  <a:srgbClr val="FFFF00"/>
                </a:solidFill>
                <a:latin typeface="Garamond"/>
                <a:cs typeface="Garamond"/>
                <a:sym typeface="Wingdings"/>
              </a:rPr>
              <a:t>Heb. 2:3-4</a:t>
            </a:r>
          </a:p>
          <a:p>
            <a:pPr marL="914400" lvl="1" indent="-457200">
              <a:buFont typeface="Wingdings" charset="0"/>
              <a:buChar char=""/>
            </a:pPr>
            <a:r>
              <a:rPr lang="en-US" sz="3200" b="1" dirty="0" smtClean="0">
                <a:solidFill>
                  <a:schemeClr val="bg1"/>
                </a:solidFill>
                <a:latin typeface="Garamond"/>
                <a:cs typeface="Garamond"/>
              </a:rPr>
              <a:t>We are to “test the spirits” </a:t>
            </a:r>
            <a:r>
              <a:rPr lang="en-US" sz="3200" b="1" dirty="0" smtClean="0">
                <a:solidFill>
                  <a:srgbClr val="FFFF00"/>
                </a:solidFill>
                <a:latin typeface="Garamond"/>
                <a:cs typeface="Garamond"/>
              </a:rPr>
              <a:t>1 Jn. 4:1</a:t>
            </a:r>
            <a:endParaRPr lang="en-US" sz="3200" b="1" dirty="0" smtClean="0">
              <a:solidFill>
                <a:srgbClr val="FFFFFF"/>
              </a:solidFill>
              <a:latin typeface="Garamond"/>
              <a:cs typeface="Garamond"/>
            </a:endParaRPr>
          </a:p>
          <a:p>
            <a:pPr marL="457200" indent="-457200">
              <a:buFont typeface="Wingdings" charset="0"/>
              <a:buChar char="v"/>
            </a:pPr>
            <a:r>
              <a:rPr lang="en-US" sz="3200" b="1" dirty="0" smtClean="0">
                <a:solidFill>
                  <a:srgbClr val="FFFFFF"/>
                </a:solidFill>
                <a:latin typeface="Garamond"/>
                <a:cs typeface="Garamond"/>
                <a:sym typeface="Wingdings"/>
              </a:rPr>
              <a:t>We invite investigation of “the faith” </a:t>
            </a:r>
            <a:br>
              <a:rPr lang="en-US" sz="3200" b="1" dirty="0" smtClean="0">
                <a:solidFill>
                  <a:srgbClr val="FFFFFF"/>
                </a:solidFill>
                <a:latin typeface="Garamond"/>
                <a:cs typeface="Garamond"/>
                <a:sym typeface="Wingdings"/>
              </a:rPr>
            </a:br>
            <a:r>
              <a:rPr lang="en-US" sz="3200" b="1" dirty="0" smtClean="0">
                <a:solidFill>
                  <a:srgbClr val="FFFFFF"/>
                </a:solidFill>
                <a:latin typeface="Garamond"/>
                <a:cs typeface="Garamond"/>
                <a:sym typeface="Wingdings"/>
              </a:rPr>
              <a:t>	</a:t>
            </a:r>
            <a:r>
              <a:rPr lang="en-US" sz="3200" b="1" dirty="0" smtClean="0">
                <a:solidFill>
                  <a:srgbClr val="FFFF00"/>
                </a:solidFill>
                <a:latin typeface="Garamond"/>
                <a:cs typeface="Garamond"/>
                <a:sym typeface="Wingdings"/>
              </a:rPr>
              <a:t>1 </a:t>
            </a:r>
            <a:r>
              <a:rPr lang="en-US" sz="3200" b="1" dirty="0" err="1" smtClean="0">
                <a:solidFill>
                  <a:srgbClr val="FFFF00"/>
                </a:solidFill>
                <a:latin typeface="Garamond"/>
                <a:cs typeface="Garamond"/>
                <a:sym typeface="Wingdings"/>
              </a:rPr>
              <a:t>Thes</a:t>
            </a:r>
            <a:r>
              <a:rPr lang="en-US" sz="3200" b="1" dirty="0" smtClean="0">
                <a:solidFill>
                  <a:srgbClr val="FFFF00"/>
                </a:solidFill>
                <a:latin typeface="Garamond"/>
                <a:cs typeface="Garamond"/>
                <a:sym typeface="Wingdings"/>
              </a:rPr>
              <a:t> 5:21</a:t>
            </a:r>
          </a:p>
          <a:p>
            <a:pPr marL="457200" indent="-457200">
              <a:buFont typeface="Wingdings" charset="0"/>
              <a:buChar char="v"/>
            </a:pPr>
            <a:r>
              <a:rPr lang="en-US" sz="3200" b="1" dirty="0" smtClean="0">
                <a:solidFill>
                  <a:schemeClr val="bg1"/>
                </a:solidFill>
                <a:latin typeface="Garamond"/>
                <a:cs typeface="Garamond"/>
              </a:rPr>
              <a:t> Zeal does not establish truth</a:t>
            </a:r>
          </a:p>
          <a:p>
            <a:pPr marL="457200" indent="-457200">
              <a:buFont typeface="Wingdings" charset="0"/>
              <a:buChar char="v"/>
            </a:pPr>
            <a:r>
              <a:rPr lang="en-US" sz="3200" b="1" dirty="0">
                <a:solidFill>
                  <a:schemeClr val="bg1"/>
                </a:solidFill>
                <a:latin typeface="Garamond"/>
                <a:cs typeface="Garamond"/>
              </a:rPr>
              <a:t> </a:t>
            </a:r>
            <a:r>
              <a:rPr lang="en-US" sz="3200" b="1" dirty="0" smtClean="0">
                <a:solidFill>
                  <a:schemeClr val="bg1"/>
                </a:solidFill>
                <a:latin typeface="Garamond"/>
                <a:cs typeface="Garamond"/>
              </a:rPr>
              <a:t>Violence does not establish truth</a:t>
            </a:r>
          </a:p>
          <a:p>
            <a:pPr marL="457200" indent="-457200">
              <a:buFont typeface="Wingdings" charset="0"/>
              <a:buChar char="v"/>
            </a:pPr>
            <a:r>
              <a:rPr lang="en-US" sz="3200" b="1" dirty="0">
                <a:solidFill>
                  <a:schemeClr val="bg1"/>
                </a:solidFill>
                <a:latin typeface="Garamond"/>
                <a:cs typeface="Garamond"/>
              </a:rPr>
              <a:t> </a:t>
            </a:r>
            <a:r>
              <a:rPr lang="en-US" sz="3200" b="1" dirty="0" smtClean="0">
                <a:solidFill>
                  <a:schemeClr val="bg1"/>
                </a:solidFill>
                <a:latin typeface="Garamond"/>
                <a:cs typeface="Garamond"/>
              </a:rPr>
              <a:t>Truth is “knowable” </a:t>
            </a:r>
            <a:r>
              <a:rPr lang="en-US" sz="3200" b="1" dirty="0" smtClean="0">
                <a:solidFill>
                  <a:srgbClr val="FFFF00"/>
                </a:solidFill>
                <a:latin typeface="Garamond"/>
                <a:cs typeface="Garamond"/>
              </a:rPr>
              <a:t>Jn. 8:32; Eph. 3:4</a:t>
            </a:r>
          </a:p>
          <a:p>
            <a:pPr marL="457200" indent="-457200">
              <a:buFont typeface="Wingdings" charset="0"/>
              <a:buChar char="v"/>
            </a:pPr>
            <a:r>
              <a:rPr lang="en-US" sz="3200" b="1" dirty="0" smtClean="0">
                <a:solidFill>
                  <a:srgbClr val="FFFFFF"/>
                </a:solidFill>
                <a:latin typeface="Garamond"/>
                <a:cs typeface="Garamond"/>
              </a:rPr>
              <a:t> Note claims of Islam</a:t>
            </a:r>
            <a:endParaRPr lang="en-US" sz="3200" b="1" dirty="0">
              <a:solidFill>
                <a:srgbClr val="FFFFFF"/>
              </a:solidFill>
              <a:latin typeface="Garamond"/>
              <a:cs typeface="Garamond"/>
            </a:endParaRPr>
          </a:p>
          <a:p>
            <a:endParaRPr lang="en-US" sz="3200" b="1" dirty="0" smtClean="0">
              <a:solidFill>
                <a:schemeClr val="bg1"/>
              </a:solidFill>
              <a:latin typeface="Garamond"/>
              <a:cs typeface="Garamond"/>
            </a:endParaRPr>
          </a:p>
        </p:txBody>
      </p:sp>
    </p:spTree>
    <p:extLst>
      <p:ext uri="{BB962C8B-B14F-4D97-AF65-F5344CB8AC3E}">
        <p14:creationId xmlns:p14="http://schemas.microsoft.com/office/powerpoint/2010/main" val="2416279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7800" cy="5632312"/>
          </a:xfrm>
          <a:prstGeom prst="rect">
            <a:avLst/>
          </a:prstGeom>
        </p:spPr>
        <p:txBody>
          <a:bodyPr wrap="square">
            <a:spAutoFit/>
          </a:bodyPr>
          <a:lstStyle/>
          <a:p>
            <a:r>
              <a:rPr lang="en-US" sz="3600" dirty="0">
                <a:solidFill>
                  <a:srgbClr val="FFFFFF"/>
                </a:solidFill>
                <a:latin typeface="Garamond"/>
                <a:cs typeface="Garamond"/>
              </a:rPr>
              <a:t>According to the </a:t>
            </a:r>
            <a:r>
              <a:rPr lang="en-US" sz="3600" dirty="0" err="1">
                <a:solidFill>
                  <a:srgbClr val="FFFFFF"/>
                </a:solidFill>
                <a:latin typeface="Garamond"/>
                <a:cs typeface="Garamond"/>
              </a:rPr>
              <a:t>Qu’ran</a:t>
            </a:r>
            <a:r>
              <a:rPr lang="en-US" sz="3600" dirty="0">
                <a:solidFill>
                  <a:srgbClr val="FFFFFF"/>
                </a:solidFill>
                <a:latin typeface="Garamond"/>
                <a:cs typeface="Garamond"/>
              </a:rPr>
              <a:t> the </a:t>
            </a:r>
            <a:r>
              <a:rPr lang="en-US" sz="3600" dirty="0" err="1">
                <a:solidFill>
                  <a:srgbClr val="FFFFFF"/>
                </a:solidFill>
                <a:latin typeface="Garamond"/>
                <a:cs typeface="Garamond"/>
              </a:rPr>
              <a:t>Ka'aba</a:t>
            </a:r>
            <a:r>
              <a:rPr lang="en-US" sz="3600" dirty="0">
                <a:solidFill>
                  <a:srgbClr val="FFFFFF"/>
                </a:solidFill>
                <a:latin typeface="Garamond"/>
                <a:cs typeface="Garamond"/>
              </a:rPr>
              <a:t> was built by the prophet Abraham and his son Ishmael as a house of monotheistic </a:t>
            </a:r>
            <a:r>
              <a:rPr lang="en-US" sz="3600" dirty="0" smtClean="0">
                <a:solidFill>
                  <a:srgbClr val="FFFFFF"/>
                </a:solidFill>
                <a:latin typeface="Garamond"/>
                <a:cs typeface="Garamond"/>
              </a:rPr>
              <a:t>worship</a:t>
            </a:r>
            <a:r>
              <a:rPr lang="en-US" sz="3600" dirty="0">
                <a:solidFill>
                  <a:srgbClr val="FFFFFF"/>
                </a:solidFill>
                <a:latin typeface="Garamond"/>
                <a:cs typeface="Garamond"/>
              </a:rPr>
              <a:t>. However, by the time of Muhammad, the </a:t>
            </a:r>
            <a:r>
              <a:rPr lang="en-US" sz="3600" dirty="0" err="1">
                <a:solidFill>
                  <a:srgbClr val="FFFFFF"/>
                </a:solidFill>
                <a:latin typeface="Garamond"/>
                <a:cs typeface="Garamond"/>
              </a:rPr>
              <a:t>Ka'aba</a:t>
            </a:r>
            <a:r>
              <a:rPr lang="en-US" sz="3600" dirty="0">
                <a:solidFill>
                  <a:srgbClr val="FFFFFF"/>
                </a:solidFill>
                <a:latin typeface="Garamond"/>
                <a:cs typeface="Garamond"/>
              </a:rPr>
              <a:t> had been taken over by pagan Arabs to house their numerous tribal gods. In 630 A.D., Muhammad and his followers took over leadership of Mecca after years of persecution. Muhammad destroyed the idols inside the </a:t>
            </a:r>
            <a:r>
              <a:rPr lang="en-US" sz="3600" dirty="0" err="1">
                <a:solidFill>
                  <a:srgbClr val="FFFFFF"/>
                </a:solidFill>
                <a:latin typeface="Garamond"/>
                <a:cs typeface="Garamond"/>
              </a:rPr>
              <a:t>Ka'aba</a:t>
            </a:r>
            <a:r>
              <a:rPr lang="en-US" sz="3600" dirty="0">
                <a:solidFill>
                  <a:srgbClr val="FFFFFF"/>
                </a:solidFill>
                <a:latin typeface="Garamond"/>
                <a:cs typeface="Garamond"/>
              </a:rPr>
              <a:t> and re-dedicated it as a house of monotheistic worship.</a:t>
            </a:r>
          </a:p>
        </p:txBody>
      </p:sp>
    </p:spTree>
    <p:extLst>
      <p:ext uri="{BB962C8B-B14F-4D97-AF65-F5344CB8AC3E}">
        <p14:creationId xmlns:p14="http://schemas.microsoft.com/office/powerpoint/2010/main" val="28507055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2"/>
            <a:ext cx="9144000" cy="5632312"/>
          </a:xfrm>
          <a:prstGeom prst="rect">
            <a:avLst/>
          </a:prstGeom>
        </p:spPr>
        <p:txBody>
          <a:bodyPr wrap="square">
            <a:spAutoFit/>
          </a:bodyPr>
          <a:lstStyle/>
          <a:p>
            <a:endParaRPr lang="en-US" sz="3600" dirty="0" smtClean="0">
              <a:solidFill>
                <a:srgbClr val="FFFFFF"/>
              </a:solidFill>
              <a:latin typeface="Garamond"/>
              <a:cs typeface="Garamond"/>
            </a:endParaRPr>
          </a:p>
          <a:p>
            <a:r>
              <a:rPr lang="en-US" sz="3600" dirty="0" smtClean="0">
                <a:solidFill>
                  <a:srgbClr val="FFFFFF"/>
                </a:solidFill>
                <a:latin typeface="Garamond"/>
                <a:cs typeface="Garamond"/>
              </a:rPr>
              <a:t>It </a:t>
            </a:r>
            <a:r>
              <a:rPr lang="en-US" sz="3600" dirty="0">
                <a:solidFill>
                  <a:srgbClr val="FFFFFF"/>
                </a:solidFill>
                <a:latin typeface="Garamond"/>
                <a:cs typeface="Garamond"/>
              </a:rPr>
              <a:t>should be noted that Muslims do not worship the </a:t>
            </a:r>
            <a:r>
              <a:rPr lang="en-US" sz="3600" dirty="0" err="1">
                <a:solidFill>
                  <a:srgbClr val="FFFFFF"/>
                </a:solidFill>
                <a:latin typeface="Garamond"/>
                <a:cs typeface="Garamond"/>
              </a:rPr>
              <a:t>Ka'aba</a:t>
            </a:r>
            <a:r>
              <a:rPr lang="en-US" sz="3600" dirty="0">
                <a:solidFill>
                  <a:srgbClr val="FFFFFF"/>
                </a:solidFill>
                <a:latin typeface="Garamond"/>
                <a:cs typeface="Garamond"/>
              </a:rPr>
              <a:t> and its environs. Rather, it serves as a focal and unifying point among the Muslim people. During daily prayers, Muslims face toward the </a:t>
            </a:r>
            <a:r>
              <a:rPr lang="en-US" sz="3600" dirty="0" err="1">
                <a:solidFill>
                  <a:srgbClr val="FFFFFF"/>
                </a:solidFill>
                <a:latin typeface="Garamond"/>
                <a:cs typeface="Garamond"/>
              </a:rPr>
              <a:t>Ka'aba</a:t>
            </a:r>
            <a:r>
              <a:rPr lang="en-US" sz="3600" dirty="0">
                <a:solidFill>
                  <a:srgbClr val="FFFFFF"/>
                </a:solidFill>
                <a:latin typeface="Garamond"/>
                <a:cs typeface="Garamond"/>
              </a:rPr>
              <a:t> from wherever they are in the world (this is known as "facing the </a:t>
            </a:r>
            <a:r>
              <a:rPr lang="en-US" sz="3600" i="1" dirty="0" err="1">
                <a:solidFill>
                  <a:srgbClr val="FFFFFF"/>
                </a:solidFill>
                <a:latin typeface="Garamond"/>
                <a:cs typeface="Garamond"/>
              </a:rPr>
              <a:t>qiblah</a:t>
            </a:r>
            <a:r>
              <a:rPr lang="en-US" sz="3600" dirty="0">
                <a:solidFill>
                  <a:srgbClr val="FFFFFF"/>
                </a:solidFill>
                <a:latin typeface="Garamond"/>
                <a:cs typeface="Garamond"/>
              </a:rPr>
              <a:t>"). During the annual pilgrimage (“Hajj”), Muslims walk around around the </a:t>
            </a:r>
            <a:r>
              <a:rPr lang="en-US" sz="3600" dirty="0" err="1">
                <a:solidFill>
                  <a:srgbClr val="FFFFFF"/>
                </a:solidFill>
                <a:latin typeface="Garamond"/>
                <a:cs typeface="Garamond"/>
              </a:rPr>
              <a:t>Ka'aba</a:t>
            </a:r>
            <a:r>
              <a:rPr lang="en-US" sz="3600" dirty="0">
                <a:solidFill>
                  <a:srgbClr val="FFFFFF"/>
                </a:solidFill>
                <a:latin typeface="Garamond"/>
                <a:cs typeface="Garamond"/>
              </a:rPr>
              <a:t> in a counter-clockwise direction (a ritual known as "</a:t>
            </a:r>
            <a:r>
              <a:rPr lang="en-US" sz="3600" i="1" dirty="0" err="1">
                <a:solidFill>
                  <a:srgbClr val="FFFFFF"/>
                </a:solidFill>
                <a:latin typeface="Garamond"/>
                <a:cs typeface="Garamond"/>
              </a:rPr>
              <a:t>tawaf</a:t>
            </a:r>
            <a:r>
              <a:rPr lang="en-US" sz="3600" dirty="0">
                <a:solidFill>
                  <a:srgbClr val="FFFFFF"/>
                </a:solidFill>
                <a:latin typeface="Garamond"/>
                <a:cs typeface="Garamond"/>
              </a:rPr>
              <a:t>").</a:t>
            </a:r>
          </a:p>
        </p:txBody>
      </p:sp>
    </p:spTree>
    <p:extLst>
      <p:ext uri="{BB962C8B-B14F-4D97-AF65-F5344CB8AC3E}">
        <p14:creationId xmlns:p14="http://schemas.microsoft.com/office/powerpoint/2010/main" val="228648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381000" y="152400"/>
          <a:ext cx="4267200" cy="6400800"/>
        </p:xfrm>
        <a:graphic>
          <a:graphicData uri="http://schemas.openxmlformats.org/presentationml/2006/ole">
            <mc:AlternateContent xmlns:mc="http://schemas.openxmlformats.org/markup-compatibility/2006">
              <mc:Choice xmlns:v="urn:schemas-microsoft-com:vml" Requires="v">
                <p:oleObj spid="_x0000_s24641" name="Bitmap Image" r:id="rId3" imgW="4076190" imgH="5571429" progId="Paint.Picture">
                  <p:embed/>
                </p:oleObj>
              </mc:Choice>
              <mc:Fallback>
                <p:oleObj name="Bitmap Image" r:id="rId3" imgW="4076190" imgH="557142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4267200" cy="640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Text Box 3"/>
          <p:cNvSpPr txBox="1">
            <a:spLocks noChangeArrowheads="1"/>
          </p:cNvSpPr>
          <p:nvPr/>
        </p:nvSpPr>
        <p:spPr bwMode="auto">
          <a:xfrm>
            <a:off x="4724400" y="304800"/>
            <a:ext cx="4419600" cy="41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6875" eaLnBrk="0" hangingPunct="0">
              <a:defRPr>
                <a:solidFill>
                  <a:schemeClr val="tx1"/>
                </a:solidFill>
                <a:latin typeface="Arial" pitchFamily="34" charset="0"/>
                <a:cs typeface="Arial" pitchFamily="34" charset="0"/>
              </a:defRPr>
            </a:lvl1pPr>
            <a:lvl2pPr marL="742950" indent="-285750" defTabSz="396875" eaLnBrk="0" hangingPunct="0">
              <a:defRPr>
                <a:solidFill>
                  <a:schemeClr val="tx1"/>
                </a:solidFill>
                <a:latin typeface="Arial" pitchFamily="34" charset="0"/>
                <a:cs typeface="Arial" pitchFamily="34" charset="0"/>
              </a:defRPr>
            </a:lvl2pPr>
            <a:lvl3pPr marL="1143000" indent="-228600" defTabSz="396875" eaLnBrk="0" hangingPunct="0">
              <a:defRPr>
                <a:solidFill>
                  <a:schemeClr val="tx1"/>
                </a:solidFill>
                <a:latin typeface="Arial" pitchFamily="34" charset="0"/>
                <a:cs typeface="Arial" pitchFamily="34" charset="0"/>
              </a:defRPr>
            </a:lvl3pPr>
            <a:lvl4pPr marL="1600200" indent="-228600" defTabSz="396875" eaLnBrk="0" hangingPunct="0">
              <a:defRPr>
                <a:solidFill>
                  <a:schemeClr val="tx1"/>
                </a:solidFill>
                <a:latin typeface="Arial" pitchFamily="34" charset="0"/>
                <a:cs typeface="Arial" pitchFamily="34" charset="0"/>
              </a:defRPr>
            </a:lvl4pPr>
            <a:lvl5pPr marL="2057400" indent="-228600" defTabSz="396875" eaLnBrk="0" hangingPunct="0">
              <a:defRPr>
                <a:solidFill>
                  <a:schemeClr val="tx1"/>
                </a:solidFill>
                <a:latin typeface="Arial" pitchFamily="34" charset="0"/>
                <a:cs typeface="Arial" pitchFamily="34" charset="0"/>
              </a:defRPr>
            </a:lvl5pPr>
            <a:lvl6pPr marL="2514600" indent="-228600" defTabSz="3968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968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968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968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3800" b="1" i="1" dirty="0">
                <a:solidFill>
                  <a:schemeClr val="bg1"/>
                </a:solidFill>
                <a:latin typeface="Garamond" pitchFamily="18" charset="0"/>
              </a:rPr>
              <a:t> Muslims only </a:t>
            </a:r>
            <a:r>
              <a:rPr lang="en-US" altLang="en-US" sz="3800" b="1" i="1" dirty="0" smtClean="0">
                <a:solidFill>
                  <a:schemeClr val="bg1"/>
                </a:solidFill>
                <a:latin typeface="Garamond" pitchFamily="18" charset="0"/>
              </a:rPr>
              <a:t>are </a:t>
            </a:r>
            <a:r>
              <a:rPr lang="en-US" altLang="en-US" sz="3800" b="1" i="1" dirty="0">
                <a:solidFill>
                  <a:schemeClr val="bg1"/>
                </a:solidFill>
                <a:latin typeface="Garamond" pitchFamily="18" charset="0"/>
              </a:rPr>
              <a:t>	allowed</a:t>
            </a:r>
          </a:p>
          <a:p>
            <a:pPr eaLnBrk="1" hangingPunct="1">
              <a:buFontTx/>
              <a:buChar char="-"/>
            </a:pPr>
            <a:r>
              <a:rPr lang="en-US" altLang="en-US" sz="3800" b="1" i="1" dirty="0">
                <a:solidFill>
                  <a:schemeClr val="bg1"/>
                </a:solidFill>
                <a:latin typeface="Garamond" pitchFamily="18" charset="0"/>
              </a:rPr>
              <a:t> Approximately </a:t>
            </a:r>
            <a:r>
              <a:rPr lang="en-US" altLang="en-US" sz="3800" b="1" i="1" dirty="0" smtClean="0">
                <a:solidFill>
                  <a:schemeClr val="bg1"/>
                </a:solidFill>
                <a:latin typeface="Garamond" pitchFamily="18" charset="0"/>
              </a:rPr>
              <a:t>2 </a:t>
            </a:r>
            <a:r>
              <a:rPr lang="en-US" altLang="en-US" sz="3800" b="1" i="1" dirty="0">
                <a:solidFill>
                  <a:schemeClr val="bg1"/>
                </a:solidFill>
                <a:latin typeface="Garamond" pitchFamily="18" charset="0"/>
              </a:rPr>
              <a:t>million within 	one month</a:t>
            </a:r>
          </a:p>
          <a:p>
            <a:pPr eaLnBrk="1" hangingPunct="1">
              <a:buFontTx/>
              <a:buChar char="-"/>
            </a:pPr>
            <a:r>
              <a:rPr lang="en-US" altLang="en-US" sz="3800" b="1" i="1" dirty="0">
                <a:solidFill>
                  <a:schemeClr val="bg1"/>
                </a:solidFill>
                <a:latin typeface="Garamond" pitchFamily="18" charset="0"/>
              </a:rPr>
              <a:t> Many deaths </a:t>
            </a:r>
          </a:p>
          <a:p>
            <a:pPr eaLnBrk="1" hangingPunct="1"/>
            <a:r>
              <a:rPr lang="en-US" altLang="en-US" sz="3800" b="1" i="1" dirty="0">
                <a:solidFill>
                  <a:schemeClr val="bg1"/>
                </a:solidFill>
                <a:latin typeface="Garamond" pitchFamily="18" charset="0"/>
              </a:rPr>
              <a:t>	(old age, </a:t>
            </a:r>
            <a:r>
              <a:rPr lang="en-US" altLang="en-US" sz="3800" b="1" i="1" dirty="0" smtClean="0">
                <a:solidFill>
                  <a:schemeClr val="bg1"/>
                </a:solidFill>
                <a:latin typeface="Garamond" pitchFamily="18" charset="0"/>
              </a:rPr>
              <a:t>sickness</a:t>
            </a:r>
            <a:r>
              <a:rPr lang="en-US" altLang="en-US" sz="3800" b="1" i="1" dirty="0">
                <a:solidFill>
                  <a:schemeClr val="bg1"/>
                </a:solidFill>
                <a:latin typeface="Garamond" pitchFamily="18" charset="0"/>
              </a:rPr>
              <a:t>, </a:t>
            </a:r>
          </a:p>
          <a:p>
            <a:pPr eaLnBrk="1" hangingPunct="1"/>
            <a:r>
              <a:rPr lang="en-US" altLang="en-US" sz="3800" b="1" i="1" dirty="0">
                <a:solidFill>
                  <a:schemeClr val="bg1"/>
                </a:solidFill>
                <a:latin typeface="Garamond" pitchFamily="18" charset="0"/>
              </a:rPr>
              <a:t>	</a:t>
            </a:r>
            <a:r>
              <a:rPr lang="en-US" altLang="en-US" sz="3800" b="1" i="1" dirty="0" err="1">
                <a:solidFill>
                  <a:schemeClr val="bg1"/>
                </a:solidFill>
                <a:latin typeface="Garamond" pitchFamily="18" charset="0"/>
              </a:rPr>
              <a:t>tramplings</a:t>
            </a:r>
            <a:r>
              <a:rPr lang="en-US" altLang="en-US" sz="3800" b="1" i="1" dirty="0">
                <a:solidFill>
                  <a:schemeClr val="bg1"/>
                </a:solidFill>
                <a:latin typeface="Garamond" pitchFamily="18"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up)">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up)">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up)">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up)">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47800"/>
            <a:ext cx="8991600" cy="5509200"/>
          </a:xfrm>
          <a:prstGeom prst="rect">
            <a:avLst/>
          </a:prstGeom>
        </p:spPr>
        <p:txBody>
          <a:bodyPr wrap="square">
            <a:spAutoFit/>
          </a:bodyPr>
          <a:lstStyle/>
          <a:p>
            <a:pPr marL="457200" indent="-457200">
              <a:buFont typeface="Wingdings" charset="0"/>
              <a:buChar char=""/>
            </a:pPr>
            <a:r>
              <a:rPr lang="en-US" sz="3200" b="1" dirty="0" smtClean="0">
                <a:solidFill>
                  <a:srgbClr val="FFFFFF"/>
                </a:solidFill>
                <a:latin typeface="Garamond"/>
                <a:cs typeface="Garamond"/>
                <a:sym typeface="Wingdings"/>
              </a:rPr>
              <a:t>Apart from knowing facts about the Koran and Islam, how does it impact us?</a:t>
            </a:r>
          </a:p>
          <a:p>
            <a:pPr marL="457200" indent="-457200">
              <a:buFont typeface="Wingdings" charset="0"/>
              <a:buChar char=""/>
            </a:pPr>
            <a:r>
              <a:rPr lang="en-US" sz="3200" b="1" dirty="0" smtClean="0">
                <a:solidFill>
                  <a:srgbClr val="FFFFFF"/>
                </a:solidFill>
                <a:latin typeface="Garamond"/>
                <a:cs typeface="Garamond"/>
                <a:sym typeface="Wingdings"/>
              </a:rPr>
              <a:t>Can we be comfortable with Muslims as neighbors?</a:t>
            </a:r>
          </a:p>
          <a:p>
            <a:pPr marL="457200" indent="-457200">
              <a:buFont typeface="Wingdings" charset="0"/>
              <a:buChar char=""/>
            </a:pPr>
            <a:r>
              <a:rPr lang="en-US" sz="3200" b="1" dirty="0" smtClean="0">
                <a:solidFill>
                  <a:srgbClr val="FFFFFF"/>
                </a:solidFill>
                <a:latin typeface="Garamond"/>
                <a:cs typeface="Garamond"/>
              </a:rPr>
              <a:t>Is Islam really a religion of peace (salaam)?</a:t>
            </a:r>
          </a:p>
          <a:p>
            <a:pPr marL="457200" indent="-457200">
              <a:buFont typeface="Wingdings" charset="0"/>
              <a:buChar char=""/>
            </a:pPr>
            <a:r>
              <a:rPr lang="en-US" sz="3200" b="1" dirty="0" smtClean="0">
                <a:solidFill>
                  <a:srgbClr val="FFFFFF"/>
                </a:solidFill>
                <a:latin typeface="Garamond"/>
                <a:cs typeface="Garamond"/>
              </a:rPr>
              <a:t>News reports </a:t>
            </a:r>
            <a:r>
              <a:rPr lang="en-US" sz="3200" b="1" dirty="0" smtClean="0">
                <a:solidFill>
                  <a:srgbClr val="FFFFFF"/>
                </a:solidFill>
                <a:latin typeface="Garamond"/>
                <a:cs typeface="Garamond"/>
              </a:rPr>
              <a:t>speak </a:t>
            </a:r>
            <a:r>
              <a:rPr lang="en-US" sz="3200" b="1" dirty="0" smtClean="0">
                <a:solidFill>
                  <a:srgbClr val="FFFFFF"/>
                </a:solidFill>
                <a:latin typeface="Garamond"/>
                <a:cs typeface="Garamond"/>
              </a:rPr>
              <a:t>of so much violence.</a:t>
            </a:r>
          </a:p>
          <a:p>
            <a:pPr marL="457200" indent="-457200">
              <a:buFont typeface="Wingdings" charset="0"/>
              <a:buChar char=""/>
            </a:pPr>
            <a:r>
              <a:rPr lang="en-US" sz="3200" b="1" dirty="0" smtClean="0">
                <a:solidFill>
                  <a:srgbClr val="FFFFFF"/>
                </a:solidFill>
                <a:latin typeface="Garamond"/>
                <a:cs typeface="Garamond"/>
              </a:rPr>
              <a:t>Early Islamic believers expanded with </a:t>
            </a:r>
            <a:r>
              <a:rPr lang="en-US" sz="3200" b="1" dirty="0" smtClean="0">
                <a:solidFill>
                  <a:srgbClr val="FFFFFF"/>
                </a:solidFill>
                <a:latin typeface="Garamond"/>
                <a:cs typeface="Garamond"/>
              </a:rPr>
              <a:t>the </a:t>
            </a:r>
            <a:r>
              <a:rPr lang="en-US" sz="3200" b="1" dirty="0" smtClean="0">
                <a:solidFill>
                  <a:srgbClr val="FFFFFF"/>
                </a:solidFill>
                <a:latin typeface="Garamond"/>
                <a:cs typeface="Garamond"/>
              </a:rPr>
              <a:t>sword</a:t>
            </a:r>
          </a:p>
          <a:p>
            <a:pPr marL="457200" indent="-457200">
              <a:buFont typeface="Wingdings" charset="0"/>
              <a:buChar char=""/>
            </a:pPr>
            <a:r>
              <a:rPr lang="en-US" sz="3200" b="1" dirty="0" smtClean="0">
                <a:solidFill>
                  <a:srgbClr val="FFFFFF"/>
                </a:solidFill>
                <a:latin typeface="Garamond"/>
                <a:cs typeface="Garamond"/>
              </a:rPr>
              <a:t>Do Christians and Americans need to fear just a few “radical” Muslims or the entire religion?</a:t>
            </a:r>
          </a:p>
          <a:p>
            <a:pPr marL="457200" indent="-457200">
              <a:buFont typeface="Wingdings" charset="0"/>
              <a:buChar char=""/>
            </a:pPr>
            <a:r>
              <a:rPr lang="en-US" sz="3200" b="1" dirty="0" smtClean="0">
                <a:solidFill>
                  <a:srgbClr val="FFFFFF"/>
                </a:solidFill>
                <a:latin typeface="Garamond"/>
                <a:cs typeface="Garamond"/>
              </a:rPr>
              <a:t>Let’s look at the teaching and practice of Muslims.</a:t>
            </a:r>
          </a:p>
        </p:txBody>
      </p:sp>
      <p:sp>
        <p:nvSpPr>
          <p:cNvPr id="3" name="TextBox 2"/>
          <p:cNvSpPr txBox="1"/>
          <p:nvPr/>
        </p:nvSpPr>
        <p:spPr>
          <a:xfrm>
            <a:off x="228600" y="152400"/>
            <a:ext cx="8229600" cy="1200329"/>
          </a:xfrm>
          <a:prstGeom prst="rect">
            <a:avLst/>
          </a:prstGeom>
          <a:noFill/>
        </p:spPr>
        <p:txBody>
          <a:bodyPr wrap="square" rtlCol="0">
            <a:spAutoFit/>
          </a:bodyPr>
          <a:lstStyle/>
          <a:p>
            <a:pPr algn="ctr"/>
            <a:r>
              <a:rPr lang="en-US" sz="3600" b="1" dirty="0" smtClean="0">
                <a:solidFill>
                  <a:srgbClr val="FFFF00"/>
                </a:solidFill>
                <a:latin typeface="Garamond"/>
                <a:cs typeface="Garamond"/>
              </a:rPr>
              <a:t>A Main Concern </a:t>
            </a:r>
            <a:br>
              <a:rPr lang="en-US" sz="3600" b="1" dirty="0" smtClean="0">
                <a:solidFill>
                  <a:srgbClr val="FFFF00"/>
                </a:solidFill>
                <a:latin typeface="Garamond"/>
                <a:cs typeface="Garamond"/>
              </a:rPr>
            </a:br>
            <a:r>
              <a:rPr lang="en-US" sz="3600" b="1" dirty="0" smtClean="0">
                <a:solidFill>
                  <a:srgbClr val="FFFF00"/>
                </a:solidFill>
                <a:latin typeface="Garamond"/>
                <a:cs typeface="Garamond"/>
              </a:rPr>
              <a:t>of Americans and Christians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846484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44000" cy="6096000"/>
          </a:xfrm>
          <a:prstGeom prst="rect">
            <a:avLst/>
          </a:prstGeom>
        </p:spPr>
      </p:pic>
      <p:sp>
        <p:nvSpPr>
          <p:cNvPr id="3" name="TextBox 2"/>
          <p:cNvSpPr txBox="1"/>
          <p:nvPr/>
        </p:nvSpPr>
        <p:spPr>
          <a:xfrm>
            <a:off x="2514600" y="228600"/>
            <a:ext cx="4038600" cy="523220"/>
          </a:xfrm>
          <a:prstGeom prst="rect">
            <a:avLst/>
          </a:prstGeom>
          <a:noFill/>
        </p:spPr>
        <p:txBody>
          <a:bodyPr wrap="square" rtlCol="0">
            <a:spAutoFit/>
          </a:bodyPr>
          <a:lstStyle/>
          <a:p>
            <a:pPr algn="ctr"/>
            <a:r>
              <a:rPr lang="en-US" sz="2800" dirty="0" smtClean="0">
                <a:solidFill>
                  <a:srgbClr val="FFFF00"/>
                </a:solidFill>
              </a:rPr>
              <a:t>The Practice of Islam</a:t>
            </a:r>
            <a:endParaRPr lang="en-US" sz="2800" dirty="0">
              <a:solidFill>
                <a:srgbClr val="FFFF00"/>
              </a:solidFill>
            </a:endParaRPr>
          </a:p>
        </p:txBody>
      </p:sp>
    </p:spTree>
    <p:extLst>
      <p:ext uri="{BB962C8B-B14F-4D97-AF65-F5344CB8AC3E}">
        <p14:creationId xmlns:p14="http://schemas.microsoft.com/office/powerpoint/2010/main" val="3735468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
            <a:ext cx="8915400" cy="6629400"/>
          </a:xfrm>
          <a:prstGeom prst="rect">
            <a:avLst/>
          </a:prstGeom>
        </p:spPr>
      </p:pic>
    </p:spTree>
    <p:extLst>
      <p:ext uri="{BB962C8B-B14F-4D97-AF65-F5344CB8AC3E}">
        <p14:creationId xmlns:p14="http://schemas.microsoft.com/office/powerpoint/2010/main" val="2737330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65100"/>
            <a:ext cx="8915400" cy="6515100"/>
          </a:xfrm>
          <a:prstGeom prst="rect">
            <a:avLst/>
          </a:prstGeom>
        </p:spPr>
      </p:pic>
    </p:spTree>
    <p:extLst>
      <p:ext uri="{BB962C8B-B14F-4D97-AF65-F5344CB8AC3E}">
        <p14:creationId xmlns:p14="http://schemas.microsoft.com/office/powerpoint/2010/main" val="3654065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0"/>
            <a:ext cx="8991600" cy="6781800"/>
          </a:xfrm>
          <a:prstGeom prst="rect">
            <a:avLst/>
          </a:prstGeom>
        </p:spPr>
      </p:pic>
    </p:spTree>
    <p:extLst>
      <p:ext uri="{BB962C8B-B14F-4D97-AF65-F5344CB8AC3E}">
        <p14:creationId xmlns:p14="http://schemas.microsoft.com/office/powerpoint/2010/main" val="251037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8839200" cy="6858000"/>
          </a:xfrm>
          <a:prstGeom prst="rect">
            <a:avLst/>
          </a:prstGeom>
        </p:spPr>
      </p:pic>
    </p:spTree>
    <p:extLst>
      <p:ext uri="{BB962C8B-B14F-4D97-AF65-F5344CB8AC3E}">
        <p14:creationId xmlns:p14="http://schemas.microsoft.com/office/powerpoint/2010/main" val="891510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232202"/>
          </a:xfrm>
          <a:prstGeom prst="rect">
            <a:avLst/>
          </a:prstGeom>
        </p:spPr>
        <p:txBody>
          <a:bodyPr wrap="square">
            <a:spAutoFit/>
          </a:bodyPr>
          <a:lstStyle/>
          <a:p>
            <a:r>
              <a:rPr lang="en-US" sz="2800" dirty="0">
                <a:solidFill>
                  <a:schemeClr val="bg1"/>
                </a:solidFill>
                <a:latin typeface="Garamond"/>
                <a:cs typeface="Garamond"/>
              </a:rPr>
              <a:t>Generally speaking, there are only two methods of salvation in all the religions of the world: grace and works. Christianity is a religion of salvation by </a:t>
            </a:r>
            <a:r>
              <a:rPr lang="en-US" sz="2800" dirty="0" smtClean="0">
                <a:solidFill>
                  <a:schemeClr val="bg1"/>
                </a:solidFill>
                <a:latin typeface="Garamond"/>
                <a:cs typeface="Garamond"/>
              </a:rPr>
              <a:t>grace: </a:t>
            </a:r>
            <a:r>
              <a:rPr lang="en-US" sz="2800" i="1" dirty="0">
                <a:solidFill>
                  <a:schemeClr val="bg1"/>
                </a:solidFill>
                <a:latin typeface="Garamond"/>
                <a:cs typeface="Garamond"/>
              </a:rPr>
              <a:t>"For by grace through faith you have been saved, not of works . . . " </a:t>
            </a:r>
            <a:r>
              <a:rPr lang="en-US" sz="2800" dirty="0">
                <a:solidFill>
                  <a:srgbClr val="FFFF00"/>
                </a:solidFill>
                <a:latin typeface="Garamond"/>
                <a:cs typeface="Garamond"/>
              </a:rPr>
              <a:t>(</a:t>
            </a:r>
            <a:r>
              <a:rPr lang="en-US" sz="2800" u="sng" dirty="0">
                <a:solidFill>
                  <a:srgbClr val="FFFF00"/>
                </a:solidFill>
                <a:latin typeface="Garamond"/>
                <a:cs typeface="Garamond"/>
              </a:rPr>
              <a:t>Eph. 2:8-9</a:t>
            </a:r>
            <a:r>
              <a:rPr lang="en-US" sz="2800" dirty="0">
                <a:solidFill>
                  <a:srgbClr val="FFFF00"/>
                </a:solidFill>
                <a:latin typeface="Garamond"/>
                <a:cs typeface="Garamond"/>
              </a:rPr>
              <a:t>)</a:t>
            </a:r>
            <a:r>
              <a:rPr lang="en-US" sz="2800" dirty="0">
                <a:solidFill>
                  <a:schemeClr val="bg1"/>
                </a:solidFill>
                <a:latin typeface="Garamond"/>
                <a:cs typeface="Garamond"/>
              </a:rPr>
              <a:t>. All other systems rely totally or in part on the works of the believer to merit salvation. </a:t>
            </a:r>
            <a:r>
              <a:rPr lang="en-US" sz="2800" dirty="0" smtClean="0">
                <a:solidFill>
                  <a:schemeClr val="bg1"/>
                </a:solidFill>
                <a:latin typeface="Garamond"/>
                <a:cs typeface="Garamond"/>
              </a:rPr>
              <a:t>On </a:t>
            </a:r>
            <a:r>
              <a:rPr lang="en-US" sz="2800" dirty="0">
                <a:solidFill>
                  <a:schemeClr val="bg1"/>
                </a:solidFill>
                <a:latin typeface="Garamond"/>
                <a:cs typeface="Garamond"/>
              </a:rPr>
              <a:t>the Day of Judgment, if a Muslim's good works outweigh his bad ones and if Allah so wills it, he may be forgiven of all his sins and then enter into </a:t>
            </a:r>
            <a:r>
              <a:rPr lang="en-US" sz="2800" dirty="0" smtClean="0">
                <a:solidFill>
                  <a:schemeClr val="bg1"/>
                </a:solidFill>
                <a:latin typeface="Garamond"/>
                <a:cs typeface="Garamond"/>
              </a:rPr>
              <a:t>Paradise. Therefore</a:t>
            </a:r>
            <a:r>
              <a:rPr lang="en-US" sz="2800" dirty="0">
                <a:solidFill>
                  <a:schemeClr val="bg1"/>
                </a:solidFill>
                <a:latin typeface="Garamond"/>
                <a:cs typeface="Garamond"/>
              </a:rPr>
              <a:t>, Islam is a religion of salvation by works because it combines man's works with Allah's grace. Consider the following verses from the Qur'an. </a:t>
            </a:r>
            <a:r>
              <a:rPr lang="en-US" dirty="0">
                <a:solidFill>
                  <a:schemeClr val="bg1"/>
                </a:solidFill>
                <a:latin typeface="Garamond"/>
                <a:cs typeface="Garamond"/>
              </a:rPr>
              <a:t>(All quotes from the Qur'an are from </a:t>
            </a:r>
            <a:r>
              <a:rPr lang="en-US" i="1" u="sng" dirty="0">
                <a:solidFill>
                  <a:schemeClr val="bg1"/>
                </a:solidFill>
                <a:latin typeface="Garamond"/>
                <a:cs typeface="Garamond"/>
              </a:rPr>
              <a:t>The Holy Qur'an</a:t>
            </a:r>
            <a:r>
              <a:rPr lang="en-US" dirty="0">
                <a:solidFill>
                  <a:schemeClr val="bg1"/>
                </a:solidFill>
                <a:latin typeface="Garamond"/>
                <a:cs typeface="Garamond"/>
              </a:rPr>
              <a:t>, </a:t>
            </a:r>
            <a:r>
              <a:rPr lang="en-US" u="sng" dirty="0" err="1">
                <a:solidFill>
                  <a:schemeClr val="bg1"/>
                </a:solidFill>
                <a:latin typeface="Garamond"/>
                <a:cs typeface="Garamond"/>
              </a:rPr>
              <a:t>Mushaf</a:t>
            </a:r>
            <a:r>
              <a:rPr lang="en-US" dirty="0">
                <a:solidFill>
                  <a:schemeClr val="bg1"/>
                </a:solidFill>
                <a:latin typeface="Garamond"/>
                <a:cs typeface="Garamond"/>
              </a:rPr>
              <a:t> Al-</a:t>
            </a:r>
            <a:r>
              <a:rPr lang="en-US" dirty="0" err="1">
                <a:solidFill>
                  <a:schemeClr val="bg1"/>
                </a:solidFill>
                <a:latin typeface="Garamond"/>
                <a:cs typeface="Garamond"/>
              </a:rPr>
              <a:t>Madinah</a:t>
            </a:r>
            <a:r>
              <a:rPr lang="en-US" dirty="0">
                <a:solidFill>
                  <a:schemeClr val="bg1"/>
                </a:solidFill>
                <a:latin typeface="Garamond"/>
                <a:cs typeface="Garamond"/>
              </a:rPr>
              <a:t> An-</a:t>
            </a:r>
            <a:r>
              <a:rPr lang="en-US" dirty="0" err="1">
                <a:solidFill>
                  <a:schemeClr val="bg1"/>
                </a:solidFill>
                <a:latin typeface="Garamond"/>
                <a:cs typeface="Garamond"/>
              </a:rPr>
              <a:t>Nabawiyah</a:t>
            </a:r>
            <a:r>
              <a:rPr lang="en-US" dirty="0">
                <a:solidFill>
                  <a:schemeClr val="bg1"/>
                </a:solidFill>
                <a:latin typeface="Garamond"/>
                <a:cs typeface="Garamond"/>
              </a:rPr>
              <a:t>, Revised and Edited by THE PRESIDENCY OF ISLAMIC RESEARCH, IFTA, Call and Guidance, the Custodian of the Two Holy Mosques King Fahd Complex, for the Printing of the Holy </a:t>
            </a:r>
            <a:r>
              <a:rPr lang="en-US" dirty="0" err="1">
                <a:solidFill>
                  <a:schemeClr val="bg1"/>
                </a:solidFill>
                <a:latin typeface="Garamond"/>
                <a:cs typeface="Garamond"/>
              </a:rPr>
              <a:t>Qur</a:t>
            </a:r>
            <a:r>
              <a:rPr lang="en-US" dirty="0">
                <a:solidFill>
                  <a:schemeClr val="bg1"/>
                </a:solidFill>
                <a:latin typeface="Garamond"/>
                <a:cs typeface="Garamond"/>
              </a:rPr>
              <a:t>-an).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2719343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5400" b="1">
                <a:solidFill>
                  <a:srgbClr val="FFCC00"/>
                </a:solidFill>
                <a:latin typeface="Arial Black" pitchFamily="34" charset="0"/>
              </a:rPr>
              <a:t>Beliefs of Islam</a:t>
            </a:r>
          </a:p>
        </p:txBody>
      </p:sp>
      <p:sp>
        <p:nvSpPr>
          <p:cNvPr id="5123" name="Text Box 3"/>
          <p:cNvSpPr txBox="1">
            <a:spLocks noChangeArrowheads="1"/>
          </p:cNvSpPr>
          <p:nvPr/>
        </p:nvSpPr>
        <p:spPr bwMode="auto">
          <a:xfrm>
            <a:off x="304800" y="1143000"/>
            <a:ext cx="8305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200" b="1" dirty="0" smtClean="0">
                <a:solidFill>
                  <a:schemeClr val="bg1"/>
                </a:solidFill>
                <a:latin typeface="Wingdings"/>
                <a:ea typeface="Wingdings"/>
                <a:cs typeface="Wingdings"/>
                <a:sym typeface="Wingdings"/>
              </a:rPr>
              <a:t></a:t>
            </a:r>
            <a:r>
              <a:rPr lang="en-US" altLang="en-US" sz="4200" b="1" dirty="0" smtClean="0">
                <a:solidFill>
                  <a:schemeClr val="bg1"/>
                </a:solidFill>
                <a:latin typeface="Garamond" pitchFamily="18" charset="0"/>
              </a:rPr>
              <a:t> </a:t>
            </a:r>
            <a:r>
              <a:rPr lang="en-US" altLang="en-US" sz="4200" b="1" dirty="0">
                <a:solidFill>
                  <a:schemeClr val="bg1"/>
                </a:solidFill>
                <a:latin typeface="Garamond" pitchFamily="18" charset="0"/>
              </a:rPr>
              <a:t>Core Beliefs</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smtClean="0">
                <a:solidFill>
                  <a:schemeClr val="bg1"/>
                </a:solidFill>
                <a:latin typeface="Garamond" pitchFamily="18" charset="0"/>
              </a:rPr>
              <a:t> </a:t>
            </a:r>
            <a:r>
              <a:rPr lang="en-US" altLang="en-US" sz="4200" b="1" dirty="0">
                <a:solidFill>
                  <a:schemeClr val="bg1"/>
                </a:solidFill>
                <a:latin typeface="Garamond" pitchFamily="18" charset="0"/>
              </a:rPr>
              <a:t>Monotheistic</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a:solidFill>
                  <a:schemeClr val="bg1"/>
                </a:solidFill>
                <a:latin typeface="Garamond" pitchFamily="18" charset="0"/>
              </a:rPr>
              <a:t> </a:t>
            </a:r>
            <a:r>
              <a:rPr lang="en-US" altLang="en-US" sz="4200" b="1" dirty="0" smtClean="0">
                <a:solidFill>
                  <a:schemeClr val="bg1"/>
                </a:solidFill>
                <a:latin typeface="Garamond" pitchFamily="18" charset="0"/>
              </a:rPr>
              <a:t>Mohammed is the</a:t>
            </a:r>
            <a:br>
              <a:rPr lang="en-US" altLang="en-US" sz="4200" b="1" dirty="0" smtClean="0">
                <a:solidFill>
                  <a:schemeClr val="bg1"/>
                </a:solidFill>
                <a:latin typeface="Garamond" pitchFamily="18" charset="0"/>
              </a:rPr>
            </a:br>
            <a:r>
              <a:rPr lang="en-US" altLang="en-US" sz="4200" b="1" dirty="0" smtClean="0">
                <a:solidFill>
                  <a:schemeClr val="bg1"/>
                </a:solidFill>
                <a:latin typeface="Garamond" pitchFamily="18" charset="0"/>
              </a:rPr>
              <a:t> 		last prophet</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a:solidFill>
                  <a:schemeClr val="bg1"/>
                </a:solidFill>
                <a:latin typeface="Garamond" pitchFamily="18" charset="0"/>
              </a:rPr>
              <a:t> </a:t>
            </a:r>
            <a:r>
              <a:rPr lang="en-US" altLang="en-US" sz="4200" b="1" dirty="0" smtClean="0">
                <a:solidFill>
                  <a:schemeClr val="bg1"/>
                </a:solidFill>
                <a:latin typeface="Garamond" pitchFamily="18" charset="0"/>
              </a:rPr>
              <a:t>The </a:t>
            </a:r>
            <a:r>
              <a:rPr lang="en-US" altLang="en-US" sz="4200" b="1" dirty="0">
                <a:solidFill>
                  <a:schemeClr val="bg1"/>
                </a:solidFill>
                <a:latin typeface="Garamond" pitchFamily="18" charset="0"/>
              </a:rPr>
              <a:t>Koran is the				 			</a:t>
            </a:r>
            <a:r>
              <a:rPr lang="en-US" altLang="en-US" sz="4200" b="1" dirty="0" smtClean="0">
                <a:solidFill>
                  <a:schemeClr val="bg1"/>
                </a:solidFill>
                <a:latin typeface="Garamond" pitchFamily="18" charset="0"/>
              </a:rPr>
              <a:t>   last </a:t>
            </a:r>
            <a:r>
              <a:rPr lang="en-US" altLang="en-US" sz="4200" b="1" dirty="0">
                <a:solidFill>
                  <a:schemeClr val="bg1"/>
                </a:solidFill>
                <a:latin typeface="Garamond" pitchFamily="18" charset="0"/>
              </a:rPr>
              <a:t>revelation from God</a:t>
            </a:r>
          </a:p>
          <a:p>
            <a:pPr eaLnBrk="1" hangingPunct="1"/>
            <a:r>
              <a:rPr lang="en-US" altLang="en-US" sz="4200" b="1" dirty="0">
                <a:solidFill>
                  <a:schemeClr val="bg1"/>
                </a:solidFill>
                <a:latin typeface="Garamond" pitchFamily="18" charset="0"/>
              </a:rPr>
              <a:t>	</a:t>
            </a:r>
            <a:endParaRPr lang="en-US" altLang="en-US" sz="4200" b="1" i="1" dirty="0">
              <a:solidFill>
                <a:schemeClr val="bg1"/>
              </a:solidFill>
              <a:latin typeface="Garamond" pitchFamily="18" charset="0"/>
            </a:endParaRPr>
          </a:p>
        </p:txBody>
      </p:sp>
      <p:graphicFrame>
        <p:nvGraphicFramePr>
          <p:cNvPr id="5124" name="Object 4"/>
          <p:cNvGraphicFramePr>
            <a:graphicFrameLocks noChangeAspect="1"/>
          </p:cNvGraphicFramePr>
          <p:nvPr>
            <p:extLst>
              <p:ext uri="{D42A27DB-BD31-4B8C-83A1-F6EECF244321}">
                <p14:modId xmlns:p14="http://schemas.microsoft.com/office/powerpoint/2010/main" val="914812772"/>
              </p:ext>
            </p:extLst>
          </p:nvPr>
        </p:nvGraphicFramePr>
        <p:xfrm>
          <a:off x="11201400" y="2209800"/>
          <a:ext cx="2914650" cy="3767138"/>
        </p:xfrm>
        <a:graphic>
          <a:graphicData uri="http://schemas.openxmlformats.org/presentationml/2006/ole">
            <mc:AlternateContent xmlns:mc="http://schemas.openxmlformats.org/markup-compatibility/2006">
              <mc:Choice xmlns:v="urn:schemas-microsoft-com:vml" Requires="v">
                <p:oleObj spid="_x0000_s5185" name="Bitmap Image" r:id="rId3" imgW="5125165" imgH="6620799" progId="Paint.Picture">
                  <p:embed/>
                </p:oleObj>
              </mc:Choice>
              <mc:Fallback>
                <p:oleObj name="Bitmap Image" r:id="rId3" imgW="5125165" imgH="662079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2209800"/>
                        <a:ext cx="2914650" cy="3767138"/>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up)">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up)">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up)">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up)">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up)">
                                      <p:cBhvr>
                                        <p:cTn id="27" dur="5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wipe(up)">
                                      <p:cBhvr>
                                        <p:cTn id="3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832093"/>
          </a:xfrm>
          <a:prstGeom prst="rect">
            <a:avLst/>
          </a:prstGeom>
        </p:spPr>
        <p:txBody>
          <a:bodyPr wrap="square">
            <a:spAutoFit/>
          </a:bodyPr>
          <a:lstStyle/>
          <a:p>
            <a:pPr lvl="0"/>
            <a:r>
              <a:rPr lang="en-US" sz="2800" b="1" dirty="0">
                <a:solidFill>
                  <a:schemeClr val="bg1"/>
                </a:solidFill>
                <a:latin typeface="Garamond"/>
                <a:cs typeface="Garamond"/>
              </a:rPr>
              <a:t>"To those who believe and do deeds of righteousness hath Allah promised forgiveness and a great reward," (Surah 5:9). </a:t>
            </a:r>
          </a:p>
          <a:p>
            <a:pPr lvl="0"/>
            <a:r>
              <a:rPr lang="en-US" sz="2800" b="1" dirty="0">
                <a:solidFill>
                  <a:schemeClr val="bg1"/>
                </a:solidFill>
                <a:latin typeface="Garamond"/>
                <a:cs typeface="Garamond"/>
              </a:rPr>
              <a:t>"And He answers those who believe and do good deeds, and gives them more out of His grace; and (as for) the unbelievers, they shall have a severe punishment," (42:26, </a:t>
            </a:r>
            <a:r>
              <a:rPr lang="en-US" sz="2800" b="1" dirty="0" smtClean="0">
                <a:solidFill>
                  <a:schemeClr val="bg1"/>
                </a:solidFill>
                <a:latin typeface="Garamond"/>
                <a:cs typeface="Garamond"/>
              </a:rPr>
              <a:t>trans</a:t>
            </a:r>
            <a:r>
              <a:rPr lang="en-US" sz="2800" b="1" dirty="0">
                <a:solidFill>
                  <a:schemeClr val="bg1"/>
                </a:solidFill>
                <a:latin typeface="Garamond"/>
                <a:cs typeface="Garamond"/>
              </a:rPr>
              <a:t>. by M.H. </a:t>
            </a:r>
            <a:r>
              <a:rPr lang="en-US" sz="2800" b="1" dirty="0" err="1">
                <a:solidFill>
                  <a:schemeClr val="bg1"/>
                </a:solidFill>
                <a:latin typeface="Garamond"/>
                <a:cs typeface="Garamond"/>
              </a:rPr>
              <a:t>Shakir</a:t>
            </a:r>
            <a:r>
              <a:rPr lang="en-US" sz="2800" b="1" dirty="0">
                <a:solidFill>
                  <a:schemeClr val="bg1"/>
                </a:solidFill>
                <a:latin typeface="Garamond"/>
                <a:cs typeface="Garamond"/>
              </a:rPr>
              <a:t>). </a:t>
            </a:r>
          </a:p>
          <a:p>
            <a:pPr lvl="0"/>
            <a:r>
              <a:rPr lang="en-US" sz="2800" b="1" dirty="0">
                <a:solidFill>
                  <a:schemeClr val="bg1"/>
                </a:solidFill>
                <a:latin typeface="Garamond"/>
                <a:cs typeface="Garamond"/>
              </a:rPr>
              <a:t>"O you who believe! If you are careful of (your duty to) Allah, He will grant you a distinction and do away with your evils and forgive you; and Allah is the Lord of mighty grace," (8:29</a:t>
            </a:r>
            <a:r>
              <a:rPr lang="en-US" sz="2800" b="1" dirty="0" smtClean="0">
                <a:solidFill>
                  <a:schemeClr val="bg1"/>
                </a:solidFill>
                <a:latin typeface="Garamond"/>
                <a:cs typeface="Garamond"/>
              </a:rPr>
              <a:t>, </a:t>
            </a:r>
            <a:r>
              <a:rPr lang="en-US" sz="2800" b="1" dirty="0">
                <a:solidFill>
                  <a:schemeClr val="bg1"/>
                </a:solidFill>
                <a:latin typeface="Garamond"/>
                <a:cs typeface="Garamond"/>
              </a:rPr>
              <a:t>trans. by M.H. </a:t>
            </a:r>
            <a:r>
              <a:rPr lang="en-US" sz="2800" b="1" dirty="0" err="1">
                <a:solidFill>
                  <a:schemeClr val="bg1"/>
                </a:solidFill>
                <a:latin typeface="Garamond"/>
                <a:cs typeface="Garamond"/>
              </a:rPr>
              <a:t>Shakir</a:t>
            </a:r>
            <a:r>
              <a:rPr lang="en-US" sz="2800" b="1" dirty="0">
                <a:solidFill>
                  <a:schemeClr val="bg1"/>
                </a:solidFill>
                <a:latin typeface="Garamond"/>
                <a:cs typeface="Garamond"/>
              </a:rPr>
              <a:t>).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6150722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524315"/>
          </a:xfrm>
          <a:prstGeom prst="rect">
            <a:avLst/>
          </a:prstGeom>
        </p:spPr>
        <p:txBody>
          <a:bodyPr wrap="square">
            <a:spAutoFit/>
          </a:bodyPr>
          <a:lstStyle/>
          <a:p>
            <a:pPr lvl="0"/>
            <a:r>
              <a:rPr lang="en-US" sz="3200" b="1" dirty="0">
                <a:solidFill>
                  <a:schemeClr val="bg1"/>
                </a:solidFill>
                <a:latin typeface="Garamond"/>
                <a:cs typeface="Garamond"/>
              </a:rPr>
              <a:t>"O you who believe! be careful of (your duty to) Allah and speak the right word, He will put your deeds into a right state for you, and forgive you your faults; and whoever obeys Allah and His Apostle, he indeed achieves a mighty success," (33:70-71, </a:t>
            </a:r>
            <a:r>
              <a:rPr lang="en-US" sz="3200" b="1" dirty="0" smtClean="0">
                <a:solidFill>
                  <a:schemeClr val="bg1"/>
                </a:solidFill>
                <a:latin typeface="Garamond"/>
                <a:cs typeface="Garamond"/>
              </a:rPr>
              <a:t>trans</a:t>
            </a:r>
            <a:r>
              <a:rPr lang="en-US" sz="3200" b="1" dirty="0">
                <a:solidFill>
                  <a:schemeClr val="bg1"/>
                </a:solidFill>
                <a:latin typeface="Garamond"/>
                <a:cs typeface="Garamond"/>
              </a:rPr>
              <a:t>. by M.H. </a:t>
            </a:r>
            <a:r>
              <a:rPr lang="en-US" sz="3200" b="1" dirty="0" err="1">
                <a:solidFill>
                  <a:schemeClr val="bg1"/>
                </a:solidFill>
                <a:latin typeface="Garamond"/>
                <a:cs typeface="Garamond"/>
              </a:rPr>
              <a:t>Shakir</a:t>
            </a:r>
            <a:r>
              <a:rPr lang="en-US" sz="3200" b="1" dirty="0">
                <a:solidFill>
                  <a:schemeClr val="bg1"/>
                </a:solidFill>
                <a:latin typeface="Garamond"/>
                <a:cs typeface="Garamond"/>
              </a:rPr>
              <a:t>). </a:t>
            </a:r>
          </a:p>
          <a:p>
            <a:pPr lvl="0"/>
            <a:r>
              <a:rPr lang="en-US" sz="3200" b="1" dirty="0">
                <a:solidFill>
                  <a:schemeClr val="bg1"/>
                </a:solidFill>
                <a:latin typeface="Garamond"/>
                <a:cs typeface="Garamond"/>
              </a:rPr>
              <a:t>". . . </a:t>
            </a:r>
            <a:r>
              <a:rPr lang="en-US" sz="3200" b="1" dirty="0" smtClean="0">
                <a:solidFill>
                  <a:schemeClr val="bg1"/>
                </a:solidFill>
                <a:latin typeface="Garamond"/>
                <a:cs typeface="Garamond"/>
              </a:rPr>
              <a:t>If </a:t>
            </a:r>
            <a:r>
              <a:rPr lang="en-US" sz="3200" b="1" dirty="0">
                <a:solidFill>
                  <a:schemeClr val="bg1"/>
                </a:solidFill>
                <a:latin typeface="Garamond"/>
                <a:cs typeface="Garamond"/>
              </a:rPr>
              <a:t>you obey GOD and His messenger, He will not put any of your works to waste. GOD is Forgiver, Most Merciful," (49:14).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35425311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7"/>
          </a:xfrm>
          <a:prstGeom prst="rect">
            <a:avLst/>
          </a:prstGeom>
        </p:spPr>
        <p:txBody>
          <a:bodyPr wrap="square">
            <a:spAutoFit/>
          </a:bodyPr>
          <a:lstStyle/>
          <a:p>
            <a:pPr lvl="0"/>
            <a:r>
              <a:rPr lang="en-US" sz="3200" b="1" dirty="0" smtClean="0">
                <a:solidFill>
                  <a:srgbClr val="FFFFFF"/>
                </a:solidFill>
                <a:latin typeface="Garamond"/>
                <a:cs typeface="Garamond"/>
              </a:rPr>
              <a:t>"</a:t>
            </a:r>
            <a:r>
              <a:rPr lang="en-US" sz="3200" b="1" dirty="0">
                <a:solidFill>
                  <a:srgbClr val="FFFFFF"/>
                </a:solidFill>
                <a:latin typeface="Garamond"/>
                <a:cs typeface="Garamond"/>
              </a:rPr>
              <a:t>Then those whose balance (of good deeds) is heavy, they will be successful. But those whose balance is light, will be those who have lost their souls; in hell will they abide," (23:102-103). </a:t>
            </a:r>
            <a:endParaRPr lang="en-US" sz="3200" b="1" dirty="0" smtClean="0">
              <a:solidFill>
                <a:srgbClr val="FFFFFF"/>
              </a:solidFill>
              <a:latin typeface="Garamond"/>
              <a:cs typeface="Garamond"/>
            </a:endParaRPr>
          </a:p>
          <a:p>
            <a:pPr lvl="0"/>
            <a:endParaRPr lang="en-US" sz="3200" b="1" dirty="0">
              <a:solidFill>
                <a:srgbClr val="FFFFFF"/>
              </a:solidFill>
              <a:latin typeface="Garamond"/>
              <a:cs typeface="Garamond"/>
            </a:endParaRPr>
          </a:p>
          <a:p>
            <a:pPr lvl="0"/>
            <a:r>
              <a:rPr lang="en-US" sz="3200" b="1" dirty="0">
                <a:solidFill>
                  <a:srgbClr val="FFFFFF"/>
                </a:solidFill>
                <a:latin typeface="Garamond"/>
                <a:cs typeface="Garamond"/>
              </a:rPr>
              <a:t>"And We set a just balance for the Day of Resurrection so that no soul is wronged in aught. Though it be of the weight of a grain of mustard seed, We bring it. And We suffice for reckoners," (21:47).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41900139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7"/>
          </a:xfrm>
          <a:prstGeom prst="rect">
            <a:avLst/>
          </a:prstGeom>
        </p:spPr>
        <p:txBody>
          <a:bodyPr wrap="square">
            <a:spAutoFit/>
          </a:bodyPr>
          <a:lstStyle/>
          <a:p>
            <a:pPr marL="457200" lvl="0" indent="-457200">
              <a:buFont typeface="Wingdings" charset="0"/>
              <a:buChar char=""/>
            </a:pPr>
            <a:r>
              <a:rPr lang="en-US" sz="3200" b="1" dirty="0" err="1" smtClean="0">
                <a:solidFill>
                  <a:srgbClr val="FFFF00"/>
                </a:solidFill>
                <a:latin typeface="Garamond"/>
                <a:cs typeface="Garamond"/>
                <a:sym typeface="Wingdings"/>
              </a:rPr>
              <a:t>Eph</a:t>
            </a:r>
            <a:r>
              <a:rPr lang="en-US" sz="3200" b="1" dirty="0" smtClean="0">
                <a:solidFill>
                  <a:srgbClr val="FFFF00"/>
                </a:solidFill>
                <a:latin typeface="Garamond"/>
                <a:cs typeface="Garamond"/>
                <a:sym typeface="Wingdings"/>
              </a:rPr>
              <a:t> 2:8-9 </a:t>
            </a:r>
            <a:r>
              <a:rPr lang="en-US" sz="3200" b="1" dirty="0" smtClean="0">
                <a:solidFill>
                  <a:srgbClr val="FFFFFF"/>
                </a:solidFill>
                <a:latin typeface="Garamond"/>
                <a:cs typeface="Garamond"/>
                <a:sym typeface="Wingdings"/>
              </a:rPr>
              <a:t>“By grace through faith…”</a:t>
            </a:r>
          </a:p>
          <a:p>
            <a:pPr lvl="0"/>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sym typeface="Wingdings"/>
              </a:rPr>
              <a:t>God’s Grace – </a:t>
            </a:r>
            <a:r>
              <a:rPr lang="en-US" sz="3200" b="1" dirty="0" smtClean="0">
                <a:solidFill>
                  <a:srgbClr val="FFFF00"/>
                </a:solidFill>
                <a:latin typeface="Garamond"/>
                <a:cs typeface="Garamond"/>
                <a:sym typeface="Wingdings"/>
              </a:rPr>
              <a:t>John 3:16; Rom. 5:8-9</a:t>
            </a:r>
          </a:p>
          <a:p>
            <a:pPr lvl="0"/>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sym typeface="Wingdings"/>
              </a:rPr>
              <a:t>Man’s Faith – in Jesus Christ – </a:t>
            </a:r>
            <a:r>
              <a:rPr lang="en-US" sz="3200" b="1" dirty="0" smtClean="0">
                <a:solidFill>
                  <a:srgbClr val="FFFF00"/>
                </a:solidFill>
                <a:latin typeface="Garamond"/>
                <a:cs typeface="Garamond"/>
                <a:sym typeface="Wingdings"/>
              </a:rPr>
              <a:t>John 8:24; 8:58</a:t>
            </a:r>
          </a:p>
          <a:p>
            <a:pPr marL="457200" lvl="0" indent="-457200">
              <a:buFont typeface="Wingdings" charset="0"/>
              <a:buChar char=""/>
            </a:pPr>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rPr>
              <a:t>Means of forgiveness – blood of Christ –</a:t>
            </a:r>
            <a:br>
              <a:rPr lang="en-US" sz="3200" b="1" dirty="0" smtClean="0">
                <a:solidFill>
                  <a:srgbClr val="FFFFFF"/>
                </a:solidFill>
                <a:latin typeface="Garamond"/>
                <a:cs typeface="Garamond"/>
              </a:rPr>
            </a:br>
            <a:r>
              <a:rPr lang="en-US" sz="3200" b="1" dirty="0" smtClean="0">
                <a:solidFill>
                  <a:srgbClr val="FFFF00"/>
                </a:solidFill>
                <a:latin typeface="Garamond"/>
                <a:cs typeface="Garamond"/>
              </a:rPr>
              <a:t>Heb. 9:11-14; 1 John 1:7</a:t>
            </a:r>
          </a:p>
          <a:p>
            <a:pPr lvl="0"/>
            <a:endParaRPr lang="en-US" sz="3200" b="1" dirty="0">
              <a:solidFill>
                <a:srgbClr val="FFFFFF"/>
              </a:solidFill>
              <a:latin typeface="Garamond"/>
              <a:cs typeface="Garamond"/>
            </a:endParaRPr>
          </a:p>
          <a:p>
            <a:pPr marL="457200" lvl="0" indent="-457200">
              <a:buFont typeface="Wingdings" charset="0"/>
              <a:buChar char=""/>
            </a:pPr>
            <a:r>
              <a:rPr lang="en-US" sz="3200" b="1" dirty="0" smtClean="0">
                <a:solidFill>
                  <a:srgbClr val="FFFFFF"/>
                </a:solidFill>
                <a:latin typeface="Garamond"/>
                <a:cs typeface="Garamond"/>
              </a:rPr>
              <a:t>Reach blood in baptism – </a:t>
            </a:r>
            <a:r>
              <a:rPr lang="en-US" sz="3200" b="1" dirty="0" smtClean="0">
                <a:solidFill>
                  <a:srgbClr val="FFFF00"/>
                </a:solidFill>
                <a:latin typeface="Garamond"/>
                <a:cs typeface="Garamond"/>
              </a:rPr>
              <a:t>Rom. 6:1-7; Acts 22:16</a:t>
            </a:r>
            <a:endParaRPr lang="en-US" sz="3200" b="1" dirty="0">
              <a:solidFill>
                <a:srgbClr val="FFFF00"/>
              </a:solidFill>
              <a:latin typeface="Garamond"/>
              <a:cs typeface="Garamond"/>
            </a:endParaRPr>
          </a:p>
        </p:txBody>
      </p:sp>
      <p:sp>
        <p:nvSpPr>
          <p:cNvPr id="3" name="TextBox 2"/>
          <p:cNvSpPr txBox="1"/>
          <p:nvPr/>
        </p:nvSpPr>
        <p:spPr>
          <a:xfrm>
            <a:off x="381000" y="0"/>
            <a:ext cx="8458200" cy="646331"/>
          </a:xfrm>
          <a:prstGeom prst="rect">
            <a:avLst/>
          </a:prstGeom>
          <a:noFill/>
        </p:spPr>
        <p:txBody>
          <a:bodyPr wrap="square" rtlCol="0">
            <a:spAutoFit/>
          </a:bodyPr>
          <a:lstStyle/>
          <a:p>
            <a:pPr algn="ctr"/>
            <a:r>
              <a:rPr lang="en-US" sz="3600" b="1" dirty="0" smtClean="0">
                <a:solidFill>
                  <a:srgbClr val="FFFF00"/>
                </a:solidFill>
                <a:latin typeface="Garamond"/>
                <a:cs typeface="Garamond"/>
              </a:rPr>
              <a:t>The Bible: Justification by Faith</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107829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5"/>
            <a:ext cx="8915400" cy="5632310"/>
          </a:xfrm>
          <a:prstGeom prst="rect">
            <a:avLst/>
          </a:prstGeom>
        </p:spPr>
        <p:txBody>
          <a:bodyPr wrap="square">
            <a:spAutoFit/>
          </a:bodyPr>
          <a:lstStyle/>
          <a:p>
            <a:r>
              <a:rPr lang="en-US" sz="2400" b="1" dirty="0" smtClean="0">
                <a:solidFill>
                  <a:schemeClr val="bg1"/>
                </a:solidFill>
                <a:latin typeface="Garamond"/>
                <a:cs typeface="Garamond"/>
              </a:rPr>
              <a:t>				</a:t>
            </a:r>
            <a:r>
              <a:rPr lang="en-US" sz="2400" b="1" dirty="0" smtClean="0">
                <a:solidFill>
                  <a:srgbClr val="FFFF00"/>
                </a:solidFill>
                <a:latin typeface="Garamond"/>
                <a:cs typeface="Garamond"/>
              </a:rPr>
              <a:t>JIHAD</a:t>
            </a:r>
            <a:r>
              <a:rPr lang="en-US" sz="2400" b="1" dirty="0">
                <a:solidFill>
                  <a:srgbClr val="FFFF00"/>
                </a:solidFill>
                <a:latin typeface="Garamond"/>
                <a:cs typeface="Garamond"/>
              </a:rPr>
              <a:t> </a:t>
            </a:r>
            <a:r>
              <a:rPr lang="en-US" sz="2400" b="1" dirty="0">
                <a:solidFill>
                  <a:schemeClr val="bg1"/>
                </a:solidFill>
                <a:latin typeface="Garamond"/>
                <a:cs typeface="Garamond"/>
              </a:rPr>
              <a:t>Although Allah doesn’t force us into doing anything, He has told us that we must follow Islam if we want to succeed in this life and the Hereafter. In order to become good people, we must form a united effort in trying to obey Allah. This unity is called Jihad, which means "to try one’s utmost best/ striving" to see truth prevail and falsehood vanish. The aim of Jihad is to please Allah.  At first, a Muslim must learn to control his/her own bad desires and intentions. This is called Jihad within ourselves, which is the basis of implementing right (</a:t>
            </a:r>
            <a:r>
              <a:rPr lang="en-US" sz="2400" b="1" dirty="0" err="1">
                <a:solidFill>
                  <a:schemeClr val="bg1"/>
                </a:solidFill>
                <a:latin typeface="Garamond"/>
                <a:cs typeface="Garamond"/>
              </a:rPr>
              <a:t>Ma’ruf</a:t>
            </a:r>
            <a:r>
              <a:rPr lang="en-US" sz="2400" b="1" dirty="0">
                <a:solidFill>
                  <a:schemeClr val="bg1"/>
                </a:solidFill>
                <a:latin typeface="Garamond"/>
                <a:cs typeface="Garamond"/>
              </a:rPr>
              <a:t>) and removing evil (</a:t>
            </a:r>
            <a:r>
              <a:rPr lang="en-US" sz="2400" b="1" dirty="0" err="1">
                <a:solidFill>
                  <a:schemeClr val="bg1"/>
                </a:solidFill>
                <a:latin typeface="Garamond"/>
                <a:cs typeface="Garamond"/>
              </a:rPr>
              <a:t>Munkar</a:t>
            </a:r>
            <a:r>
              <a:rPr lang="en-US" sz="2400" b="1" dirty="0">
                <a:solidFill>
                  <a:schemeClr val="bg1"/>
                </a:solidFill>
                <a:latin typeface="Garamond"/>
                <a:cs typeface="Garamond"/>
              </a:rPr>
              <a:t>) from society. In order to achieve Jihad within ourselves, we must perform basic Islamic duties.  After Jihad within ourselves, we may have to give up our lives for Islam. A person who dies in a war for Islam is called a ‘</a:t>
            </a:r>
            <a:r>
              <a:rPr lang="en-US" sz="2400" b="1" dirty="0" err="1">
                <a:solidFill>
                  <a:schemeClr val="bg1"/>
                </a:solidFill>
                <a:latin typeface="Garamond"/>
                <a:cs typeface="Garamond"/>
              </a:rPr>
              <a:t>Shahid</a:t>
            </a:r>
            <a:r>
              <a:rPr lang="en-US" sz="2400" b="1" dirty="0">
                <a:solidFill>
                  <a:schemeClr val="bg1"/>
                </a:solidFill>
                <a:latin typeface="Garamond"/>
                <a:cs typeface="Garamond"/>
              </a:rPr>
              <a:t>’ which means martyr. - By </a:t>
            </a:r>
            <a:r>
              <a:rPr lang="en-US" sz="2400" b="1" dirty="0" err="1">
                <a:solidFill>
                  <a:schemeClr val="bg1"/>
                </a:solidFill>
                <a:latin typeface="Garamond"/>
                <a:cs typeface="Garamond"/>
              </a:rPr>
              <a:t>Fazeela</a:t>
            </a:r>
            <a:r>
              <a:rPr lang="en-US" sz="2400" b="1" dirty="0">
                <a:solidFill>
                  <a:schemeClr val="bg1"/>
                </a:solidFill>
                <a:latin typeface="Garamond"/>
                <a:cs typeface="Garamond"/>
              </a:rPr>
              <a:t> </a:t>
            </a:r>
            <a:r>
              <a:rPr lang="en-US" sz="2400" b="1" dirty="0" err="1">
                <a:solidFill>
                  <a:schemeClr val="bg1"/>
                </a:solidFill>
                <a:latin typeface="Garamond"/>
                <a:cs typeface="Garamond"/>
              </a:rPr>
              <a:t>Hanif</a:t>
            </a:r>
            <a:endParaRPr lang="en-US" sz="2400" b="1" dirty="0">
              <a:solidFill>
                <a:schemeClr val="bg1"/>
              </a:solidFill>
              <a:latin typeface="Garamond"/>
              <a:cs typeface="Garamond"/>
            </a:endParaRPr>
          </a:p>
        </p:txBody>
      </p:sp>
    </p:spTree>
    <p:extLst>
      <p:ext uri="{BB962C8B-B14F-4D97-AF65-F5344CB8AC3E}">
        <p14:creationId xmlns:p14="http://schemas.microsoft.com/office/powerpoint/2010/main" val="23564831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
        <p:nvSpPr>
          <p:cNvPr id="44035" name="Text Box 3"/>
          <p:cNvSpPr txBox="1">
            <a:spLocks noChangeArrowheads="1"/>
          </p:cNvSpPr>
          <p:nvPr/>
        </p:nvSpPr>
        <p:spPr bwMode="auto">
          <a:xfrm>
            <a:off x="0" y="5715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dirty="0">
                <a:solidFill>
                  <a:srgbClr val="FFCC00"/>
                </a:solidFill>
                <a:latin typeface="Arial Black" pitchFamily="34" charset="0"/>
              </a:rPr>
              <a:t>Jesus is the Christ, the SON of GOD</a:t>
            </a:r>
            <a:endParaRPr lang="en-US" altLang="en-US" sz="4000" dirty="0">
              <a:solidFill>
                <a:srgbClr val="FFCC00"/>
              </a:solidFill>
              <a:latin typeface="Arial Black" pitchFamily="34" charset="0"/>
            </a:endParaRPr>
          </a:p>
        </p:txBody>
      </p:sp>
      <p:sp>
        <p:nvSpPr>
          <p:cNvPr id="44036" name="Text Box 4"/>
          <p:cNvSpPr txBox="1">
            <a:spLocks noChangeArrowheads="1"/>
          </p:cNvSpPr>
          <p:nvPr/>
        </p:nvSpPr>
        <p:spPr bwMode="auto">
          <a:xfrm>
            <a:off x="304800" y="955675"/>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dirty="0" smtClean="0">
                <a:solidFill>
                  <a:schemeClr val="bg1"/>
                </a:solidFill>
                <a:latin typeface="Times New Roman" pitchFamily="18" charset="0"/>
              </a:rPr>
              <a:t>Matthew </a:t>
            </a:r>
            <a:r>
              <a:rPr lang="en-US" altLang="en-US" sz="3600" b="1" u="sng" dirty="0">
                <a:solidFill>
                  <a:schemeClr val="bg1"/>
                </a:solidFill>
                <a:latin typeface="Times New Roman" pitchFamily="18" charset="0"/>
              </a:rPr>
              <a:t>16:</a:t>
            </a:r>
          </a:p>
          <a:p>
            <a:pPr eaLnBrk="1" hangingPunct="1"/>
            <a:r>
              <a:rPr lang="en-US" altLang="en-US" sz="3600" b="1" dirty="0">
                <a:solidFill>
                  <a:schemeClr val="bg1"/>
                </a:solidFill>
                <a:latin typeface="Times New Roman" pitchFamily="18" charset="0"/>
              </a:rPr>
              <a:t>16	Simon Peter answered and said, "You are the Christ, the Son of the living God."</a:t>
            </a:r>
          </a:p>
          <a:p>
            <a:pPr eaLnBrk="1" hangingPunct="1"/>
            <a:r>
              <a:rPr lang="en-US" altLang="en-US" sz="3600" b="1" dirty="0">
                <a:solidFill>
                  <a:schemeClr val="bg1"/>
                </a:solidFill>
                <a:latin typeface="Times New Roman" pitchFamily="18" charset="0"/>
              </a:rPr>
              <a:t>17	Jesus answered and said to him, "Blessed are you, Simon Bar-Jonah, for flesh and blood has not revealed this to you, but My Father who is in heaven.</a:t>
            </a:r>
            <a:endParaRPr lang="en-US" altLang="en-US" sz="3600" b="1" dirty="0">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up)">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ipe(left)">
                                      <p:cBhvr>
                                        <p:cTn id="12"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457200" y="53340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a:solidFill>
                  <a:srgbClr val="FFCC00"/>
                </a:solidFill>
                <a:latin typeface="Arial Black" pitchFamily="34" charset="0"/>
              </a:rPr>
              <a:t>Jesus died on the cross as a sacrifice for man’s sins</a:t>
            </a:r>
            <a:endParaRPr lang="en-US" altLang="en-US" sz="4000">
              <a:solidFill>
                <a:srgbClr val="FFCC00"/>
              </a:solidFill>
              <a:latin typeface="Arial Black" pitchFamily="34" charset="0"/>
            </a:endParaRPr>
          </a:p>
        </p:txBody>
      </p:sp>
      <p:sp>
        <p:nvSpPr>
          <p:cNvPr id="45060" name="Text Box 4"/>
          <p:cNvSpPr txBox="1">
            <a:spLocks noChangeArrowheads="1"/>
          </p:cNvSpPr>
          <p:nvPr/>
        </p:nvSpPr>
        <p:spPr bwMode="auto">
          <a:xfrm>
            <a:off x="304800" y="955675"/>
            <a:ext cx="8610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Romans 5:</a:t>
            </a:r>
          </a:p>
          <a:p>
            <a:pPr eaLnBrk="1" hangingPunct="1"/>
            <a:r>
              <a:rPr lang="en-US" altLang="en-US" sz="3600" b="1">
                <a:solidFill>
                  <a:schemeClr val="bg1"/>
                </a:solidFill>
                <a:latin typeface="Times New Roman" pitchFamily="18" charset="0"/>
              </a:rPr>
              <a:t>8	But God demonstrates His own love toward us, in that while we were still sinners, Christ died for us.</a:t>
            </a:r>
          </a:p>
          <a:p>
            <a:pPr eaLnBrk="1" hangingPunct="1"/>
            <a:r>
              <a:rPr lang="en-US" altLang="en-US" sz="3600" b="1">
                <a:solidFill>
                  <a:schemeClr val="bg1"/>
                </a:solidFill>
                <a:latin typeface="Times New Roman" pitchFamily="18" charset="0"/>
              </a:rPr>
              <a:t>9	Much more then, having now been justified by His blood, we shall be saved from wrath through Him.</a:t>
            </a:r>
          </a:p>
        </p:txBody>
      </p:sp>
      <p:sp>
        <p:nvSpPr>
          <p:cNvPr id="5"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up)">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wipe(left)">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457200" y="53340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a:solidFill>
                  <a:srgbClr val="FFCC00"/>
                </a:solidFill>
                <a:latin typeface="Arial Black" pitchFamily="34" charset="0"/>
              </a:rPr>
              <a:t>Jesus was raised from the dead</a:t>
            </a:r>
            <a:endParaRPr lang="en-US" altLang="en-US" sz="4000">
              <a:solidFill>
                <a:srgbClr val="FFCC00"/>
              </a:solidFill>
              <a:latin typeface="Arial Black" pitchFamily="34" charset="0"/>
            </a:endParaRPr>
          </a:p>
        </p:txBody>
      </p:sp>
      <p:sp>
        <p:nvSpPr>
          <p:cNvPr id="46084" name="Text Box 4"/>
          <p:cNvSpPr txBox="1">
            <a:spLocks noChangeArrowheads="1"/>
          </p:cNvSpPr>
          <p:nvPr/>
        </p:nvSpPr>
        <p:spPr bwMode="auto">
          <a:xfrm>
            <a:off x="304800" y="955675"/>
            <a:ext cx="8610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Acts 10:</a:t>
            </a:r>
          </a:p>
          <a:p>
            <a:pPr eaLnBrk="1" hangingPunct="1"/>
            <a:r>
              <a:rPr lang="en-US" altLang="en-US" sz="3600" b="1">
                <a:solidFill>
                  <a:schemeClr val="bg1"/>
                </a:solidFill>
                <a:latin typeface="Times New Roman" pitchFamily="18" charset="0"/>
              </a:rPr>
              <a:t>39	"And we are witnesses of all things which He did both in the land of the Jews and in Jerusalem, whom they killed by hanging on a tree.</a:t>
            </a:r>
          </a:p>
          <a:p>
            <a:pPr eaLnBrk="1" hangingPunct="1"/>
            <a:r>
              <a:rPr lang="en-US" altLang="en-US" sz="3600" b="1">
                <a:solidFill>
                  <a:schemeClr val="bg1"/>
                </a:solidFill>
                <a:latin typeface="Times New Roman" pitchFamily="18" charset="0"/>
              </a:rPr>
              <a:t>40	"Him God raised up on the third day, and showed Him openly,</a:t>
            </a:r>
          </a:p>
        </p:txBody>
      </p:sp>
      <p:sp>
        <p:nvSpPr>
          <p:cNvPr id="5"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up)">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left)">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990600"/>
            <a:ext cx="82296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dirty="0" err="1">
                <a:solidFill>
                  <a:schemeClr val="bg1"/>
                </a:solidFill>
                <a:latin typeface="Times New Roman" pitchFamily="18" charset="0"/>
              </a:rPr>
              <a:t>Sura</a:t>
            </a:r>
            <a:r>
              <a:rPr lang="en-US" altLang="en-US" sz="3600" b="1" u="sng">
                <a:solidFill>
                  <a:schemeClr val="bg1"/>
                </a:solidFill>
                <a:latin typeface="Times New Roman" pitchFamily="18" charset="0"/>
              </a:rPr>
              <a:t> 4:</a:t>
            </a:r>
            <a:r>
              <a:rPr lang="en-US" altLang="en-US" sz="3600" b="1" u="sng" smtClean="0">
                <a:solidFill>
                  <a:schemeClr val="bg1"/>
                </a:solidFill>
                <a:latin typeface="Times New Roman" pitchFamily="18" charset="0"/>
              </a:rPr>
              <a:t>169</a:t>
            </a:r>
          </a:p>
          <a:p>
            <a:pPr eaLnBrk="1" hangingPunct="1"/>
            <a:endParaRPr lang="en-US" altLang="en-US" sz="3600" b="1" u="sng">
              <a:solidFill>
                <a:schemeClr val="bg1"/>
              </a:solidFill>
              <a:latin typeface="Times New Roman" pitchFamily="18" charset="0"/>
            </a:endParaRPr>
          </a:p>
          <a:p>
            <a:pPr eaLnBrk="1" hangingPunct="1"/>
            <a:r>
              <a:rPr lang="en-US" altLang="en-US" sz="3600" b="1" dirty="0">
                <a:solidFill>
                  <a:schemeClr val="bg1"/>
                </a:solidFill>
                <a:latin typeface="Times New Roman" pitchFamily="18" charset="0"/>
              </a:rPr>
              <a:t>The Messiah, Jesus, son of Mary, is only an apostle of God, and His word which He conveyed into Mary, and a spirit proceeding from Himself….God is only one God! Far be it from His glory that He should have a son!</a:t>
            </a:r>
          </a:p>
        </p:txBody>
      </p:sp>
      <p:sp>
        <p:nvSpPr>
          <p:cNvPr id="47107" name="Text Box 3"/>
          <p:cNvSpPr txBox="1">
            <a:spLocks noChangeArrowheads="1"/>
          </p:cNvSpPr>
          <p:nvPr/>
        </p:nvSpPr>
        <p:spPr bwMode="auto">
          <a:xfrm>
            <a:off x="228600" y="219075"/>
            <a:ext cx="9144000" cy="707886"/>
          </a:xfrm>
          <a:prstGeom prst="rect">
            <a:avLst/>
          </a:prstGeom>
          <a:noFill/>
          <a:ln w="9525">
            <a:noFill/>
            <a:miter lim="800000"/>
            <a:headEnd/>
            <a:tailEnd/>
          </a:ln>
          <a:effectLst/>
        </p:spPr>
        <p:txBody>
          <a:bodyPr wrap="square">
            <a:spAutoFit/>
          </a:bodyPr>
          <a:lstStyle/>
          <a:p>
            <a:pPr>
              <a:defRPr/>
            </a:pPr>
            <a:r>
              <a:rPr lang="en-US" sz="4000" dirty="0">
                <a:solidFill>
                  <a:srgbClr val="FFCC00"/>
                </a:solidFill>
                <a:effectLst>
                  <a:outerShdw blurRad="38100" dist="38100" dir="2700000" algn="tl">
                    <a:srgbClr val="000000"/>
                  </a:outerShdw>
                </a:effectLst>
                <a:latin typeface="Arial Black" pitchFamily="34" charset="0"/>
                <a:cs typeface="+mn-cs"/>
              </a:rPr>
              <a:t>The </a:t>
            </a:r>
            <a:r>
              <a:rPr lang="en-US" sz="4000" dirty="0" smtClean="0">
                <a:solidFill>
                  <a:srgbClr val="FFCC00"/>
                </a:solidFill>
                <a:effectLst>
                  <a:outerShdw blurRad="38100" dist="38100" dir="2700000" algn="tl">
                    <a:srgbClr val="000000"/>
                  </a:outerShdw>
                </a:effectLst>
                <a:latin typeface="Arial Black" pitchFamily="34" charset="0"/>
                <a:cs typeface="+mn-cs"/>
              </a:rPr>
              <a:t>Koran Denies Jesus’ Deity</a:t>
            </a:r>
            <a:endParaRPr lang="en-US" sz="4000" dirty="0">
              <a:solidFill>
                <a:srgbClr val="FFCC00"/>
              </a:solidFill>
              <a:effectLst>
                <a:outerShdw blurRad="38100" dist="38100" dir="2700000" algn="tl">
                  <a:srgbClr val="000000"/>
                </a:outerShdw>
              </a:effectLst>
              <a:latin typeface="Arial Black" pitchFamily="34"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990600"/>
            <a:ext cx="8229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Sura 4:156</a:t>
            </a:r>
          </a:p>
          <a:p>
            <a:pPr eaLnBrk="1" hangingPunct="1"/>
            <a:r>
              <a:rPr lang="en-US" altLang="en-US" sz="3600" b="1">
                <a:solidFill>
                  <a:schemeClr val="bg1"/>
                </a:solidFill>
                <a:latin typeface="Times New Roman" pitchFamily="18" charset="0"/>
              </a:rPr>
              <a:t>And for their saying, “We have slain the Messiah, Jesus the Son of Mary, an apostle of God.” Yet they slew him not, and they crucified him not, but they had only his likeness…but God took him up to himself.</a:t>
            </a:r>
          </a:p>
        </p:txBody>
      </p:sp>
      <p:sp>
        <p:nvSpPr>
          <p:cNvPr id="48133" name="Text Box 5"/>
          <p:cNvSpPr txBox="1">
            <a:spLocks noChangeArrowheads="1"/>
          </p:cNvSpPr>
          <p:nvPr/>
        </p:nvSpPr>
        <p:spPr bwMode="auto">
          <a:xfrm>
            <a:off x="228600" y="219075"/>
            <a:ext cx="3060700" cy="701675"/>
          </a:xfrm>
          <a:prstGeom prst="rect">
            <a:avLst/>
          </a:prstGeom>
          <a:noFill/>
          <a:ln w="9525">
            <a:noFill/>
            <a:miter lim="800000"/>
            <a:headEnd/>
            <a:tailEnd/>
          </a:ln>
          <a:effectLst/>
        </p:spPr>
        <p:txBody>
          <a:bodyPr wrap="none">
            <a:spAutoFit/>
          </a:bodyPr>
          <a:lstStyle/>
          <a:p>
            <a:pPr>
              <a:defRPr/>
            </a:pPr>
            <a:r>
              <a:rPr lang="en-US" sz="4000">
                <a:solidFill>
                  <a:srgbClr val="FFCC00"/>
                </a:solidFill>
                <a:effectLst>
                  <a:outerShdw blurRad="38100" dist="38100" dir="2700000" algn="tl">
                    <a:srgbClr val="000000"/>
                  </a:outerShdw>
                </a:effectLst>
                <a:latin typeface="Arial Black" pitchFamily="34" charset="0"/>
                <a:cs typeface="+mn-cs"/>
              </a:rPr>
              <a:t>The Koran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304800"/>
            <a:ext cx="8305800" cy="592613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b="1" dirty="0">
                <a:solidFill>
                  <a:srgbClr val="FFCC00"/>
                </a:solidFill>
                <a:latin typeface="Garamond" pitchFamily="18" charset="0"/>
              </a:rPr>
              <a:t>The Koran - </a:t>
            </a:r>
            <a:r>
              <a:rPr lang="en-US" altLang="en-US" sz="4000" b="1" dirty="0" err="1">
                <a:solidFill>
                  <a:srgbClr val="FFCC00"/>
                </a:solidFill>
                <a:latin typeface="Garamond" pitchFamily="18" charset="0"/>
              </a:rPr>
              <a:t>Sura</a:t>
            </a:r>
            <a:r>
              <a:rPr lang="en-US" altLang="en-US" sz="4000" b="1" dirty="0">
                <a:solidFill>
                  <a:srgbClr val="FFCC00"/>
                </a:solidFill>
                <a:latin typeface="Garamond" pitchFamily="18" charset="0"/>
              </a:rPr>
              <a:t> </a:t>
            </a:r>
            <a:r>
              <a:rPr lang="en-US" altLang="en-US" sz="4000" b="1" dirty="0" smtClean="0">
                <a:solidFill>
                  <a:srgbClr val="FFCC00"/>
                </a:solidFill>
                <a:latin typeface="Garamond" pitchFamily="18" charset="0"/>
              </a:rPr>
              <a:t>1 (to Allah)</a:t>
            </a:r>
            <a:endParaRPr lang="en-US" altLang="en-US" sz="4000" b="1" dirty="0">
              <a:solidFill>
                <a:srgbClr val="FFCC00"/>
              </a:solidFill>
              <a:latin typeface="Garamond" pitchFamily="18" charset="0"/>
            </a:endParaRPr>
          </a:p>
          <a:p>
            <a:pPr eaLnBrk="1" hangingPunct="1"/>
            <a:r>
              <a:rPr lang="en-US" altLang="en-US" sz="3800" b="1" i="1" dirty="0">
                <a:solidFill>
                  <a:schemeClr val="bg1"/>
                </a:solidFill>
                <a:latin typeface="Garamond" pitchFamily="18" charset="0"/>
              </a:rPr>
              <a:t>Praise be to God, Lord of the worlds!</a:t>
            </a:r>
          </a:p>
          <a:p>
            <a:pPr eaLnBrk="1" hangingPunct="1"/>
            <a:r>
              <a:rPr lang="en-US" altLang="en-US" sz="3800" b="1" i="1" dirty="0">
                <a:solidFill>
                  <a:schemeClr val="bg1"/>
                </a:solidFill>
                <a:latin typeface="Garamond" pitchFamily="18" charset="0"/>
              </a:rPr>
              <a:t>The Compassionate, the Merciful!</a:t>
            </a:r>
          </a:p>
          <a:p>
            <a:pPr eaLnBrk="1" hangingPunct="1"/>
            <a:r>
              <a:rPr lang="en-US" altLang="en-US" sz="3800" b="1" i="1" dirty="0">
                <a:solidFill>
                  <a:schemeClr val="bg1"/>
                </a:solidFill>
                <a:latin typeface="Garamond" pitchFamily="18" charset="0"/>
              </a:rPr>
              <a:t>King on the Day of Reckoning!</a:t>
            </a:r>
          </a:p>
          <a:p>
            <a:pPr eaLnBrk="1" hangingPunct="1"/>
            <a:r>
              <a:rPr lang="en-US" altLang="en-US" sz="3800" b="1" i="1" dirty="0">
                <a:solidFill>
                  <a:schemeClr val="bg1"/>
                </a:solidFill>
                <a:latin typeface="Garamond" pitchFamily="18" charset="0"/>
              </a:rPr>
              <a:t>Thee only do we worship, and to Thee do we cry for help.</a:t>
            </a:r>
          </a:p>
          <a:p>
            <a:pPr eaLnBrk="1" hangingPunct="1"/>
            <a:r>
              <a:rPr lang="en-US" altLang="en-US" sz="3800" b="1" i="1" dirty="0">
                <a:solidFill>
                  <a:schemeClr val="bg1"/>
                </a:solidFill>
                <a:latin typeface="Garamond" pitchFamily="18" charset="0"/>
              </a:rPr>
              <a:t>Guide Thou us on the straight path,</a:t>
            </a:r>
          </a:p>
          <a:p>
            <a:pPr eaLnBrk="1" hangingPunct="1"/>
            <a:r>
              <a:rPr lang="en-US" altLang="en-US" sz="3800" b="1" i="1" dirty="0">
                <a:solidFill>
                  <a:schemeClr val="bg1"/>
                </a:solidFill>
                <a:latin typeface="Garamond" pitchFamily="18" charset="0"/>
              </a:rPr>
              <a:t>The path of those to whom Thou has</a:t>
            </a:r>
          </a:p>
          <a:p>
            <a:pPr eaLnBrk="1" hangingPunct="1"/>
            <a:r>
              <a:rPr lang="en-US" altLang="en-US" sz="3800" b="1" i="1" dirty="0">
                <a:solidFill>
                  <a:schemeClr val="bg1"/>
                </a:solidFill>
                <a:latin typeface="Garamond" pitchFamily="18" charset="0"/>
              </a:rPr>
              <a:t>been gracious; with whom Thou art not angry, and who go not astray.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1524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a:solidFill>
                  <a:srgbClr val="FFCC00"/>
                </a:solidFill>
                <a:latin typeface="Arial Black" pitchFamily="34" charset="0"/>
              </a:rPr>
              <a:t>Islam’s teaching on Jesus</a:t>
            </a:r>
          </a:p>
        </p:txBody>
      </p:sp>
      <p:sp>
        <p:nvSpPr>
          <p:cNvPr id="49155" name="Text Box 3"/>
          <p:cNvSpPr txBox="1">
            <a:spLocks noChangeArrowheads="1"/>
          </p:cNvSpPr>
          <p:nvPr/>
        </p:nvSpPr>
        <p:spPr bwMode="auto">
          <a:xfrm>
            <a:off x="228600" y="990600"/>
            <a:ext cx="8229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800" b="1">
                <a:solidFill>
                  <a:schemeClr val="bg1"/>
                </a:solidFill>
                <a:latin typeface="Garamond" pitchFamily="18" charset="0"/>
              </a:rPr>
              <a:t>The Koran denies…</a:t>
            </a:r>
          </a:p>
          <a:p>
            <a:pPr algn="ctr" eaLnBrk="1" hangingPunct="1">
              <a:buFontTx/>
              <a:buChar char="-"/>
            </a:pPr>
            <a:r>
              <a:rPr lang="en-US" altLang="en-US" sz="4800" b="1" i="1">
                <a:solidFill>
                  <a:schemeClr val="bg1"/>
                </a:solidFill>
                <a:latin typeface="Garamond" pitchFamily="18" charset="0"/>
              </a:rPr>
              <a:t> Jesus was crucified</a:t>
            </a:r>
          </a:p>
          <a:p>
            <a:pPr algn="ctr" eaLnBrk="1" hangingPunct="1">
              <a:buFontTx/>
              <a:buChar char="-"/>
            </a:pPr>
            <a:r>
              <a:rPr lang="en-US" altLang="en-US" sz="4800" b="1" i="1">
                <a:solidFill>
                  <a:schemeClr val="bg1"/>
                </a:solidFill>
                <a:latin typeface="Garamond" pitchFamily="18" charset="0"/>
              </a:rPr>
              <a:t> Jesus was resurrected</a:t>
            </a:r>
          </a:p>
          <a:p>
            <a:pPr algn="ctr" eaLnBrk="1" hangingPunct="1">
              <a:buFontTx/>
              <a:buChar char="-"/>
            </a:pPr>
            <a:r>
              <a:rPr lang="en-US" altLang="en-US" sz="4800" b="1" i="1">
                <a:solidFill>
                  <a:schemeClr val="bg1"/>
                </a:solidFill>
                <a:latin typeface="Garamond" pitchFamily="18" charset="0"/>
              </a:rPr>
              <a:t> Jesus was the Son of God</a:t>
            </a:r>
          </a:p>
        </p:txBody>
      </p:sp>
      <p:sp>
        <p:nvSpPr>
          <p:cNvPr id="49156" name="Text Box 4"/>
          <p:cNvSpPr txBox="1">
            <a:spLocks noChangeArrowheads="1"/>
          </p:cNvSpPr>
          <p:nvPr/>
        </p:nvSpPr>
        <p:spPr bwMode="auto">
          <a:xfrm>
            <a:off x="0" y="4419600"/>
            <a:ext cx="9144000" cy="13112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b="1">
                <a:solidFill>
                  <a:srgbClr val="FFCC00"/>
                </a:solidFill>
                <a:latin typeface="Arial Black" pitchFamily="34" charset="0"/>
              </a:rPr>
              <a:t>These are at the very heart of what Christianity is all about!</a:t>
            </a:r>
            <a:endParaRPr lang="en-US" altLang="en-US" sz="2000">
              <a:latin typeface="Arial Black"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wipe(left)">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533400"/>
            <a:ext cx="8458200" cy="418782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b="1">
                <a:solidFill>
                  <a:srgbClr val="FFCC00"/>
                </a:solidFill>
                <a:latin typeface="Garamond" pitchFamily="18" charset="0"/>
              </a:rPr>
              <a:t>The Koran - Sura 26:190</a:t>
            </a:r>
          </a:p>
          <a:p>
            <a:pPr eaLnBrk="1" hangingPunct="1"/>
            <a:r>
              <a:rPr lang="en-US" altLang="en-US" sz="3800" b="1" i="1">
                <a:solidFill>
                  <a:srgbClr val="FFFFFF"/>
                </a:solidFill>
                <a:latin typeface="Garamond" pitchFamily="18" charset="0"/>
              </a:rPr>
              <a:t>Verily from the Lord of the Worlds, 	hath this Book come down;</a:t>
            </a:r>
          </a:p>
          <a:p>
            <a:pPr eaLnBrk="1" hangingPunct="1"/>
            <a:r>
              <a:rPr lang="en-US" altLang="en-US" sz="3800" b="1" i="1">
                <a:solidFill>
                  <a:srgbClr val="FFFFFF"/>
                </a:solidFill>
                <a:latin typeface="Garamond" pitchFamily="18" charset="0"/>
              </a:rPr>
              <a:t>The faithful spirit hath come down 	with it</a:t>
            </a:r>
          </a:p>
          <a:p>
            <a:pPr eaLnBrk="1" hangingPunct="1"/>
            <a:r>
              <a:rPr lang="en-US" altLang="en-US" sz="3800" b="1" i="1">
                <a:solidFill>
                  <a:srgbClr val="FFFFFF"/>
                </a:solidFill>
                <a:latin typeface="Garamond" pitchFamily="18" charset="0"/>
              </a:rPr>
              <a:t>Upon thy heart, that thou mightest</a:t>
            </a:r>
          </a:p>
          <a:p>
            <a:pPr eaLnBrk="1" hangingPunct="1"/>
            <a:r>
              <a:rPr lang="en-US" altLang="en-US" sz="3800" b="1" i="1">
                <a:solidFill>
                  <a:srgbClr val="FFFFFF"/>
                </a:solidFill>
                <a:latin typeface="Garamond" pitchFamily="18" charset="0"/>
              </a:rPr>
              <a:t>	become a warner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up)">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8458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dirty="0">
                <a:solidFill>
                  <a:schemeClr val="bg1"/>
                </a:solidFill>
                <a:latin typeface="Garamond" pitchFamily="18" charset="0"/>
              </a:rPr>
              <a:t> </a:t>
            </a:r>
            <a:r>
              <a:rPr lang="en-US" altLang="en-US" sz="4400" b="1" dirty="0" smtClean="0">
                <a:solidFill>
                  <a:schemeClr val="bg1"/>
                </a:solidFill>
                <a:latin typeface="Garamond" pitchFamily="18" charset="0"/>
              </a:rPr>
              <a:t>Koran (</a:t>
            </a:r>
            <a:r>
              <a:rPr lang="en-US" altLang="en-US" sz="4400" b="1" dirty="0" err="1" smtClean="0">
                <a:solidFill>
                  <a:schemeClr val="bg1"/>
                </a:solidFill>
                <a:latin typeface="Garamond" pitchFamily="18" charset="0"/>
              </a:rPr>
              <a:t>Qu’ran</a:t>
            </a:r>
            <a:r>
              <a:rPr lang="en-US" altLang="en-US" sz="4400" b="1" dirty="0" smtClean="0">
                <a:solidFill>
                  <a:schemeClr val="bg1"/>
                </a:solidFill>
                <a:latin typeface="Garamond" pitchFamily="18" charset="0"/>
              </a:rPr>
              <a:t>)</a:t>
            </a:r>
            <a:endParaRPr lang="en-US" altLang="en-US" sz="4400" b="1" dirty="0">
              <a:solidFill>
                <a:schemeClr val="bg1"/>
              </a:solidFill>
              <a:latin typeface="Garamond" pitchFamily="18" charset="0"/>
            </a:endParaRPr>
          </a:p>
          <a:p>
            <a:pPr eaLnBrk="1" hangingPunct="1"/>
            <a:r>
              <a:rPr lang="en-US" altLang="en-US" sz="4400" b="1" dirty="0">
                <a:solidFill>
                  <a:schemeClr val="bg1"/>
                </a:solidFill>
                <a:latin typeface="Garamond" pitchFamily="18" charset="0"/>
              </a:rPr>
              <a:t>	</a:t>
            </a:r>
            <a:r>
              <a:rPr lang="en-US" altLang="en-US" sz="4000" b="1" dirty="0">
                <a:solidFill>
                  <a:schemeClr val="bg1"/>
                </a:solidFill>
                <a:latin typeface="Garamond" pitchFamily="18" charset="0"/>
              </a:rPr>
              <a:t>- Organized into “</a:t>
            </a:r>
            <a:r>
              <a:rPr lang="en-US" altLang="en-US" sz="4000" b="1" dirty="0" err="1">
                <a:solidFill>
                  <a:schemeClr val="bg1"/>
                </a:solidFill>
                <a:latin typeface="Garamond" pitchFamily="18" charset="0"/>
              </a:rPr>
              <a:t>suras</a:t>
            </a:r>
            <a:r>
              <a:rPr lang="en-US" altLang="en-US" sz="4000" b="1" dirty="0">
                <a:solidFill>
                  <a:schemeClr val="bg1"/>
                </a:solidFill>
                <a:latin typeface="Garamond" pitchFamily="18" charset="0"/>
              </a:rPr>
              <a:t>”</a:t>
            </a:r>
          </a:p>
          <a:p>
            <a:pPr eaLnBrk="1" hangingPunct="1"/>
            <a:r>
              <a:rPr lang="en-US" altLang="en-US" sz="4000" b="1" dirty="0">
                <a:solidFill>
                  <a:schemeClr val="bg1"/>
                </a:solidFill>
                <a:latin typeface="Garamond" pitchFamily="18" charset="0"/>
              </a:rPr>
              <a:t>	- Repeated themes:</a:t>
            </a:r>
          </a:p>
          <a:p>
            <a:pPr eaLnBrk="1" hangingPunct="1"/>
            <a:r>
              <a:rPr lang="en-US" altLang="en-US" sz="4000" b="1" dirty="0">
                <a:solidFill>
                  <a:schemeClr val="bg1"/>
                </a:solidFill>
                <a:latin typeface="Garamond" pitchFamily="18" charset="0"/>
              </a:rPr>
              <a:t>		</a:t>
            </a:r>
            <a:r>
              <a:rPr lang="en-US" altLang="en-US" sz="4000" b="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Existence of only </a:t>
            </a:r>
            <a:r>
              <a:rPr lang="en-US" altLang="en-US" sz="4000" b="1" i="1" dirty="0">
                <a:solidFill>
                  <a:schemeClr val="bg1"/>
                </a:solidFill>
                <a:latin typeface="Garamond" pitchFamily="18" charset="0"/>
              </a:rPr>
              <a:t>one God</a:t>
            </a: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Praises </a:t>
            </a:r>
            <a:r>
              <a:rPr lang="en-US" altLang="en-US" sz="4000" b="1" i="1" dirty="0">
                <a:solidFill>
                  <a:schemeClr val="bg1"/>
                </a:solidFill>
                <a:latin typeface="Garamond" pitchFamily="18" charset="0"/>
              </a:rPr>
              <a:t>to God </a:t>
            </a: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Condemnation </a:t>
            </a:r>
            <a:r>
              <a:rPr lang="en-US" altLang="en-US" sz="4000" b="1" i="1" dirty="0">
                <a:solidFill>
                  <a:schemeClr val="bg1"/>
                </a:solidFill>
                <a:latin typeface="Garamond" pitchFamily="18" charset="0"/>
              </a:rPr>
              <a:t>of </a:t>
            </a:r>
            <a:r>
              <a:rPr lang="en-US" altLang="en-US" sz="4000" b="1" i="1" dirty="0" smtClean="0">
                <a:solidFill>
                  <a:schemeClr val="bg1"/>
                </a:solidFill>
                <a:latin typeface="Garamond" pitchFamily="18" charset="0"/>
              </a:rPr>
              <a:t>unbelievers</a:t>
            </a:r>
            <a:endParaRPr lang="en-US" altLang="en-US" sz="4000" b="1" i="1" dirty="0">
              <a:solidFill>
                <a:schemeClr val="bg1"/>
              </a:solidFill>
              <a:latin typeface="Garamond" pitchFamily="18" charset="0"/>
            </a:endParaRP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Reminders </a:t>
            </a:r>
            <a:r>
              <a:rPr lang="en-US" altLang="en-US" sz="4000" b="1" i="1" dirty="0">
                <a:solidFill>
                  <a:schemeClr val="bg1"/>
                </a:solidFill>
                <a:latin typeface="Garamond" pitchFamily="18" charset="0"/>
              </a:rPr>
              <a:t>of judgment,  					 </a:t>
            </a:r>
            <a:r>
              <a:rPr lang="en-US" altLang="en-US" sz="4000" b="1" i="1" dirty="0" smtClean="0">
                <a:solidFill>
                  <a:schemeClr val="bg1"/>
                </a:solidFill>
                <a:latin typeface="Garamond" pitchFamily="18" charset="0"/>
              </a:rPr>
              <a:t>			Paradise</a:t>
            </a:r>
            <a:r>
              <a:rPr lang="en-US" altLang="en-US" sz="4000" b="1" i="1" dirty="0">
                <a:solidFill>
                  <a:schemeClr val="bg1"/>
                </a:solidFill>
                <a:latin typeface="Garamond" pitchFamily="18" charset="0"/>
              </a:rPr>
              <a:t>, and hell</a:t>
            </a:r>
          </a:p>
          <a:p>
            <a:pPr eaLnBrk="1" hangingPunct="1"/>
            <a:endParaRPr lang="en-US" altLang="en-US" sz="4400" b="1" i="1" dirty="0">
              <a:solidFill>
                <a:schemeClr val="bg1"/>
              </a:solidFill>
              <a:latin typeface="Garamond" pitchFamily="18" charset="0"/>
            </a:endParaRPr>
          </a:p>
        </p:txBody>
      </p:sp>
      <p:graphicFrame>
        <p:nvGraphicFramePr>
          <p:cNvPr id="8195" name="Object 3"/>
          <p:cNvGraphicFramePr>
            <a:graphicFrameLocks noChangeAspect="1"/>
          </p:cNvGraphicFramePr>
          <p:nvPr>
            <p:extLst>
              <p:ext uri="{D42A27DB-BD31-4B8C-83A1-F6EECF244321}">
                <p14:modId xmlns:p14="http://schemas.microsoft.com/office/powerpoint/2010/main" val="3500897896"/>
              </p:ext>
            </p:extLst>
          </p:nvPr>
        </p:nvGraphicFramePr>
        <p:xfrm>
          <a:off x="6172200" y="381000"/>
          <a:ext cx="2771775" cy="3962400"/>
        </p:xfrm>
        <a:graphic>
          <a:graphicData uri="http://schemas.openxmlformats.org/presentationml/2006/ole">
            <mc:AlternateContent xmlns:mc="http://schemas.openxmlformats.org/markup-compatibility/2006">
              <mc:Choice xmlns:v="urn:schemas-microsoft-com:vml" Requires="v">
                <p:oleObj spid="_x0000_s8256" name="Bitmap Image" r:id="rId3" imgW="4114286" imgH="5571429" progId="Paint.Picture">
                  <p:embed/>
                </p:oleObj>
              </mc:Choice>
              <mc:Fallback>
                <p:oleObj name="Bitmap Image" r:id="rId3" imgW="4114286" imgH="557142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
                        <a:ext cx="2771775" cy="3962400"/>
                      </a:xfrm>
                      <a:prstGeom prst="rect">
                        <a:avLst/>
                      </a:prstGeom>
                      <a:noFill/>
                      <a:ln w="28575">
                        <a:solidFill>
                          <a:schemeClr val="tx1"/>
                        </a:solidFill>
                        <a:miter lim="800000"/>
                        <a:headEnd/>
                        <a:tailEnd/>
                      </a:ln>
                      <a:effectLs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up)">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up)">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up)">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up)">
                                      <p:cBhvr>
                                        <p:cTn id="22" dur="500"/>
                                        <p:tgtEl>
                                          <p:spTgt spid="6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wipe(up)">
                                      <p:cBhvr>
                                        <p:cTn id="27" dur="500"/>
                                        <p:tgtEl>
                                          <p:spTgt spid="614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wipe(up)">
                                      <p:cBhvr>
                                        <p:cTn id="32" dur="500"/>
                                        <p:tgtEl>
                                          <p:spTgt spid="614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wipe(up)">
                                      <p:cBhvr>
                                        <p:cTn id="3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533400"/>
            <a:ext cx="8458200" cy="5308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a:solidFill>
                  <a:srgbClr val="FFCC00"/>
                </a:solidFill>
                <a:latin typeface="Garamond" pitchFamily="18" charset="0"/>
              </a:rPr>
              <a:t>The Koran - Sura 33:64-68</a:t>
            </a:r>
          </a:p>
          <a:p>
            <a:pPr eaLnBrk="1" hangingPunct="1"/>
            <a:r>
              <a:rPr lang="en-US" altLang="en-US" sz="3400" b="1" i="1">
                <a:solidFill>
                  <a:srgbClr val="FFFFFF"/>
                </a:solidFill>
                <a:latin typeface="Garamond" pitchFamily="18" charset="0"/>
              </a:rPr>
              <a:t>Verily, God hath cursed the infidels,</a:t>
            </a:r>
          </a:p>
          <a:p>
            <a:pPr eaLnBrk="1" hangingPunct="1"/>
            <a:r>
              <a:rPr lang="en-US" altLang="en-US" sz="3400" b="1" i="1">
                <a:solidFill>
                  <a:srgbClr val="FFFFFF"/>
                </a:solidFill>
                <a:latin typeface="Garamond" pitchFamily="18" charset="0"/>
              </a:rPr>
              <a:t>and hath got ready for them the Flame:…</a:t>
            </a:r>
          </a:p>
          <a:p>
            <a:pPr eaLnBrk="1" hangingPunct="1"/>
            <a:r>
              <a:rPr lang="en-US" altLang="en-US" sz="3400" b="1" i="1">
                <a:solidFill>
                  <a:srgbClr val="FFFFFF"/>
                </a:solidFill>
                <a:latin typeface="Garamond" pitchFamily="18" charset="0"/>
              </a:rPr>
              <a:t>On the day when their faces shall be rolled in the Fire, they shall cry:”Oh! Would that we had obeyed God, and 	obeyed the Apostle!”…</a:t>
            </a:r>
          </a:p>
          <a:p>
            <a:pPr eaLnBrk="1" hangingPunct="1"/>
            <a:r>
              <a:rPr lang="en-US" altLang="en-US" sz="3400" b="1" i="1">
                <a:solidFill>
                  <a:srgbClr val="FFFFFF"/>
                </a:solidFill>
                <a:latin typeface="Garamond" pitchFamily="18" charset="0"/>
              </a:rPr>
              <a:t>O our Lord! give them a double chastisement, and curse them with a heavy curse.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up)">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35052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dirty="0">
                <a:solidFill>
                  <a:schemeClr val="bg1"/>
                </a:solidFill>
                <a:latin typeface="Garamond" pitchFamily="18" charset="0"/>
              </a:rPr>
              <a:t>	</a:t>
            </a:r>
            <a:r>
              <a:rPr lang="en-US" altLang="en-US" sz="3200" b="1" dirty="0" smtClean="0">
                <a:solidFill>
                  <a:schemeClr val="bg1"/>
                </a:solidFill>
                <a:latin typeface="ＭＳ ゴシック"/>
                <a:ea typeface="ＭＳ ゴシック"/>
                <a:cs typeface="ＭＳ ゴシック"/>
              </a:rPr>
              <a:t>−</a:t>
            </a:r>
            <a:r>
              <a:rPr lang="en-US" altLang="en-US" sz="3200" b="1" dirty="0">
                <a:solidFill>
                  <a:schemeClr val="bg1"/>
                </a:solidFill>
                <a:latin typeface="Garamond" pitchFamily="18" charset="0"/>
              </a:rPr>
              <a:t> </a:t>
            </a:r>
            <a:r>
              <a:rPr lang="en-US" altLang="en-US" sz="3200" b="1" dirty="0" smtClean="0">
                <a:solidFill>
                  <a:schemeClr val="bg1"/>
                </a:solidFill>
                <a:latin typeface="Garamond" pitchFamily="18" charset="0"/>
              </a:rPr>
              <a:t>also teach that the </a:t>
            </a:r>
            <a:r>
              <a:rPr lang="en-US" altLang="en-US" sz="3200" b="1" dirty="0" err="1" smtClean="0">
                <a:solidFill>
                  <a:schemeClr val="bg1"/>
                </a:solidFill>
                <a:latin typeface="Garamond" pitchFamily="18" charset="0"/>
              </a:rPr>
              <a:t>Qu’ran</a:t>
            </a:r>
            <a:r>
              <a:rPr lang="en-US" altLang="en-US" sz="3200" b="1" dirty="0" smtClean="0">
                <a:solidFill>
                  <a:schemeClr val="bg1"/>
                </a:solidFill>
                <a:latin typeface="Garamond" pitchFamily="18" charset="0"/>
              </a:rPr>
              <a:t> is without flaw or 	corruption</a:t>
            </a:r>
          </a:p>
          <a:p>
            <a:pPr eaLnBrk="1" hangingPunct="1"/>
            <a:r>
              <a:rPr lang="en-US" altLang="en-US" sz="3200" b="1" i="1" dirty="0">
                <a:solidFill>
                  <a:schemeClr val="bg1"/>
                </a:solidFill>
                <a:latin typeface="Garamond" pitchFamily="18" charset="0"/>
              </a:rPr>
              <a:t> </a:t>
            </a:r>
            <a:r>
              <a:rPr lang="en-US" altLang="en-US" sz="3200" b="1" i="1" dirty="0" smtClean="0">
                <a:solidFill>
                  <a:schemeClr val="bg1"/>
                </a:solidFill>
                <a:latin typeface="Garamond" pitchFamily="18" charset="0"/>
              </a:rPr>
              <a:t>	</a:t>
            </a:r>
            <a:endParaRPr lang="en-US" altLang="en-US" sz="3200" b="1" dirty="0">
              <a:solidFill>
                <a:schemeClr val="bg1"/>
              </a:solidFill>
              <a:latin typeface="Garamond" pitchFamily="18" charset="0"/>
            </a:endParaRPr>
          </a:p>
        </p:txBody>
      </p:sp>
      <p:sp>
        <p:nvSpPr>
          <p:cNvPr id="5" name="Text Box 2"/>
          <p:cNvSpPr txBox="1">
            <a:spLocks noChangeArrowheads="1"/>
          </p:cNvSpPr>
          <p:nvPr/>
        </p:nvSpPr>
        <p:spPr bwMode="auto">
          <a:xfrm>
            <a:off x="533400" y="304800"/>
            <a:ext cx="8077200" cy="3046413"/>
          </a:xfrm>
          <a:prstGeom prst="rect">
            <a:avLst/>
          </a:prstGeom>
          <a:solidFill>
            <a:srgbClr val="00206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CC00"/>
              </a:buClr>
              <a:defRPr/>
            </a:pPr>
            <a:r>
              <a:rPr lang="en-US" sz="3200" b="1" i="1" dirty="0" smtClean="0">
                <a:solidFill>
                  <a:srgbClr val="FFCC00"/>
                </a:solidFill>
                <a:effectLst>
                  <a:outerShdw blurRad="38100" dist="38100" dir="2700000" algn="tl">
                    <a:srgbClr val="000000">
                      <a:alpha val="43137"/>
                    </a:srgbClr>
                  </a:outerShdw>
                </a:effectLst>
                <a:latin typeface="Garamond" pitchFamily="18" charset="0"/>
                <a:cs typeface="+mn-cs"/>
              </a:rPr>
              <a:t>Muslims teach…</a:t>
            </a:r>
          </a:p>
          <a:p>
            <a:pPr marL="571500" indent="-571500" algn="r" eaLnBrk="1" hangingPunct="1">
              <a:buClr>
                <a:srgbClr val="FFCC00"/>
              </a:buClr>
              <a:buFont typeface="Arial" pitchFamily="34" charset="0"/>
              <a:buChar char="•"/>
              <a:defRPr/>
            </a:pPr>
            <a:r>
              <a:rPr lang="en-US" sz="3200" b="1" dirty="0" smtClean="0">
                <a:solidFill>
                  <a:srgbClr val="FFCC00"/>
                </a:solidFill>
                <a:latin typeface="Garamond" pitchFamily="18" charset="0"/>
                <a:cs typeface="+mn-cs"/>
              </a:rPr>
              <a:t>Moses, David, Isaiah, Jesus, Paul, etc. were all prophets of God</a:t>
            </a:r>
          </a:p>
          <a:p>
            <a:pPr marL="571500" indent="-571500" algn="r" eaLnBrk="1" hangingPunct="1">
              <a:buClr>
                <a:srgbClr val="FFCC00"/>
              </a:buClr>
              <a:buFont typeface="Arial" pitchFamily="34" charset="0"/>
              <a:buChar char="•"/>
              <a:defRPr/>
            </a:pPr>
            <a:r>
              <a:rPr lang="en-US" sz="3200" b="1" dirty="0" smtClean="0">
                <a:solidFill>
                  <a:srgbClr val="FFCC00"/>
                </a:solidFill>
                <a:latin typeface="Garamond" pitchFamily="18" charset="0"/>
                <a:cs typeface="+mn-cs"/>
              </a:rPr>
              <a:t>The texts of the Old and New Testaments have been altered and thus contain inaccuracies</a:t>
            </a:r>
            <a:endParaRPr lang="en-US" sz="3600" b="1" dirty="0">
              <a:solidFill>
                <a:srgbClr val="FFCC00"/>
              </a:solidFill>
              <a:latin typeface="Garamond" pitchFamily="18"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up)">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up)">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bldLvl="5"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381000"/>
            <a:ext cx="8915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a:solidFill>
                  <a:schemeClr val="bg1"/>
                </a:solidFill>
                <a:latin typeface="Garamond" pitchFamily="18" charset="0"/>
              </a:rPr>
              <a:t>	</a:t>
            </a:r>
            <a:r>
              <a:rPr lang="en-US" altLang="en-US" sz="4400" b="1">
                <a:solidFill>
                  <a:schemeClr val="bg1"/>
                </a:solidFill>
                <a:latin typeface="Garamond" pitchFamily="18" charset="0"/>
              </a:rPr>
              <a:t>- Literary characteristics: </a:t>
            </a:r>
          </a:p>
          <a:p>
            <a:pPr eaLnBrk="1" hangingPunct="1"/>
            <a:r>
              <a:rPr lang="en-US" altLang="en-US" sz="4400" b="1">
                <a:solidFill>
                  <a:schemeClr val="bg1"/>
                </a:solidFill>
                <a:latin typeface="Garamond" pitchFamily="18" charset="0"/>
              </a:rPr>
              <a:t>		</a:t>
            </a:r>
            <a:r>
              <a:rPr lang="en-US" altLang="en-US" sz="4400" b="1" i="1">
                <a:solidFill>
                  <a:schemeClr val="bg1"/>
                </a:solidFill>
                <a:latin typeface="Garamond" pitchFamily="18" charset="0"/>
              </a:rPr>
              <a:t>Absence of narrative</a:t>
            </a:r>
          </a:p>
          <a:p>
            <a:pPr eaLnBrk="1" hangingPunct="1"/>
            <a:r>
              <a:rPr lang="en-US" altLang="en-US" sz="4400" b="1" i="1">
                <a:solidFill>
                  <a:schemeClr val="bg1"/>
                </a:solidFill>
                <a:latin typeface="Garamond" pitchFamily="18" charset="0"/>
              </a:rPr>
              <a:t>		Repeated themes</a:t>
            </a:r>
          </a:p>
          <a:p>
            <a:pPr eaLnBrk="1" hangingPunct="1"/>
            <a:r>
              <a:rPr lang="en-US" altLang="en-US" sz="4400" b="1" i="1">
                <a:solidFill>
                  <a:schemeClr val="bg1"/>
                </a:solidFill>
                <a:latin typeface="Garamond" pitchFamily="18" charset="0"/>
              </a:rPr>
              <a:t>		Lack of direction, cohesiveness</a:t>
            </a:r>
          </a:p>
        </p:txBody>
      </p:sp>
      <p:sp>
        <p:nvSpPr>
          <p:cNvPr id="4" name="Text Box 2"/>
          <p:cNvSpPr txBox="1">
            <a:spLocks noChangeArrowheads="1"/>
          </p:cNvSpPr>
          <p:nvPr/>
        </p:nvSpPr>
        <p:spPr bwMode="auto">
          <a:xfrm>
            <a:off x="381000" y="3429000"/>
            <a:ext cx="8077200" cy="2308225"/>
          </a:xfrm>
          <a:prstGeom prst="rect">
            <a:avLst/>
          </a:prstGeom>
          <a:solidFill>
            <a:srgbClr val="00206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CC00"/>
              </a:buClr>
              <a:defRPr/>
            </a:pPr>
            <a:r>
              <a:rPr lang="en-US" sz="3600" b="1" i="1" dirty="0" smtClean="0">
                <a:solidFill>
                  <a:srgbClr val="FFCC00"/>
                </a:solidFill>
                <a:effectLst>
                  <a:outerShdw blurRad="38100" dist="38100" dir="2700000" algn="tl">
                    <a:srgbClr val="000000">
                      <a:alpha val="43137"/>
                    </a:srgbClr>
                  </a:outerShdw>
                </a:effectLst>
                <a:latin typeface="Garamond" pitchFamily="18" charset="0"/>
                <a:cs typeface="+mn-cs"/>
              </a:rPr>
              <a:t>Muslims teach…</a:t>
            </a:r>
          </a:p>
          <a:p>
            <a:pPr algn="r" eaLnBrk="1" hangingPunct="1">
              <a:buClr>
                <a:srgbClr val="FFCC00"/>
              </a:buClr>
              <a:defRPr/>
            </a:pPr>
            <a:r>
              <a:rPr lang="en-US" sz="3600" b="1" dirty="0" smtClean="0">
                <a:solidFill>
                  <a:srgbClr val="FFCC00"/>
                </a:solidFill>
                <a:effectLst>
                  <a:outerShdw blurRad="38100" dist="38100" dir="2700000" algn="tl">
                    <a:srgbClr val="000000">
                      <a:alpha val="43137"/>
                    </a:srgbClr>
                  </a:outerShdw>
                </a:effectLst>
                <a:latin typeface="Garamond" pitchFamily="18" charset="0"/>
                <a:cs typeface="+mn-cs"/>
              </a:rPr>
              <a:t>One cannot receive the full benefit and experience the true power of the Koran unless one reads it in Arabic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p:cTn id="27" dur="500" fill="hold"/>
                                        <p:tgtEl>
                                          <p:spTgt spid="4">
                                            <p:bg/>
                                          </p:spTgt>
                                        </p:tgtEl>
                                        <p:attrNameLst>
                                          <p:attrName>ppt_w</p:attrName>
                                        </p:attrNameLst>
                                      </p:cBhvr>
                                      <p:tavLst>
                                        <p:tav tm="0">
                                          <p:val>
                                            <p:fltVal val="0"/>
                                          </p:val>
                                        </p:tav>
                                        <p:tav tm="100000">
                                          <p:val>
                                            <p:strVal val="#ppt_w"/>
                                          </p:val>
                                        </p:tav>
                                      </p:tavLst>
                                    </p:anim>
                                    <p:anim calcmode="lin" valueType="num">
                                      <p:cBhvr>
                                        <p:cTn id="2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bldLvl="5"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2430</TotalTime>
  <Words>1595</Words>
  <Application>Microsoft Macintosh PowerPoint</Application>
  <PresentationFormat>On-screen Show (4:3)</PresentationFormat>
  <Paragraphs>159</Paragraphs>
  <Slides>40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Default Design</vt:lpstr>
      <vt:lpstr>2_Default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Kingsport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Mullins</dc:creator>
  <cp:lastModifiedBy>Tom Roberts</cp:lastModifiedBy>
  <cp:revision>73</cp:revision>
  <dcterms:created xsi:type="dcterms:W3CDTF">2007-03-02T00:48:15Z</dcterms:created>
  <dcterms:modified xsi:type="dcterms:W3CDTF">2015-03-13T20:22:01Z</dcterms:modified>
</cp:coreProperties>
</file>