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-176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C8C1EF-1DB2-7840-A659-EF6CAC238E55}" type="datetimeFigureOut">
              <a:rPr lang="en-US" smtClean="0"/>
              <a:t>3/29/15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C7D3D3-83A9-8046-9B36-4CFBBE50ED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4466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27094"/>
            <a:ext cx="7772400" cy="1470025"/>
          </a:xfrm>
        </p:spPr>
        <p:txBody>
          <a:bodyPr anchor="b" anchorCtr="0"/>
          <a:lstStyle>
            <a:lvl1pPr>
              <a:defRPr sz="5400">
                <a:gradFill>
                  <a:gsLst>
                    <a:gs pos="0">
                      <a:schemeClr val="tx2"/>
                    </a:gs>
                    <a:gs pos="100000">
                      <a:schemeClr val="tx2">
                        <a:lumMod val="75000"/>
                      </a:schemeClr>
                    </a:gs>
                  </a:gsLst>
                  <a:lin ang="5400000" scaled="0"/>
                </a:gradFill>
                <a:effectLst>
                  <a:outerShdw blurRad="50800" dist="25400" dir="5400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1" y="3810000"/>
            <a:ext cx="7770812" cy="1752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600">
                <a:gradFill>
                  <a:gsLst>
                    <a:gs pos="0">
                      <a:schemeClr val="tx2"/>
                    </a:gs>
                    <a:gs pos="100000">
                      <a:schemeClr val="tx2">
                        <a:lumMod val="75000"/>
                      </a:schemeClr>
                    </a:gs>
                  </a:gsLst>
                  <a:lin ang="5400000" scaled="0"/>
                </a:gra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8F24D-EB19-4AE0-B015-2BEA6D5224F2}" type="datetimeFigureOut">
              <a:rPr lang="en-US" smtClean="0"/>
              <a:t>3/26/15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 descr="CoverGlyph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0025" y="3048000"/>
            <a:ext cx="1123950" cy="771525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738282"/>
            <a:ext cx="7770813" cy="1048870"/>
          </a:xfrm>
          <a:effectLst/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800" b="0" kern="1200">
                <a:solidFill>
                  <a:schemeClr val="tx2"/>
                </a:solidFill>
                <a:effectLst>
                  <a:outerShdw blurRad="38100" dist="12700" algn="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0" y="457200"/>
            <a:ext cx="4572000" cy="3173506"/>
          </a:xfrm>
          <a:ln w="101600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181600"/>
            <a:ext cx="7770813" cy="6858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accent3"/>
              </a:buClr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8F24D-EB19-4AE0-B015-2BEA6D5224F2}" type="datetimeFigureOut">
              <a:rPr lang="en-US" smtClean="0"/>
              <a:t>3/26/15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D9BD3-E57B-4194-A545-2804EB95D970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49040" y="4890247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2286000" indent="-457200">
              <a:defRPr/>
            </a:lvl6pPr>
            <a:lvl7pPr marL="2286000" indent="-457200">
              <a:defRPr/>
            </a:lvl7pPr>
            <a:lvl8pPr marL="2286000" indent="-457200">
              <a:defRPr/>
            </a:lvl8pPr>
            <a:lvl9pPr marL="2286000" indent="-457200"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8F24D-EB19-4AE0-B015-2BEA6D5224F2}" type="datetimeFigureOut">
              <a:rPr lang="en-US" smtClean="0"/>
              <a:t>3/26/15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D9BD3-E57B-4194-A545-2804EB95D970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49040" y="1658992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537882"/>
            <a:ext cx="1524000" cy="532503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37882"/>
            <a:ext cx="5889812" cy="5325036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8F24D-EB19-4AE0-B015-2BEA6D5224F2}" type="datetimeFigureOut">
              <a:rPr lang="en-US" smtClean="0"/>
              <a:t>3/26/15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D9BD3-E57B-4194-A545-2804EB95D970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6052928" y="3115195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8F24D-EB19-4AE0-B015-2BEA6D5224F2}" type="datetimeFigureOut">
              <a:rPr lang="en-US" smtClean="0"/>
              <a:t>3/26/15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D9BD3-E57B-4194-A545-2804EB95D970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49040" y="1658992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26440"/>
            <a:ext cx="7770813" cy="1472184"/>
          </a:xfrm>
        </p:spPr>
        <p:txBody>
          <a:bodyPr anchor="b" anchorCtr="0"/>
          <a:lstStyle>
            <a:lvl1pPr algn="ctr">
              <a:defRPr sz="5400" b="0" i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3813048"/>
            <a:ext cx="7770813" cy="1755648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8F24D-EB19-4AE0-B015-2BEA6D5224F2}" type="datetimeFigureOut">
              <a:rPr lang="en-US" smtClean="0"/>
              <a:t>3/26/15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D9BD3-E57B-4194-A545-2804EB95D970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Glyph-SectionHead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38600" y="3174066"/>
            <a:ext cx="1066800" cy="59055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209801"/>
            <a:ext cx="3657600" cy="36576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2209801"/>
            <a:ext cx="3657600" cy="36576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8F24D-EB19-4AE0-B015-2BEA6D5224F2}" type="datetimeFigureOut">
              <a:rPr lang="en-US" smtClean="0"/>
              <a:t>3/26/15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D9BD3-E57B-4194-A545-2804EB95D970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49040" y="1658992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27238"/>
            <a:ext cx="3657600" cy="639762"/>
          </a:xfrm>
        </p:spPr>
        <p:txBody>
          <a:bodyPr anchor="ctr" anchorCtr="0"/>
          <a:lstStyle>
            <a:lvl1pPr marL="0" indent="0" algn="ctr">
              <a:spcBef>
                <a:spcPts val="300"/>
              </a:spcBef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819400"/>
            <a:ext cx="3657600" cy="3048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600"/>
            </a:lvl6pPr>
            <a:lvl7pPr marL="2290763" indent="-461963">
              <a:defRPr sz="1600"/>
            </a:lvl7pPr>
            <a:lvl8pPr marL="2290763" indent="-461963">
              <a:defRPr sz="1600"/>
            </a:lvl8pPr>
            <a:lvl9pPr marL="2290763" indent="-46196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2027238"/>
            <a:ext cx="3657600" cy="639762"/>
          </a:xfrm>
        </p:spPr>
        <p:txBody>
          <a:bodyPr anchor="ctr" anchorCtr="0"/>
          <a:lstStyle>
            <a:lvl1pPr marL="0" indent="0" algn="ctr">
              <a:spcBef>
                <a:spcPts val="300"/>
              </a:spcBef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00600" y="2819400"/>
            <a:ext cx="3657600" cy="3048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600"/>
            </a:lvl6pPr>
            <a:lvl7pPr marL="2290763" indent="-461963">
              <a:defRPr sz="1600"/>
            </a:lvl7pPr>
            <a:lvl8pPr marL="2290763" indent="-461963">
              <a:defRPr sz="1600"/>
            </a:lvl8pPr>
            <a:lvl9pPr marL="2290763" indent="-46196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8F24D-EB19-4AE0-B015-2BEA6D5224F2}" type="datetimeFigureOut">
              <a:rPr lang="en-US" smtClean="0"/>
              <a:t>3/26/15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D9BD3-E57B-4194-A545-2804EB95D970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49040" y="1658992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8F24D-EB19-4AE0-B015-2BEA6D5224F2}" type="datetimeFigureOut">
              <a:rPr lang="en-US" smtClean="0"/>
              <a:t>3/26/15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D9BD3-E57B-4194-A545-2804EB95D970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49040" y="1658992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8F24D-EB19-4AE0-B015-2BEA6D5224F2}" type="datetimeFigureOut">
              <a:rPr lang="en-US" smtClean="0"/>
              <a:t>3/26/15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D9BD3-E57B-4194-A545-2804EB95D9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906" y="914400"/>
            <a:ext cx="3657600" cy="1162050"/>
          </a:xfrm>
        </p:spPr>
        <p:txBody>
          <a:bodyPr anchor="b"/>
          <a:lstStyle>
            <a:lvl1pPr algn="ctr">
              <a:defRPr sz="3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6118" y="457199"/>
            <a:ext cx="3657600" cy="541020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 marL="2290763" indent="-461963">
              <a:tabLst/>
              <a:defRPr sz="2000"/>
            </a:lvl6pPr>
            <a:lvl7pPr marL="2290763" indent="-461963">
              <a:tabLst/>
              <a:defRPr sz="2000"/>
            </a:lvl7pPr>
            <a:lvl8pPr marL="2290763" indent="-461963">
              <a:tabLst/>
              <a:defRPr sz="2000"/>
            </a:lvl8pPr>
            <a:lvl9pPr marL="2290763" indent="-461963">
              <a:tabLst/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906" y="2590799"/>
            <a:ext cx="3657600" cy="2895601"/>
          </a:xfr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8F24D-EB19-4AE0-B015-2BEA6D5224F2}" type="datetimeFigureOut">
              <a:rPr lang="en-US" smtClean="0"/>
              <a:t>3/26/15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D9BD3-E57B-4194-A545-2804EB95D970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64746" y="2286000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9013" y="914400"/>
            <a:ext cx="3657600" cy="1161288"/>
          </a:xfrm>
          <a:effectLst/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800" b="0" kern="1200">
                <a:solidFill>
                  <a:schemeClr val="tx2"/>
                </a:solidFill>
                <a:effectLst>
                  <a:outerShdw blurRad="38100" dist="12700" algn="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58906" y="457200"/>
            <a:ext cx="3657600" cy="5413248"/>
          </a:xfrm>
          <a:ln w="101600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99013" y="2587752"/>
            <a:ext cx="3657600" cy="2898648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accent3"/>
              </a:buClr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8F24D-EB19-4AE0-B015-2BEA6D5224F2}" type="datetimeFigureOut">
              <a:rPr lang="en-US" smtClean="0"/>
              <a:t>3/26/15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D9BD3-E57B-4194-A545-2804EB95D970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04853" y="2286000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289115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0D9BD3-E57B-4194-A545-2804EB95D970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67236"/>
            <a:ext cx="7770813" cy="1371600"/>
          </a:xfrm>
          <a:prstGeom prst="rect">
            <a:avLst/>
          </a:prstGeom>
          <a:effectLst/>
        </p:spPr>
        <p:txBody>
          <a:bodyPr vert="horz" lIns="91440" tIns="45720" rIns="91440" bIns="45720" rtlCol="0" anchor="ctr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9800"/>
            <a:ext cx="7770813" cy="3657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289115"/>
            <a:ext cx="237564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78F24D-EB19-4AE0-B015-2BEA6D5224F2}" type="datetimeFigureOut">
              <a:rPr lang="en-US" smtClean="0"/>
              <a:t>3/26/15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9624" y="6289115"/>
            <a:ext cx="31555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5000" kern="1200">
          <a:solidFill>
            <a:schemeClr val="tx2"/>
          </a:solidFill>
          <a:effectLst>
            <a:outerShdw blurRad="38100" dist="12700" algn="l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2000"/>
        </a:spcBef>
        <a:buClr>
          <a:schemeClr val="accent3"/>
        </a:buClr>
        <a:buFont typeface="Wingdings" pitchFamily="2" charset="2"/>
        <a:buChar char="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Clr>
          <a:schemeClr val="accent3">
            <a:lumMod val="50000"/>
          </a:schemeClr>
        </a:buClr>
        <a:buFont typeface="Wingdings" pitchFamily="2" charset="2"/>
        <a:buChar char="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600"/>
        </a:spcBef>
        <a:buClr>
          <a:schemeClr val="accent3"/>
        </a:buClr>
        <a:buFont typeface="Wingdings" pitchFamily="2" charset="2"/>
        <a:buChar char="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600"/>
        </a:spcBef>
        <a:buClr>
          <a:schemeClr val="accent3">
            <a:lumMod val="50000"/>
          </a:schemeClr>
        </a:buClr>
        <a:buFont typeface="Wingdings" pitchFamily="2" charset="2"/>
        <a:buChar char="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600"/>
        </a:spcBef>
        <a:buClr>
          <a:schemeClr val="accent3"/>
        </a:buClr>
        <a:buFont typeface="Wingdings" pitchFamily="2" charset="2"/>
        <a:buChar char="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461963" algn="l" defTabSz="914400" rtl="0" eaLnBrk="1" latinLnBrk="0" hangingPunct="1">
        <a:spcBef>
          <a:spcPct val="20000"/>
        </a:spcBef>
        <a:buClr>
          <a:schemeClr val="accent3">
            <a:lumMod val="50000"/>
          </a:schemeClr>
        </a:buClr>
        <a:buFont typeface="Wingdings" pitchFamily="2" charset="2"/>
        <a:buChar char="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3205163" indent="-461963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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657600" indent="-461963" algn="l" defTabSz="914400" rtl="0" eaLnBrk="1" latinLnBrk="0" hangingPunct="1">
        <a:spcBef>
          <a:spcPct val="20000"/>
        </a:spcBef>
        <a:buClr>
          <a:schemeClr val="accent3">
            <a:lumMod val="50000"/>
          </a:schemeClr>
        </a:buClr>
        <a:buFont typeface="Wingdings" pitchFamily="2" charset="2"/>
        <a:buChar char="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4119563" indent="-461963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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“Hope in God”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A Study of the 42</a:t>
            </a:r>
            <a:r>
              <a:rPr lang="en-US" sz="2000" baseline="30000" dirty="0" smtClean="0"/>
              <a:t>nd</a:t>
            </a:r>
            <a:r>
              <a:rPr lang="en-US" sz="2000" dirty="0" smtClean="0"/>
              <a:t> and 43</a:t>
            </a:r>
            <a:r>
              <a:rPr lang="en-US" sz="2000" baseline="30000" dirty="0" smtClean="0"/>
              <a:t>rd</a:t>
            </a:r>
            <a:r>
              <a:rPr lang="en-US" sz="2000" dirty="0" smtClean="0"/>
              <a:t> Psalm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7506851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1 (42:1-5)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writer is desperate for God</a:t>
            </a:r>
          </a:p>
          <a:p>
            <a:r>
              <a:rPr lang="en-US" dirty="0" smtClean="0"/>
              <a:t>He is being reviled by his enemies who doubt God</a:t>
            </a:r>
          </a:p>
          <a:p>
            <a:r>
              <a:rPr lang="en-US" dirty="0" smtClean="0"/>
              <a:t>He is separated from worship and from others who worship God</a:t>
            </a:r>
          </a:p>
          <a:p>
            <a:r>
              <a:rPr lang="en-US" dirty="0" smtClean="0"/>
              <a:t>He is torn between his feelings of being forsaken and the knowledge that God would never forsake him</a:t>
            </a:r>
          </a:p>
          <a:p>
            <a:r>
              <a:rPr lang="en-US" dirty="0" smtClean="0"/>
              <a:t>He renews his confidence in God’s promise of deliverance, and tells himself to “Hope in God”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2086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2 (42:6-11)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writer repeats his despair, but with more focus on God</a:t>
            </a:r>
          </a:p>
          <a:p>
            <a:r>
              <a:rPr lang="en-US" dirty="0" smtClean="0"/>
              <a:t>He remembers God, even from his desperate situation</a:t>
            </a:r>
          </a:p>
          <a:p>
            <a:r>
              <a:rPr lang="en-US" dirty="0" smtClean="0"/>
              <a:t>He states God power over any trouble or condition that he is in</a:t>
            </a:r>
          </a:p>
          <a:p>
            <a:r>
              <a:rPr lang="en-US" dirty="0" smtClean="0"/>
              <a:t>He acknowledges God presence with him at all time, and God’s place as his creator/ruler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11219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2 (42:6-11)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 expresses his confusion and grief to God, while maintaining the fact that God is his Rock</a:t>
            </a:r>
          </a:p>
          <a:p>
            <a:r>
              <a:rPr lang="en-US" dirty="0" smtClean="0"/>
              <a:t>He states his difficulty reconciling God’s power and mercy, and his current distress</a:t>
            </a:r>
          </a:p>
          <a:p>
            <a:r>
              <a:rPr lang="en-US" dirty="0" smtClean="0"/>
              <a:t>He returns to the fact that he needs to “Hope in God”, and trusts in God’s promise of deliverance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02775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3 (43:1-5)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writer voices his desire for deliverance, and recognizes God’s right to judge</a:t>
            </a:r>
          </a:p>
          <a:p>
            <a:r>
              <a:rPr lang="en-US" dirty="0" smtClean="0"/>
              <a:t>However, he is unfiltered and transparent with God and discusses his current feelings of grief</a:t>
            </a:r>
          </a:p>
          <a:p>
            <a:r>
              <a:rPr lang="en-US" dirty="0" smtClean="0"/>
              <a:t>He asks for God’s guidance and states his desire to follow God’s lead</a:t>
            </a:r>
          </a:p>
          <a:p>
            <a:r>
              <a:rPr lang="en-US" dirty="0" smtClean="0"/>
              <a:t>He thirsts for a return to the worship of his God</a:t>
            </a:r>
          </a:p>
        </p:txBody>
      </p:sp>
    </p:spTree>
    <p:extLst>
      <p:ext uri="{BB962C8B-B14F-4D97-AF65-F5344CB8AC3E}">
        <p14:creationId xmlns:p14="http://schemas.microsoft.com/office/powerpoint/2010/main" val="13361577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3 (43:1-5)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He trusts in God’s deliverance and vows to worship and praise </a:t>
            </a:r>
            <a:r>
              <a:rPr lang="en-US" dirty="0" smtClean="0"/>
              <a:t>God</a:t>
            </a:r>
            <a:endParaRPr lang="en-US" dirty="0"/>
          </a:p>
          <a:p>
            <a:r>
              <a:rPr lang="en-US" dirty="0" smtClean="0"/>
              <a:t>He restates to himself to “Hope in God,” </a:t>
            </a:r>
            <a:r>
              <a:rPr lang="en-US" dirty="0"/>
              <a:t>but </a:t>
            </a:r>
            <a:r>
              <a:rPr lang="en-US" dirty="0" smtClean="0"/>
              <a:t>finishes the psalm with </a:t>
            </a:r>
            <a:r>
              <a:rPr lang="en-US" dirty="0"/>
              <a:t>notes of triumph as if deliverance has already taken </a:t>
            </a:r>
            <a:r>
              <a:rPr lang="en-US" dirty="0" smtClean="0"/>
              <a:t>place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60462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“Hope in God”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Do we “thirst” for God?  Do we ache for the time and place where we worship God? (Matthew 5:6; John 4:13-14)</a:t>
            </a:r>
          </a:p>
          <a:p>
            <a:r>
              <a:rPr lang="en-US" dirty="0" smtClean="0"/>
              <a:t>Do we trust in the strength of the Lord when we are weak in our own eyes, or the eyes of others? (2 Corinthians 12:7-10; Psalm 8:1-2)</a:t>
            </a:r>
          </a:p>
          <a:p>
            <a:r>
              <a:rPr lang="en-US" dirty="0" smtClean="0"/>
              <a:t>Do we trust in God’s promises of deliverance when we are in situations where we are in despair? (Revelation 2:8-11)</a:t>
            </a:r>
          </a:p>
          <a:p>
            <a:r>
              <a:rPr lang="en-US" dirty="0" smtClean="0"/>
              <a:t>When our question of “Why?” remains unanswered, do we trust that the answer is in the power of the almighty God?(Job 42:1-3)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04723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“Hope in God”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surrounded by evil in this world, do we long for heaven?</a:t>
            </a:r>
          </a:p>
          <a:p>
            <a:r>
              <a:rPr lang="en-US" dirty="0" smtClean="0"/>
              <a:t>If we find ourselves separated from God by sin, do we thirst for the salvation of God?</a:t>
            </a:r>
          </a:p>
          <a:p>
            <a:pPr marL="0" indent="0" algn="ctr">
              <a:buNone/>
            </a:pPr>
            <a:r>
              <a:rPr lang="en-US" dirty="0" smtClean="0"/>
              <a:t>“But whosoever drinks of the water that I shall give him will never thirst.  But the water that I shall give him will become in him a fountain of water springing up into everlasting life.” – John 4:14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60814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Folio">
  <a:themeElements>
    <a:clrScheme name="Folio">
      <a:dk1>
        <a:sysClr val="windowText" lastClr="000000"/>
      </a:dk1>
      <a:lt1>
        <a:sysClr val="window" lastClr="FFFFFF"/>
      </a:lt1>
      <a:dk2>
        <a:srgbClr val="2D2F2B"/>
      </a:dk2>
      <a:lt2>
        <a:srgbClr val="DEDED7"/>
      </a:lt2>
      <a:accent1>
        <a:srgbClr val="294171"/>
      </a:accent1>
      <a:accent2>
        <a:srgbClr val="748CBC"/>
      </a:accent2>
      <a:accent3>
        <a:srgbClr val="8E887C"/>
      </a:accent3>
      <a:accent4>
        <a:srgbClr val="834736"/>
      </a:accent4>
      <a:accent5>
        <a:srgbClr val="5A1705"/>
      </a:accent5>
      <a:accent6>
        <a:srgbClr val="A0A16A"/>
      </a:accent6>
      <a:hlink>
        <a:srgbClr val="74B6BC"/>
      </a:hlink>
      <a:folHlink>
        <a:srgbClr val="7F95A4"/>
      </a:folHlink>
    </a:clrScheme>
    <a:fontScheme name="Folio">
      <a:majorFont>
        <a:latin typeface="Calisto MT"/>
        <a:ea typeface=""/>
        <a:cs typeface=""/>
        <a:font script="Jpan" typeface="ＭＳ 明朝"/>
      </a:majorFont>
      <a:minorFont>
        <a:latin typeface="Calisto MT"/>
        <a:ea typeface=""/>
        <a:cs typeface=""/>
        <a:font script="Jpan" typeface="ＭＳ 明朝"/>
      </a:minorFont>
    </a:fontScheme>
    <a:fmtScheme name="Folio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350000"/>
                <a:lumMod val="11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40000"/>
                <a:satMod val="120000"/>
              </a:schemeClr>
              <a:schemeClr val="phClr">
                <a:tint val="70000"/>
                <a:satMod val="300000"/>
                <a:lumMod val="110000"/>
              </a:schemeClr>
            </a:duotone>
          </a:blip>
          <a:tile tx="0" ty="0" sx="50000" sy="50000" flip="none" algn="tl"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8100" dist="25400" dir="5400000" algn="br" rotWithShape="0">
              <a:srgbClr val="000000">
                <a:alpha val="50000"/>
              </a:srgbClr>
            </a:outerShdw>
          </a:effectLst>
        </a:effectStyle>
        <a:effectStyle>
          <a:effectLst>
            <a:innerShdw blurRad="190500" dist="25400">
              <a:srgbClr val="000000">
                <a:alpha val="50000"/>
              </a:srgbClr>
            </a:innerShdw>
          </a:effectLst>
        </a:effectStyle>
      </a:effectStyleLst>
      <a:bgFillStyleLst>
        <a:blipFill rotWithShape="1">
          <a:blip xmlns:r="http://schemas.openxmlformats.org/officeDocument/2006/relationships" r:embed="rId3">
            <a:duotone>
              <a:schemeClr val="phClr">
                <a:shade val="10000"/>
                <a:satMod val="125000"/>
              </a:schemeClr>
              <a:schemeClr val="phClr">
                <a:tint val="70000"/>
                <a:satMod val="350000"/>
                <a:lumMod val="110000"/>
              </a:schemeClr>
            </a:duotone>
          </a:blip>
          <a:stretch/>
        </a:blipFill>
        <a:blipFill rotWithShape="1">
          <a:blip xmlns:r="http://schemas.openxmlformats.org/officeDocument/2006/relationships" r:embed="rId4">
            <a:duotone>
              <a:schemeClr val="phClr">
                <a:shade val="10000"/>
                <a:satMod val="125000"/>
              </a:schemeClr>
              <a:schemeClr val="phClr">
                <a:tint val="70000"/>
                <a:satMod val="350000"/>
                <a:lumMod val="110000"/>
              </a:schemeClr>
            </a:duotone>
          </a:blip>
          <a:stretch/>
        </a:blipFill>
        <a:blipFill rotWithShape="1">
          <a:blip xmlns:r="http://schemas.openxmlformats.org/officeDocument/2006/relationships" r:embed="rId5">
            <a:duotone>
              <a:schemeClr val="phClr">
                <a:shade val="3000"/>
                <a:lumMod val="10000"/>
              </a:schemeClr>
              <a:schemeClr val="phClr">
                <a:tint val="91000"/>
                <a:satMod val="500000"/>
                <a:lumMod val="125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Folio.thmx</Template>
  <TotalTime>4226</TotalTime>
  <Words>542</Words>
  <Application>Microsoft Macintosh PowerPoint</Application>
  <PresentationFormat>On-screen Show (4:3)</PresentationFormat>
  <Paragraphs>34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Folio</vt:lpstr>
      <vt:lpstr>“Hope in God”</vt:lpstr>
      <vt:lpstr>Section 1 (42:1-5)</vt:lpstr>
      <vt:lpstr>Section 2 (42:6-11)</vt:lpstr>
      <vt:lpstr>Section 2 (42:6-11)</vt:lpstr>
      <vt:lpstr>Section 3 (43:1-5)</vt:lpstr>
      <vt:lpstr>Section 3 (43:1-5)</vt:lpstr>
      <vt:lpstr>“Hope in God”</vt:lpstr>
      <vt:lpstr>“Hope in God”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Jordan Finley</dc:creator>
  <cp:lastModifiedBy>Jordan Finley</cp:lastModifiedBy>
  <cp:revision>18</cp:revision>
  <cp:lastPrinted>2015-03-29T12:28:09Z</cp:lastPrinted>
  <dcterms:created xsi:type="dcterms:W3CDTF">2015-03-26T14:04:20Z</dcterms:created>
  <dcterms:modified xsi:type="dcterms:W3CDTF">2015-03-29T12:30:43Z</dcterms:modified>
</cp:coreProperties>
</file>