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snapToGrid="0" snapToObjects="1">
      <p:cViewPr varScale="1">
        <p:scale>
          <a:sx n="71" d="100"/>
          <a:sy n="71" d="100"/>
        </p:scale>
        <p:origin x="-714" y="-96"/>
      </p:cViewPr>
      <p:guideLst>
        <p:guide orient="horz" pos="2160"/>
        <p:guide pos="2880"/>
      </p:guideLst>
    </p:cSldViewPr>
  </p:slideViewPr>
  <p:outlineViewPr>
    <p:cViewPr>
      <p:scale>
        <a:sx n="33" d="100"/>
        <a:sy n="33" d="100"/>
      </p:scale>
      <p:origin x="0" y="10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66670-0185-C64E-9096-658620E504E3}"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31366670-0185-C64E-9096-658620E504E3}" type="datetimeFigureOut">
              <a:rPr lang="en-US" smtClean="0"/>
              <a:t>4/4/2015</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371C58C6-9927-F643-9839-0DD976EB155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66670-0185-C64E-9096-658620E504E3}" type="datetimeFigureOut">
              <a:rPr lang="en-US" smtClean="0"/>
              <a:t>4/4/2015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1366670-0185-C64E-9096-658620E504E3}" type="datetimeFigureOut">
              <a:rPr lang="en-US" smtClean="0"/>
              <a:t>4/4/2015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1366670-0185-C64E-9096-658620E504E3}" type="datetimeFigureOut">
              <a:rPr lang="en-US" smtClean="0"/>
              <a:t>4/4/2015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1366670-0185-C64E-9096-658620E504E3}" type="datetimeFigureOut">
              <a:rPr lang="en-US" smtClean="0"/>
              <a:t>4/4/2015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1C58C6-9927-F643-9839-0DD976EB15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66670-0185-C64E-9096-658620E504E3}" type="datetimeFigureOut">
              <a:rPr lang="en-US" smtClean="0"/>
              <a:t>4/4/2015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1C58C6-9927-F643-9839-0DD976EB155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31366670-0185-C64E-9096-658620E504E3}" type="datetimeFigureOut">
              <a:rPr lang="en-US" smtClean="0"/>
              <a:t>4/4/2015</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371C58C6-9927-F643-9839-0DD976EB15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1366670-0185-C64E-9096-658620E504E3}" type="datetimeFigureOut">
              <a:rPr lang="en-US" smtClean="0"/>
              <a:t>4/4/2015</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371C58C6-9927-F643-9839-0DD976EB15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72654"/>
            <a:ext cx="9144000" cy="2373843"/>
          </a:xfrm>
        </p:spPr>
        <p:txBody>
          <a:bodyPr/>
          <a:lstStyle/>
          <a:p>
            <a:pPr algn="ctr">
              <a:lnSpc>
                <a:spcPct val="90000"/>
              </a:lnSpc>
            </a:pPr>
            <a:r>
              <a:rPr lang="en-US" sz="8000" b="1" dirty="0" smtClean="0">
                <a:latin typeface="Times New Roman"/>
                <a:cs typeface="Times New Roman"/>
              </a:rPr>
              <a:t>Desiring to Come after Jesus</a:t>
            </a:r>
            <a:endParaRPr lang="en-US" sz="8000" b="1" dirty="0">
              <a:latin typeface="Times New Roman"/>
              <a:cs typeface="Times New Roman"/>
            </a:endParaRPr>
          </a:p>
        </p:txBody>
      </p:sp>
      <p:sp>
        <p:nvSpPr>
          <p:cNvPr id="3" name="Subtitle 2"/>
          <p:cNvSpPr>
            <a:spLocks noGrp="1"/>
          </p:cNvSpPr>
          <p:nvPr>
            <p:ph type="subTitle" idx="1"/>
          </p:nvPr>
        </p:nvSpPr>
        <p:spPr>
          <a:xfrm>
            <a:off x="0" y="5146839"/>
            <a:ext cx="9144000" cy="987552"/>
          </a:xfrm>
        </p:spPr>
        <p:txBody>
          <a:bodyPr/>
          <a:lstStyle/>
          <a:p>
            <a:pPr algn="ctr"/>
            <a:r>
              <a:rPr lang="en-US" sz="5400" b="1" i="1" dirty="0" smtClean="0">
                <a:solidFill>
                  <a:srgbClr val="800000"/>
                </a:solidFill>
                <a:latin typeface="Times New Roman"/>
                <a:cs typeface="Times New Roman"/>
              </a:rPr>
              <a:t>Luke 9:23-26</a:t>
            </a:r>
            <a:endParaRPr lang="en-US" sz="5400" b="1" i="1" dirty="0">
              <a:solidFill>
                <a:srgbClr val="800000"/>
              </a:solidFill>
              <a:latin typeface="Times New Roman"/>
              <a:cs typeface="Times New Roman"/>
            </a:endParaRPr>
          </a:p>
        </p:txBody>
      </p:sp>
    </p:spTree>
    <p:extLst>
      <p:ext uri="{BB962C8B-B14F-4D97-AF65-F5344CB8AC3E}">
        <p14:creationId xmlns:p14="http://schemas.microsoft.com/office/powerpoint/2010/main" val="2928136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latin typeface="Times New Roman"/>
                <a:cs typeface="Times New Roman"/>
              </a:rPr>
              <a:t>Luke 9:23-26</a:t>
            </a:r>
            <a:endParaRPr lang="en-US" b="1" dirty="0">
              <a:solidFill>
                <a:srgbClr val="800000"/>
              </a:solidFill>
              <a:latin typeface="Times New Roman"/>
              <a:cs typeface="Times New Roman"/>
            </a:endParaRPr>
          </a:p>
        </p:txBody>
      </p:sp>
      <p:sp>
        <p:nvSpPr>
          <p:cNvPr id="3" name="TextBox 2"/>
          <p:cNvSpPr txBox="1"/>
          <p:nvPr/>
        </p:nvSpPr>
        <p:spPr>
          <a:xfrm>
            <a:off x="271253" y="1812361"/>
            <a:ext cx="8618447" cy="5016757"/>
          </a:xfrm>
          <a:prstGeom prst="rect">
            <a:avLst/>
          </a:prstGeom>
          <a:noFill/>
        </p:spPr>
        <p:txBody>
          <a:bodyPr wrap="square" rtlCol="0">
            <a:spAutoFit/>
          </a:bodyPr>
          <a:lstStyle/>
          <a:p>
            <a:r>
              <a:rPr lang="en-US" sz="3200" b="1" baseline="30000" dirty="0">
                <a:solidFill>
                  <a:srgbClr val="FFE796"/>
                </a:solidFill>
                <a:effectLst>
                  <a:outerShdw blurRad="38100" dist="38100" dir="2700000" algn="tl">
                    <a:srgbClr val="000000">
                      <a:alpha val="43137"/>
                    </a:srgbClr>
                  </a:outerShdw>
                </a:effectLst>
                <a:latin typeface="Times New Roman"/>
                <a:cs typeface="Times New Roman"/>
              </a:rPr>
              <a:t>23 </a:t>
            </a:r>
            <a:r>
              <a:rPr lang="en-US" sz="3200" dirty="0">
                <a:solidFill>
                  <a:schemeClr val="bg1"/>
                </a:solidFill>
                <a:effectLst>
                  <a:outerShdw blurRad="38100" dist="38100" dir="2700000" algn="tl">
                    <a:srgbClr val="000000">
                      <a:alpha val="43137"/>
                    </a:srgbClr>
                  </a:outerShdw>
                </a:effectLst>
                <a:latin typeface="Times New Roman"/>
                <a:cs typeface="Times New Roman"/>
              </a:rPr>
              <a:t>Then He said to them all, “If anyone desires to come after Me, let him deny himself, and take up his cross daily</a:t>
            </a:r>
            <a:r>
              <a:rPr lang="en-US" sz="3200" dirty="0" smtClean="0">
                <a:solidFill>
                  <a:schemeClr val="bg1"/>
                </a:solidFill>
                <a:effectLst>
                  <a:outerShdw blurRad="38100" dist="38100" dir="2700000" algn="tl">
                    <a:srgbClr val="000000">
                      <a:alpha val="43137"/>
                    </a:srgbClr>
                  </a:outerShdw>
                </a:effectLst>
                <a:latin typeface="Times New Roman"/>
                <a:cs typeface="Times New Roman"/>
              </a:rPr>
              <a:t>,</a:t>
            </a:r>
            <a:r>
              <a:rPr lang="en-US" sz="3200" dirty="0">
                <a:solidFill>
                  <a:schemeClr val="bg1"/>
                </a:solidFill>
                <a:effectLst>
                  <a:outerShdw blurRad="38100" dist="38100" dir="2700000" algn="tl">
                    <a:srgbClr val="000000">
                      <a:alpha val="43137"/>
                    </a:srgbClr>
                  </a:outerShdw>
                </a:effectLst>
                <a:latin typeface="Times New Roman"/>
                <a:cs typeface="Times New Roman"/>
              </a:rPr>
              <a:t> </a:t>
            </a:r>
            <a:r>
              <a:rPr lang="en-US" sz="3200" dirty="0" smtClean="0">
                <a:solidFill>
                  <a:schemeClr val="bg1"/>
                </a:solidFill>
                <a:effectLst>
                  <a:outerShdw blurRad="38100" dist="38100" dir="2700000" algn="tl">
                    <a:srgbClr val="000000">
                      <a:alpha val="43137"/>
                    </a:srgbClr>
                  </a:outerShdw>
                </a:effectLst>
                <a:latin typeface="Times New Roman"/>
                <a:cs typeface="Times New Roman"/>
              </a:rPr>
              <a:t>and </a:t>
            </a:r>
            <a:r>
              <a:rPr lang="en-US" sz="3200" dirty="0">
                <a:solidFill>
                  <a:schemeClr val="bg1"/>
                </a:solidFill>
                <a:effectLst>
                  <a:outerShdw blurRad="38100" dist="38100" dir="2700000" algn="tl">
                    <a:srgbClr val="000000">
                      <a:alpha val="43137"/>
                    </a:srgbClr>
                  </a:outerShdw>
                </a:effectLst>
                <a:latin typeface="Times New Roman"/>
                <a:cs typeface="Times New Roman"/>
              </a:rPr>
              <a:t>follow Me. </a:t>
            </a:r>
            <a:r>
              <a:rPr lang="en-US" sz="3200" b="1" baseline="30000" dirty="0">
                <a:solidFill>
                  <a:srgbClr val="FFE796"/>
                </a:solidFill>
                <a:effectLst>
                  <a:outerShdw blurRad="38100" dist="38100" dir="2700000" algn="tl">
                    <a:srgbClr val="000000">
                      <a:alpha val="43137"/>
                    </a:srgbClr>
                  </a:outerShdw>
                </a:effectLst>
                <a:latin typeface="Times New Roman"/>
                <a:cs typeface="Times New Roman"/>
              </a:rPr>
              <a:t>24 </a:t>
            </a:r>
            <a:r>
              <a:rPr lang="en-US" sz="3200" dirty="0">
                <a:solidFill>
                  <a:schemeClr val="bg1"/>
                </a:solidFill>
                <a:effectLst>
                  <a:outerShdw blurRad="38100" dist="38100" dir="2700000" algn="tl">
                    <a:srgbClr val="000000">
                      <a:alpha val="43137"/>
                    </a:srgbClr>
                  </a:outerShdw>
                </a:effectLst>
                <a:latin typeface="Times New Roman"/>
                <a:cs typeface="Times New Roman"/>
              </a:rPr>
              <a:t>For whoever desires to save his life will lose it, but whoever loses his life for My sake will save it. </a:t>
            </a:r>
            <a:r>
              <a:rPr lang="en-US" sz="3200" b="1" baseline="30000" dirty="0">
                <a:solidFill>
                  <a:srgbClr val="FFE796"/>
                </a:solidFill>
                <a:effectLst>
                  <a:outerShdw blurRad="38100" dist="38100" dir="2700000" algn="tl">
                    <a:srgbClr val="000000">
                      <a:alpha val="43137"/>
                    </a:srgbClr>
                  </a:outerShdw>
                </a:effectLst>
                <a:latin typeface="Times New Roman"/>
                <a:cs typeface="Times New Roman"/>
              </a:rPr>
              <a:t>25 </a:t>
            </a:r>
            <a:r>
              <a:rPr lang="en-US" sz="3200" dirty="0">
                <a:solidFill>
                  <a:schemeClr val="bg1"/>
                </a:solidFill>
                <a:effectLst>
                  <a:outerShdw blurRad="38100" dist="38100" dir="2700000" algn="tl">
                    <a:srgbClr val="000000">
                      <a:alpha val="43137"/>
                    </a:srgbClr>
                  </a:outerShdw>
                </a:effectLst>
                <a:latin typeface="Times New Roman"/>
                <a:cs typeface="Times New Roman"/>
              </a:rPr>
              <a:t>For what profit is it to a man if he gains the whole world, and is himself destroyed or lost? </a:t>
            </a:r>
            <a:r>
              <a:rPr lang="en-US" sz="3200" b="1" baseline="30000" dirty="0">
                <a:solidFill>
                  <a:schemeClr val="accent1">
                    <a:lumMod val="40000"/>
                    <a:lumOff val="60000"/>
                  </a:schemeClr>
                </a:solidFill>
                <a:effectLst>
                  <a:outerShdw blurRad="38100" dist="38100" dir="2700000" algn="tl">
                    <a:srgbClr val="000000">
                      <a:alpha val="43137"/>
                    </a:srgbClr>
                  </a:outerShdw>
                </a:effectLst>
                <a:latin typeface="Times New Roman"/>
                <a:cs typeface="Times New Roman"/>
              </a:rPr>
              <a:t>26 </a:t>
            </a:r>
            <a:r>
              <a:rPr lang="en-US" sz="3200" dirty="0">
                <a:solidFill>
                  <a:schemeClr val="bg1"/>
                </a:solidFill>
                <a:effectLst>
                  <a:outerShdw blurRad="38100" dist="38100" dir="2700000" algn="tl">
                    <a:srgbClr val="000000">
                      <a:alpha val="43137"/>
                    </a:srgbClr>
                  </a:outerShdw>
                </a:effectLst>
                <a:latin typeface="Times New Roman"/>
                <a:cs typeface="Times New Roman"/>
              </a:rPr>
              <a:t>For whoever is ashamed of Me and My words, of him the Son of Man will be ashamed when He comes in His own glory, and in His Father’s, and of the holy angels</a:t>
            </a:r>
            <a:r>
              <a:rPr lang="en-US" sz="3200" dirty="0" smtClean="0">
                <a:solidFill>
                  <a:schemeClr val="bg1"/>
                </a:solidFill>
                <a:effectLst>
                  <a:outerShdw blurRad="38100" dist="38100" dir="2700000" algn="tl">
                    <a:srgbClr val="000000">
                      <a:alpha val="43137"/>
                    </a:srgbClr>
                  </a:outerShdw>
                </a:effectLst>
                <a:latin typeface="Times New Roman"/>
                <a:cs typeface="Times New Roman"/>
              </a:rPr>
              <a:t>.”</a:t>
            </a:r>
            <a:endParaRPr lang="en-US" sz="3200"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2762214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a:cs typeface="Times New Roman"/>
              </a:rPr>
              <a:t>Deny Self</a:t>
            </a:r>
            <a:endParaRPr lang="en-US" sz="5400" b="1" dirty="0">
              <a:latin typeface="Times New Roman"/>
              <a:cs typeface="Times New Roman"/>
            </a:endParaRPr>
          </a:p>
        </p:txBody>
      </p:sp>
      <p:sp>
        <p:nvSpPr>
          <p:cNvPr id="3" name="Content Placeholder 2"/>
          <p:cNvSpPr>
            <a:spLocks noGrp="1"/>
          </p:cNvSpPr>
          <p:nvPr>
            <p:ph idx="1"/>
          </p:nvPr>
        </p:nvSpPr>
        <p:spPr>
          <a:xfrm>
            <a:off x="209604" y="1811936"/>
            <a:ext cx="8838861" cy="5046063"/>
          </a:xfrm>
        </p:spPr>
        <p:txBody>
          <a:bodyPr>
            <a:normAutofit/>
          </a:bodyPr>
          <a:lstStyle/>
          <a:p>
            <a:pPr>
              <a:spcBef>
                <a:spcPts val="0"/>
              </a:spcBef>
              <a:spcAft>
                <a:spcPts val="800"/>
              </a:spcAft>
              <a:buClr>
                <a:schemeClr val="accent1">
                  <a:lumMod val="60000"/>
                  <a:lumOff val="40000"/>
                </a:schemeClr>
              </a:buClr>
            </a:pPr>
            <a:r>
              <a:rPr lang="en-US" sz="3200" dirty="0" smtClean="0">
                <a:latin typeface="Times New Roman"/>
                <a:cs typeface="Times New Roman"/>
              </a:rPr>
              <a:t>Denying self is opposite to self-gratification that typifies the world</a:t>
            </a:r>
          </a:p>
          <a:p>
            <a:pPr>
              <a:spcBef>
                <a:spcPts val="0"/>
              </a:spcBef>
              <a:spcAft>
                <a:spcPts val="800"/>
              </a:spcAft>
              <a:buClr>
                <a:schemeClr val="accent1">
                  <a:lumMod val="60000"/>
                  <a:lumOff val="40000"/>
                </a:schemeClr>
              </a:buClr>
            </a:pPr>
            <a:r>
              <a:rPr lang="en-US" sz="3200" dirty="0" smtClean="0">
                <a:latin typeface="Times New Roman"/>
                <a:cs typeface="Times New Roman"/>
              </a:rPr>
              <a:t>Self-denial is mandatory for acceptable service</a:t>
            </a:r>
          </a:p>
          <a:p>
            <a:pPr lvl="1">
              <a:spcBef>
                <a:spcPts val="0"/>
              </a:spcBef>
              <a:spcAft>
                <a:spcPts val="8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Titus </a:t>
            </a:r>
            <a:r>
              <a:rPr lang="en-US" sz="2800" b="1" i="1" dirty="0" smtClean="0">
                <a:solidFill>
                  <a:srgbClr val="FFFF00"/>
                </a:solidFill>
                <a:latin typeface="Times New Roman"/>
                <a:cs typeface="Times New Roman"/>
              </a:rPr>
              <a:t>2:11-12</a:t>
            </a:r>
            <a:r>
              <a:rPr lang="en-US" sz="2800" dirty="0" smtClean="0">
                <a:latin typeface="Times New Roman"/>
                <a:cs typeface="Times New Roman"/>
              </a:rPr>
              <a:t>  Involves denying ungodliness &amp; lusts</a:t>
            </a:r>
            <a:endParaRPr lang="en-US" sz="2800" dirty="0" smtClean="0">
              <a:latin typeface="Times New Roman"/>
              <a:cs typeface="Times New Roman"/>
            </a:endParaRPr>
          </a:p>
          <a:p>
            <a:pPr lvl="1">
              <a:spcBef>
                <a:spcPts val="0"/>
              </a:spcBef>
              <a:spcAft>
                <a:spcPts val="8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Galatians </a:t>
            </a:r>
            <a:r>
              <a:rPr lang="en-US" sz="2800" b="1" i="1" dirty="0" smtClean="0">
                <a:solidFill>
                  <a:srgbClr val="FFFF00"/>
                </a:solidFill>
                <a:latin typeface="Times New Roman"/>
                <a:cs typeface="Times New Roman"/>
              </a:rPr>
              <a:t>2:20</a:t>
            </a:r>
            <a:r>
              <a:rPr lang="en-US" sz="2800" dirty="0" smtClean="0">
                <a:latin typeface="Times New Roman"/>
                <a:cs typeface="Times New Roman"/>
              </a:rPr>
              <a:t>  View self as crucified with Christ</a:t>
            </a:r>
            <a:endParaRPr lang="en-US" sz="2800" dirty="0" smtClean="0">
              <a:latin typeface="Times New Roman"/>
              <a:cs typeface="Times New Roman"/>
            </a:endParaRPr>
          </a:p>
          <a:p>
            <a:pPr lvl="1">
              <a:spcBef>
                <a:spcPts val="0"/>
              </a:spcBef>
              <a:spcAft>
                <a:spcPts val="8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Galatians </a:t>
            </a:r>
            <a:r>
              <a:rPr lang="en-US" sz="2800" b="1" i="1" dirty="0" smtClean="0">
                <a:solidFill>
                  <a:srgbClr val="FFFF00"/>
                </a:solidFill>
                <a:latin typeface="Times New Roman"/>
                <a:cs typeface="Times New Roman"/>
              </a:rPr>
              <a:t>5:24</a:t>
            </a:r>
            <a:r>
              <a:rPr lang="en-US" sz="2800" dirty="0" smtClean="0">
                <a:latin typeface="Times New Roman"/>
                <a:cs typeface="Times New Roman"/>
              </a:rPr>
              <a:t>  Crucify flesh with passions &amp; lusts</a:t>
            </a:r>
            <a:endParaRPr lang="en-US" sz="2800" dirty="0" smtClean="0">
              <a:latin typeface="Times New Roman"/>
              <a:cs typeface="Times New Roman"/>
            </a:endParaRPr>
          </a:p>
          <a:p>
            <a:pPr lvl="1">
              <a:spcBef>
                <a:spcPts val="0"/>
              </a:spcBef>
              <a:spcAft>
                <a:spcPts val="8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Romans </a:t>
            </a:r>
            <a:r>
              <a:rPr lang="en-US" sz="2800" b="1" i="1" dirty="0" smtClean="0">
                <a:solidFill>
                  <a:srgbClr val="FFFF00"/>
                </a:solidFill>
                <a:latin typeface="Times New Roman"/>
                <a:cs typeface="Times New Roman"/>
              </a:rPr>
              <a:t>15:1</a:t>
            </a:r>
            <a:r>
              <a:rPr lang="en-US" sz="2800" dirty="0" smtClean="0">
                <a:latin typeface="Times New Roman"/>
                <a:cs typeface="Times New Roman"/>
              </a:rPr>
              <a:t>  Must help the weak, not please self</a:t>
            </a:r>
            <a:endParaRPr lang="en-US" sz="2800" dirty="0" smtClean="0">
              <a:latin typeface="Times New Roman"/>
              <a:cs typeface="Times New Roman"/>
            </a:endParaRPr>
          </a:p>
          <a:p>
            <a:pPr lvl="1">
              <a:spcBef>
                <a:spcPts val="0"/>
              </a:spcBef>
              <a:spcAft>
                <a:spcPts val="8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Philippians </a:t>
            </a:r>
            <a:r>
              <a:rPr lang="en-US" sz="2800" b="1" i="1" dirty="0" smtClean="0">
                <a:solidFill>
                  <a:srgbClr val="FFFF00"/>
                </a:solidFill>
                <a:latin typeface="Times New Roman"/>
                <a:cs typeface="Times New Roman"/>
              </a:rPr>
              <a:t>3:7-9</a:t>
            </a:r>
            <a:r>
              <a:rPr lang="en-US" sz="2800" dirty="0" smtClean="0">
                <a:latin typeface="Times New Roman"/>
                <a:cs typeface="Times New Roman"/>
              </a:rPr>
              <a:t>  Account all as rubbish to gain Christ</a:t>
            </a:r>
            <a:endParaRPr lang="en-US" sz="2800" dirty="0" smtClean="0">
              <a:latin typeface="Times New Roman"/>
              <a:cs typeface="Times New Roman"/>
            </a:endParaRPr>
          </a:p>
          <a:p>
            <a:pPr>
              <a:spcBef>
                <a:spcPts val="0"/>
              </a:spcBef>
              <a:spcAft>
                <a:spcPts val="800"/>
              </a:spcAft>
              <a:buClr>
                <a:schemeClr val="accent1">
                  <a:lumMod val="60000"/>
                  <a:lumOff val="40000"/>
                </a:schemeClr>
              </a:buClr>
            </a:pPr>
            <a:r>
              <a:rPr lang="en-US" sz="3200" dirty="0" smtClean="0">
                <a:latin typeface="Times New Roman"/>
                <a:cs typeface="Times New Roman"/>
              </a:rPr>
              <a:t>We </a:t>
            </a:r>
            <a:r>
              <a:rPr lang="en-US" sz="3200" dirty="0" smtClean="0">
                <a:latin typeface="Times New Roman"/>
                <a:cs typeface="Times New Roman"/>
              </a:rPr>
              <a:t>set the foundation of service by denying self</a:t>
            </a:r>
            <a:endParaRPr lang="en-US" sz="3200" dirty="0">
              <a:latin typeface="Times New Roman"/>
              <a:cs typeface="Times New Roman"/>
            </a:endParaRPr>
          </a:p>
        </p:txBody>
      </p:sp>
    </p:spTree>
    <p:extLst>
      <p:ext uri="{BB962C8B-B14F-4D97-AF65-F5344CB8AC3E}">
        <p14:creationId xmlns:p14="http://schemas.microsoft.com/office/powerpoint/2010/main" val="53443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a:cs typeface="Times New Roman"/>
              </a:rPr>
              <a:t>Take Up Cross Daily</a:t>
            </a:r>
            <a:endParaRPr lang="en-US" sz="5400" b="1" dirty="0">
              <a:latin typeface="Times New Roman"/>
              <a:cs typeface="Times New Roman"/>
            </a:endParaRPr>
          </a:p>
        </p:txBody>
      </p:sp>
      <p:sp>
        <p:nvSpPr>
          <p:cNvPr id="3" name="Content Placeholder 2"/>
          <p:cNvSpPr>
            <a:spLocks noGrp="1"/>
          </p:cNvSpPr>
          <p:nvPr>
            <p:ph idx="1"/>
          </p:nvPr>
        </p:nvSpPr>
        <p:spPr>
          <a:xfrm>
            <a:off x="1" y="1824266"/>
            <a:ext cx="9144000" cy="5033734"/>
          </a:xfrm>
        </p:spPr>
        <p:txBody>
          <a:bodyPr>
            <a:normAutofit lnSpcReduction="10000"/>
          </a:bodyPr>
          <a:lstStyle/>
          <a:p>
            <a:pPr>
              <a:lnSpc>
                <a:spcPct val="103000"/>
              </a:lnSpc>
              <a:spcBef>
                <a:spcPts val="0"/>
              </a:spcBef>
              <a:spcAft>
                <a:spcPts val="600"/>
              </a:spcAft>
              <a:buClr>
                <a:schemeClr val="accent1">
                  <a:lumMod val="60000"/>
                  <a:lumOff val="40000"/>
                </a:schemeClr>
              </a:buClr>
            </a:pPr>
            <a:r>
              <a:rPr lang="en-US" sz="3200" dirty="0" smtClean="0">
                <a:latin typeface="Times New Roman"/>
                <a:cs typeface="Times New Roman"/>
              </a:rPr>
              <a:t>Taking up the cross </a:t>
            </a:r>
            <a:r>
              <a:rPr lang="en-US" sz="3200" dirty="0" smtClean="0">
                <a:latin typeface="Times New Roman"/>
                <a:cs typeface="Times New Roman"/>
              </a:rPr>
              <a:t>deal</a:t>
            </a:r>
            <a:r>
              <a:rPr lang="en-US" sz="3200" dirty="0" smtClean="0">
                <a:latin typeface="Times New Roman"/>
                <a:cs typeface="Times New Roman"/>
              </a:rPr>
              <a:t>s with suffering for Christ</a:t>
            </a:r>
            <a:endParaRPr lang="en-US" sz="3200" dirty="0" smtClean="0">
              <a:latin typeface="Times New Roman"/>
              <a:cs typeface="Times New Roman"/>
            </a:endParaRP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Matthew </a:t>
            </a:r>
            <a:r>
              <a:rPr lang="en-US" sz="2800" b="1" i="1" dirty="0" smtClean="0">
                <a:solidFill>
                  <a:srgbClr val="FFFF00"/>
                </a:solidFill>
                <a:latin typeface="Times New Roman"/>
                <a:cs typeface="Times New Roman"/>
              </a:rPr>
              <a:t>10:38</a:t>
            </a:r>
            <a:r>
              <a:rPr lang="en-US" sz="2800" dirty="0" smtClean="0">
                <a:latin typeface="Times New Roman"/>
                <a:cs typeface="Times New Roman"/>
              </a:rPr>
              <a:t>  If not take cross, not worthy of Christ</a:t>
            </a:r>
            <a:endParaRPr lang="en-US" sz="2800" dirty="0" smtClean="0">
              <a:latin typeface="Times New Roman"/>
              <a:cs typeface="Times New Roman"/>
            </a:endParaRP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Mark </a:t>
            </a:r>
            <a:r>
              <a:rPr lang="en-US" sz="2800" b="1" i="1" dirty="0" smtClean="0">
                <a:solidFill>
                  <a:srgbClr val="FFFF00"/>
                </a:solidFill>
                <a:latin typeface="Times New Roman"/>
                <a:cs typeface="Times New Roman"/>
              </a:rPr>
              <a:t>10:17-22</a:t>
            </a:r>
            <a:r>
              <a:rPr lang="en-US" sz="2800" dirty="0" smtClean="0">
                <a:latin typeface="Times New Roman"/>
                <a:cs typeface="Times New Roman"/>
              </a:rPr>
              <a:t>  Rich young ruler would not take up cross</a:t>
            </a:r>
            <a:endParaRPr lang="en-US" sz="2800" dirty="0" smtClean="0">
              <a:latin typeface="Times New Roman"/>
              <a:cs typeface="Times New Roman"/>
            </a:endParaRP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Galatians </a:t>
            </a:r>
            <a:r>
              <a:rPr lang="en-US" sz="2800" b="1" i="1" dirty="0" smtClean="0">
                <a:solidFill>
                  <a:srgbClr val="FFFF00"/>
                </a:solidFill>
                <a:latin typeface="Times New Roman"/>
                <a:cs typeface="Times New Roman"/>
              </a:rPr>
              <a:t>6:14</a:t>
            </a:r>
            <a:r>
              <a:rPr lang="en-US" sz="2800" dirty="0" smtClean="0">
                <a:latin typeface="Times New Roman"/>
                <a:cs typeface="Times New Roman"/>
              </a:rPr>
              <a:t>  In doing so, we are crucified to world…</a:t>
            </a:r>
            <a:endParaRPr lang="en-US" sz="2800" dirty="0" smtClean="0">
              <a:latin typeface="Times New Roman"/>
              <a:cs typeface="Times New Roman"/>
            </a:endParaRPr>
          </a:p>
          <a:p>
            <a:pPr>
              <a:lnSpc>
                <a:spcPct val="103000"/>
              </a:lnSpc>
              <a:spcBef>
                <a:spcPts val="0"/>
              </a:spcBef>
              <a:spcAft>
                <a:spcPts val="600"/>
              </a:spcAft>
              <a:buClr>
                <a:schemeClr val="accent1">
                  <a:lumMod val="60000"/>
                  <a:lumOff val="40000"/>
                </a:schemeClr>
              </a:buClr>
            </a:pPr>
            <a:r>
              <a:rPr lang="en-US" sz="3200" dirty="0" smtClean="0">
                <a:latin typeface="Times New Roman"/>
                <a:cs typeface="Times New Roman"/>
              </a:rPr>
              <a:t>Cannot be occasional, but must maintain d</a:t>
            </a:r>
            <a:r>
              <a:rPr lang="en-US" sz="3200" dirty="0" smtClean="0">
                <a:latin typeface="Times New Roman"/>
                <a:cs typeface="Times New Roman"/>
              </a:rPr>
              <a:t>aily </a:t>
            </a:r>
            <a:r>
              <a:rPr lang="en-US" sz="3200" dirty="0" smtClean="0">
                <a:latin typeface="Times New Roman"/>
                <a:cs typeface="Times New Roman"/>
              </a:rPr>
              <a:t>duty</a:t>
            </a: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Psalm 61:8</a:t>
            </a:r>
            <a:r>
              <a:rPr lang="en-US" sz="2800" dirty="0" smtClean="0">
                <a:latin typeface="Times New Roman"/>
                <a:cs typeface="Times New Roman"/>
              </a:rPr>
              <a:t>; </a:t>
            </a:r>
            <a:r>
              <a:rPr lang="en-US" sz="2800" b="1" i="1" dirty="0" smtClean="0">
                <a:solidFill>
                  <a:srgbClr val="FFFF00"/>
                </a:solidFill>
                <a:latin typeface="Times New Roman"/>
                <a:cs typeface="Times New Roman"/>
              </a:rPr>
              <a:t>88:9</a:t>
            </a:r>
            <a:r>
              <a:rPr lang="en-US" sz="2800" dirty="0" smtClean="0">
                <a:latin typeface="Times New Roman"/>
                <a:cs typeface="Times New Roman"/>
              </a:rPr>
              <a:t>  Daily serve as promised &amp; offer prayer</a:t>
            </a:r>
            <a:endParaRPr lang="en-US" sz="2800" dirty="0" smtClean="0">
              <a:latin typeface="Times New Roman"/>
              <a:cs typeface="Times New Roman"/>
            </a:endParaRP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Psalm </a:t>
            </a:r>
            <a:r>
              <a:rPr lang="en-US" sz="2800" b="1" i="1" dirty="0" smtClean="0">
                <a:solidFill>
                  <a:srgbClr val="FFFF00"/>
                </a:solidFill>
                <a:latin typeface="Times New Roman"/>
                <a:cs typeface="Times New Roman"/>
              </a:rPr>
              <a:t>25:5</a:t>
            </a:r>
            <a:r>
              <a:rPr lang="en-US" sz="2800" dirty="0" smtClean="0">
                <a:latin typeface="Times New Roman"/>
                <a:cs typeface="Times New Roman"/>
              </a:rPr>
              <a:t>  When we focus on truth, serve all day long</a:t>
            </a:r>
            <a:endParaRPr lang="en-US" sz="2800" dirty="0" smtClean="0">
              <a:latin typeface="Times New Roman"/>
              <a:cs typeface="Times New Roman"/>
            </a:endParaRPr>
          </a:p>
          <a:p>
            <a:pPr lvl="1">
              <a:lnSpc>
                <a:spcPct val="103000"/>
              </a:lnSpc>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Hebrews </a:t>
            </a:r>
            <a:r>
              <a:rPr lang="en-US" sz="2800" b="1" i="1" dirty="0" smtClean="0">
                <a:solidFill>
                  <a:srgbClr val="FFFF00"/>
                </a:solidFill>
                <a:latin typeface="Times New Roman"/>
                <a:cs typeface="Times New Roman"/>
              </a:rPr>
              <a:t>3:12-13</a:t>
            </a:r>
            <a:r>
              <a:rPr lang="en-US" sz="2800" dirty="0" smtClean="0">
                <a:latin typeface="Times New Roman"/>
                <a:cs typeface="Times New Roman"/>
              </a:rPr>
              <a:t>  If daily service neglected, we fall away</a:t>
            </a:r>
            <a:endParaRPr lang="en-US" sz="2800" dirty="0" smtClean="0">
              <a:latin typeface="Times New Roman"/>
              <a:cs typeface="Times New Roman"/>
            </a:endParaRPr>
          </a:p>
          <a:p>
            <a:pPr>
              <a:lnSpc>
                <a:spcPct val="103000"/>
              </a:lnSpc>
              <a:spcBef>
                <a:spcPts val="0"/>
              </a:spcBef>
              <a:spcAft>
                <a:spcPts val="600"/>
              </a:spcAft>
              <a:buClr>
                <a:schemeClr val="accent1">
                  <a:lumMod val="60000"/>
                  <a:lumOff val="40000"/>
                </a:schemeClr>
              </a:buClr>
            </a:pPr>
            <a:r>
              <a:rPr lang="en-US" sz="3200" dirty="0" smtClean="0">
                <a:latin typeface="Times New Roman"/>
                <a:cs typeface="Times New Roman"/>
              </a:rPr>
              <a:t>This time of year sees some give an annual service rather than daily service (Lent, Attendance, L.S.…)</a:t>
            </a:r>
            <a:endParaRPr lang="en-US" sz="3200" dirty="0">
              <a:latin typeface="Times New Roman"/>
              <a:cs typeface="Times New Roman"/>
            </a:endParaRPr>
          </a:p>
        </p:txBody>
      </p:sp>
    </p:spTree>
    <p:extLst>
      <p:ext uri="{BB962C8B-B14F-4D97-AF65-F5344CB8AC3E}">
        <p14:creationId xmlns:p14="http://schemas.microsoft.com/office/powerpoint/2010/main" val="131222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atin typeface="Times New Roman"/>
                <a:cs typeface="Times New Roman"/>
              </a:rPr>
              <a:t>Follow Jesus</a:t>
            </a:r>
            <a:endParaRPr lang="en-US" sz="5400" b="1" dirty="0">
              <a:latin typeface="Times New Roman"/>
              <a:cs typeface="Times New Roman"/>
            </a:endParaRPr>
          </a:p>
        </p:txBody>
      </p:sp>
      <p:sp>
        <p:nvSpPr>
          <p:cNvPr id="3" name="Content Placeholder 2"/>
          <p:cNvSpPr>
            <a:spLocks noGrp="1"/>
          </p:cNvSpPr>
          <p:nvPr>
            <p:ph idx="1"/>
          </p:nvPr>
        </p:nvSpPr>
        <p:spPr>
          <a:xfrm>
            <a:off x="163773" y="1848924"/>
            <a:ext cx="8884693" cy="5009076"/>
          </a:xfrm>
        </p:spPr>
        <p:txBody>
          <a:bodyPr>
            <a:normAutofit/>
          </a:bodyPr>
          <a:lstStyle/>
          <a:p>
            <a:pPr>
              <a:spcBef>
                <a:spcPts val="0"/>
              </a:spcBef>
              <a:spcAft>
                <a:spcPts val="600"/>
              </a:spcAft>
              <a:buClr>
                <a:schemeClr val="accent1">
                  <a:lumMod val="60000"/>
                  <a:lumOff val="40000"/>
                </a:schemeClr>
              </a:buClr>
            </a:pPr>
            <a:r>
              <a:rPr lang="en-US" sz="3200" dirty="0" smtClean="0">
                <a:latin typeface="Times New Roman"/>
                <a:cs typeface="Times New Roman"/>
              </a:rPr>
              <a:t>Definition of “disciple” is one who follows Christ</a:t>
            </a:r>
            <a:endParaRPr lang="en-US" sz="3200" dirty="0" smtClean="0">
              <a:latin typeface="Times New Roman"/>
              <a:cs typeface="Times New Roman"/>
            </a:endParaRPr>
          </a:p>
          <a:p>
            <a:pPr>
              <a:spcBef>
                <a:spcPts val="0"/>
              </a:spcBef>
              <a:spcAft>
                <a:spcPts val="600"/>
              </a:spcAft>
              <a:buClr>
                <a:schemeClr val="accent1">
                  <a:lumMod val="60000"/>
                  <a:lumOff val="40000"/>
                </a:schemeClr>
              </a:buClr>
            </a:pPr>
            <a:r>
              <a:rPr lang="en-US" sz="3200" dirty="0" smtClean="0">
                <a:latin typeface="Times New Roman"/>
                <a:cs typeface="Times New Roman"/>
              </a:rPr>
              <a:t>Following Jesus is not known by claim, but action</a:t>
            </a:r>
            <a:endParaRPr lang="en-US" sz="3200" dirty="0" smtClean="0">
              <a:latin typeface="Times New Roman"/>
              <a:cs typeface="Times New Roman"/>
            </a:endParaRPr>
          </a:p>
          <a:p>
            <a:pPr lvl="1">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Luke 9:57-60</a:t>
            </a:r>
            <a:r>
              <a:rPr lang="en-US" sz="2800" dirty="0" smtClean="0">
                <a:latin typeface="Times New Roman"/>
                <a:cs typeface="Times New Roman"/>
              </a:rPr>
              <a:t>  Demanding nature of discipleship</a:t>
            </a:r>
          </a:p>
          <a:p>
            <a:pPr lvl="1">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Luke 14:33</a:t>
            </a:r>
            <a:r>
              <a:rPr lang="en-US" sz="2800" dirty="0" smtClean="0">
                <a:latin typeface="Times New Roman"/>
                <a:cs typeface="Times New Roman"/>
              </a:rPr>
              <a:t>  Forsake all to follow Jesus</a:t>
            </a:r>
          </a:p>
          <a:p>
            <a:pPr lvl="1">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John 8:31</a:t>
            </a:r>
            <a:r>
              <a:rPr lang="en-US" sz="2800" dirty="0" smtClean="0">
                <a:latin typeface="Times New Roman"/>
                <a:cs typeface="Times New Roman"/>
              </a:rPr>
              <a:t>  Continue in His </a:t>
            </a:r>
            <a:r>
              <a:rPr lang="en-US" sz="2800" dirty="0" smtClean="0">
                <a:latin typeface="Times New Roman"/>
                <a:cs typeface="Times New Roman"/>
              </a:rPr>
              <a:t>word</a:t>
            </a:r>
          </a:p>
          <a:p>
            <a:pPr lvl="1">
              <a:spcBef>
                <a:spcPts val="0"/>
              </a:spcBef>
              <a:spcAft>
                <a:spcPts val="600"/>
              </a:spcAft>
              <a:buClr>
                <a:schemeClr val="bg1"/>
              </a:buClr>
              <a:buFont typeface="Wingdings" panose="05000000000000000000" pitchFamily="2" charset="2"/>
              <a:buChar char="§"/>
            </a:pPr>
            <a:r>
              <a:rPr lang="en-US" sz="2800" b="1" i="1" dirty="0" smtClean="0">
                <a:solidFill>
                  <a:srgbClr val="FFFF00"/>
                </a:solidFill>
                <a:latin typeface="Times New Roman"/>
                <a:cs typeface="Times New Roman"/>
              </a:rPr>
              <a:t>John </a:t>
            </a:r>
            <a:r>
              <a:rPr lang="en-US" sz="2800" b="1" i="1" dirty="0" smtClean="0">
                <a:solidFill>
                  <a:srgbClr val="FFFF00"/>
                </a:solidFill>
                <a:latin typeface="Times New Roman"/>
                <a:cs typeface="Times New Roman"/>
              </a:rPr>
              <a:t>15:8</a:t>
            </a:r>
            <a:r>
              <a:rPr lang="en-US" sz="2800" dirty="0" smtClean="0">
                <a:latin typeface="Times New Roman"/>
                <a:cs typeface="Times New Roman"/>
              </a:rPr>
              <a:t>  Bearing much </a:t>
            </a:r>
            <a:r>
              <a:rPr lang="en-US" sz="2800" dirty="0" smtClean="0">
                <a:latin typeface="Times New Roman"/>
                <a:cs typeface="Times New Roman"/>
              </a:rPr>
              <a:t>fruit</a:t>
            </a:r>
          </a:p>
          <a:p>
            <a:pPr lvl="1">
              <a:spcBef>
                <a:spcPts val="0"/>
              </a:spcBef>
              <a:spcAft>
                <a:spcPts val="600"/>
              </a:spcAft>
              <a:buClr>
                <a:schemeClr val="bg1"/>
              </a:buClr>
              <a:buFont typeface="Wingdings" panose="05000000000000000000" pitchFamily="2" charset="2"/>
              <a:buChar char="§"/>
            </a:pPr>
            <a:r>
              <a:rPr lang="en-US" sz="2800" b="1" i="1" dirty="0">
                <a:solidFill>
                  <a:srgbClr val="FFFF00"/>
                </a:solidFill>
                <a:latin typeface="Times New Roman"/>
                <a:cs typeface="Times New Roman"/>
              </a:rPr>
              <a:t>Matthew 28:18-20</a:t>
            </a:r>
            <a:r>
              <a:rPr lang="en-US" sz="2800" dirty="0">
                <a:latin typeface="Times New Roman"/>
                <a:cs typeface="Times New Roman"/>
              </a:rPr>
              <a:t>  To be a </a:t>
            </a:r>
            <a:r>
              <a:rPr lang="en-US" sz="2800" dirty="0" smtClean="0">
                <a:latin typeface="Times New Roman"/>
                <a:cs typeface="Times New Roman"/>
              </a:rPr>
              <a:t>disciple, must obey “</a:t>
            </a:r>
            <a:r>
              <a:rPr lang="en-US" sz="2800" b="1" cap="small" dirty="0" smtClean="0">
                <a:latin typeface="Times New Roman"/>
                <a:cs typeface="Times New Roman"/>
              </a:rPr>
              <a:t>all</a:t>
            </a:r>
            <a:r>
              <a:rPr lang="en-US" sz="2800" dirty="0" smtClean="0">
                <a:latin typeface="Times New Roman"/>
                <a:cs typeface="Times New Roman"/>
              </a:rPr>
              <a:t>”</a:t>
            </a:r>
            <a:endParaRPr lang="en-US" sz="2800" dirty="0" smtClean="0">
              <a:latin typeface="Times New Roman"/>
              <a:cs typeface="Times New Roman"/>
            </a:endParaRPr>
          </a:p>
          <a:p>
            <a:pPr>
              <a:spcBef>
                <a:spcPts val="0"/>
              </a:spcBef>
              <a:spcAft>
                <a:spcPts val="600"/>
              </a:spcAft>
              <a:buClr>
                <a:schemeClr val="accent1">
                  <a:lumMod val="60000"/>
                  <a:lumOff val="40000"/>
                </a:schemeClr>
              </a:buClr>
            </a:pPr>
            <a:r>
              <a:rPr lang="en-US" sz="3200" dirty="0" smtClean="0">
                <a:latin typeface="Times New Roman"/>
                <a:cs typeface="Times New Roman"/>
              </a:rPr>
              <a:t>Obedience to Christ’s will is what distinguishes between true disciples and imposters (</a:t>
            </a:r>
            <a:r>
              <a:rPr lang="en-US" sz="3200" b="1" i="1" dirty="0" smtClean="0">
                <a:solidFill>
                  <a:srgbClr val="FFFF00"/>
                </a:solidFill>
                <a:latin typeface="Times New Roman"/>
                <a:cs typeface="Times New Roman"/>
              </a:rPr>
              <a:t>Matt. 7:21f</a:t>
            </a:r>
            <a:r>
              <a:rPr lang="en-US" sz="3200" dirty="0" smtClean="0">
                <a:latin typeface="Times New Roman"/>
                <a:cs typeface="Times New Roman"/>
              </a:rPr>
              <a:t>)</a:t>
            </a:r>
            <a:endParaRPr lang="en-US" sz="3200" dirty="0">
              <a:latin typeface="Times New Roman"/>
              <a:cs typeface="Times New Roman"/>
            </a:endParaRPr>
          </a:p>
        </p:txBody>
      </p:sp>
    </p:spTree>
    <p:extLst>
      <p:ext uri="{BB962C8B-B14F-4D97-AF65-F5344CB8AC3E}">
        <p14:creationId xmlns:p14="http://schemas.microsoft.com/office/powerpoint/2010/main" val="89452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1374</TotalTime>
  <Words>263</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Habitat</vt:lpstr>
      <vt:lpstr>Desiring to Come after Jesus</vt:lpstr>
      <vt:lpstr>Luke 9:23-26</vt:lpstr>
      <vt:lpstr>Deny Self</vt:lpstr>
      <vt:lpstr>Take Up Cross Daily</vt:lpstr>
      <vt:lpstr>Follow Jesus</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Desiring to Come after Jesus</dc:title>
  <dc:creator>Harry Osborne</dc:creator>
  <cp:lastModifiedBy>Harry</cp:lastModifiedBy>
  <cp:revision>15</cp:revision>
  <dcterms:created xsi:type="dcterms:W3CDTF">2015-04-04T13:13:07Z</dcterms:created>
  <dcterms:modified xsi:type="dcterms:W3CDTF">2015-04-05T12:12:11Z</dcterms:modified>
</cp:coreProperties>
</file>