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8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006600"/>
    <a:srgbClr val="663300"/>
    <a:srgbClr val="0000FF"/>
    <a:srgbClr val="800000"/>
    <a:srgbClr val="99FF66"/>
    <a:srgbClr val="FF9900"/>
    <a:srgbClr val="D1A375"/>
    <a:srgbClr val="FF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7176" autoAdjust="0"/>
  </p:normalViewPr>
  <p:slideViewPr>
    <p:cSldViewPr>
      <p:cViewPr varScale="1">
        <p:scale>
          <a:sx n="72" d="100"/>
          <a:sy n="72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78E9E0-5602-4FA2-ADAD-1B5A88608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14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19232-7856-4C47-AF46-A48EA00FE18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8E9E0-5602-4FA2-ADAD-1B5A886085B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F3E2-0877-4575-A111-9CEF9879E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970D-D427-4910-8FCC-758541E87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1CEF-97B5-43DF-9C66-29C3AA3AB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27F3E2-0877-4575-A111-9CEF9879E1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98C42-3D73-4DEA-808C-F4DDBAFBD0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83229-3C01-48A2-9B8D-342071F281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65346-17FE-4988-8888-01B6FEC839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F990A-807D-4771-910F-539C4E9506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13A5C-EFBA-40D3-8682-8A75A7E283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9FE84-905D-4827-A3ED-5E2861F0C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859D1-8474-419A-A3D2-4076F4533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8C42-3D73-4DEA-808C-F4DDBAFBD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F0029-6A3D-40B8-A03D-4E8007CD8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0970D-D427-4910-8FCC-758541E875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1CEF-97B5-43DF-9C66-29C3AA3AB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3229-3C01-48A2-9B8D-342071F28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65346-17FE-4988-8888-01B6FEC83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990A-807D-4771-910F-539C4E95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3A5C-EFBA-40D3-8682-8A75A7E28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FE84-905D-4827-A3ED-5E2861F0C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59D1-8474-419A-A3D2-4076F4533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0029-6A3D-40B8-A03D-4E8007CD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B35C1D66-4156-4020-9AF6-FF3A77D3E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5C1D66-4156-4020-9AF6-FF3A77D3E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458200" cy="2057400"/>
          </a:xfrm>
          <a:effectLst>
            <a:reflection blurRad="6350" stA="75000" endPos="15000" dir="5400000" sy="-100000" algn="bl" rotWithShape="0"/>
          </a:effec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Person &amp; Work of </a:t>
            </a:r>
            <a:r>
              <a:rPr lang="en-US" sz="75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Holy Spirit</a:t>
            </a:r>
            <a:endParaRPr lang="en-US" sz="7500" b="1" baseline="30000" dirty="0" smtClean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733800"/>
            <a:ext cx="838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Spirit in the Old Testament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668" y="4572000"/>
            <a:ext cx="4371132" cy="2057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9144000" cy="114776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Spirit “With” &amp; “Upon” Messiah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610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61:1f</a:t>
            </a:r>
            <a:r>
              <a:rPr lang="en-US" altLang="en-US" sz="3600" dirty="0">
                <a:solidFill>
                  <a:srgbClr val="800000"/>
                </a:solidFill>
              </a:rPr>
              <a:t>  </a:t>
            </a:r>
            <a:r>
              <a:rPr lang="en-US" altLang="en-US" sz="3600" dirty="0"/>
              <a:t>Spirit to anoint Messiah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i="1" dirty="0" smtClean="0"/>
              <a:t>Fulfillment </a:t>
            </a:r>
            <a:r>
              <a:rPr lang="en-US" altLang="en-US" sz="3200" i="1" dirty="0"/>
              <a:t>seen in </a:t>
            </a:r>
            <a:r>
              <a:rPr lang="en-US" altLang="en-US" sz="3200" b="1" i="1" dirty="0">
                <a:solidFill>
                  <a:srgbClr val="C00000"/>
                </a:solidFill>
              </a:rPr>
              <a:t>Luke 4:16-20</a:t>
            </a:r>
            <a:endParaRPr lang="en-US" altLang="en-US" sz="3200" i="1" dirty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11:1-2</a:t>
            </a:r>
            <a:r>
              <a:rPr lang="en-US" altLang="en-US" sz="3600" dirty="0">
                <a:solidFill>
                  <a:srgbClr val="C00000"/>
                </a:solidFill>
              </a:rPr>
              <a:t>  </a:t>
            </a:r>
            <a:r>
              <a:rPr lang="en-US" altLang="en-US" sz="3600" dirty="0"/>
              <a:t>Spirit of Jehovah on Him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42:1f</a:t>
            </a:r>
            <a:r>
              <a:rPr lang="en-US" altLang="en-US" sz="3600" dirty="0">
                <a:solidFill>
                  <a:srgbClr val="C00000"/>
                </a:solidFill>
              </a:rPr>
              <a:t>  </a:t>
            </a:r>
            <a:r>
              <a:rPr lang="en-US" altLang="en-US" sz="3600" dirty="0"/>
              <a:t>Spirit to be upon Messiah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i="1" dirty="0" smtClean="0"/>
              <a:t>Fulfillment </a:t>
            </a:r>
            <a:r>
              <a:rPr lang="en-US" altLang="en-US" sz="3200" i="1" dirty="0"/>
              <a:t>declared in </a:t>
            </a:r>
            <a:r>
              <a:rPr lang="en-US" altLang="en-US" sz="3200" b="1" i="1" dirty="0">
                <a:solidFill>
                  <a:srgbClr val="C00000"/>
                </a:solidFill>
              </a:rPr>
              <a:t>Matthew 12:15-28</a:t>
            </a:r>
            <a:endParaRPr lang="en-US" altLang="en-US" sz="3200" b="1" dirty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59:20-21</a:t>
            </a:r>
            <a:r>
              <a:rPr lang="en-US" altLang="en-US" sz="3600" dirty="0">
                <a:solidFill>
                  <a:srgbClr val="C00000"/>
                </a:solidFill>
              </a:rPr>
              <a:t>  </a:t>
            </a:r>
            <a:r>
              <a:rPr lang="en-US" altLang="en-US" sz="3600" dirty="0"/>
              <a:t>Spirit evidenced by words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6600"/>
                </a:solidFill>
              </a:rPr>
              <a:t>Point of prophecy speaks to divine unity in purpose &amp; action in Messiah’s work</a:t>
            </a:r>
            <a:endParaRPr lang="en-US" altLang="en-US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8394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4478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Holy Spirit Evidenced by Coming of the New Kingdom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32025"/>
            <a:ext cx="8991600" cy="4625975"/>
          </a:xfrm>
        </p:spPr>
        <p:txBody>
          <a:bodyPr>
            <a:normAutofit fontScale="92500"/>
          </a:bodyPr>
          <a:lstStyle/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Beginning at the baptism of Jesus, Spirit gave testimony of Jesus as the Christ</a:t>
            </a:r>
          </a:p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Perfect divine unity in purpose and action seen throughout Jesus’ earthly ministry</a:t>
            </a:r>
          </a:p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Zenith reached in resurrection &amp; ascension of Christ to rule on throne in heaven</a:t>
            </a:r>
          </a:p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6600"/>
                </a:solidFill>
              </a:rPr>
              <a:t>Pouring forth of Spirit 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to be </a:t>
            </a:r>
            <a:r>
              <a:rPr lang="en-US" altLang="en-US" sz="3600" b="1" dirty="0">
                <a:solidFill>
                  <a:srgbClr val="006600"/>
                </a:solidFill>
              </a:rPr>
              <a:t>evidence 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for </a:t>
            </a:r>
            <a:r>
              <a:rPr lang="en-US" altLang="en-US" sz="3600" b="1" dirty="0">
                <a:solidFill>
                  <a:srgbClr val="006600"/>
                </a:solidFill>
              </a:rPr>
              <a:t>all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C00000"/>
                </a:solidFill>
              </a:rPr>
              <a:t>Joel 2:28-32</a:t>
            </a:r>
            <a:r>
              <a:rPr lang="en-US" altLang="en-US" sz="3200" i="1" dirty="0">
                <a:solidFill>
                  <a:srgbClr val="C00000"/>
                </a:solidFill>
              </a:rPr>
              <a:t> </a:t>
            </a:r>
            <a:r>
              <a:rPr lang="en-US" altLang="en-US" sz="3200" i="1" dirty="0"/>
              <a:t>fulfilled in </a:t>
            </a:r>
            <a:r>
              <a:rPr lang="en-US" altLang="en-US" sz="3200" b="1" i="1" dirty="0">
                <a:solidFill>
                  <a:srgbClr val="C00000"/>
                </a:solidFill>
              </a:rPr>
              <a:t>Acts 2:16f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4209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6000" b="1" dirty="0">
                <a:solidFill>
                  <a:srgbClr val="663300"/>
                </a:solidFill>
              </a:rPr>
              <a:t>Pouring Forth of Spirit on Pentecost</a:t>
            </a:r>
            <a:endParaRPr lang="en-US" altLang="en-US" sz="6000" dirty="0">
              <a:solidFill>
                <a:srgbClr val="6633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How do we know kingdom &amp; salvation promised in OT are present reality?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None/>
            </a:pPr>
            <a:r>
              <a:rPr lang="en-US" altLang="en-US" sz="3600" b="1" dirty="0" smtClean="0">
                <a:solidFill>
                  <a:srgbClr val="006600"/>
                </a:solidFill>
              </a:rPr>
              <a:t>	“</a:t>
            </a:r>
            <a:r>
              <a:rPr lang="en-US" altLang="en-US" sz="3600" b="1" dirty="0">
                <a:solidFill>
                  <a:srgbClr val="006600"/>
                </a:solidFill>
              </a:rPr>
              <a:t>THIS</a:t>
            </a:r>
            <a:r>
              <a:rPr lang="en-US" altLang="en-US" sz="3600" dirty="0">
                <a:solidFill>
                  <a:srgbClr val="006600"/>
                </a:solidFill>
              </a:rPr>
              <a:t> </a:t>
            </a:r>
            <a:r>
              <a:rPr lang="en-US" altLang="en-US" sz="3600" i="1" dirty="0"/>
              <a:t>(actions recorded on Pentecost)</a:t>
            </a:r>
            <a:endParaRPr lang="en-US" altLang="en-US" sz="3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None/>
            </a:pPr>
            <a:r>
              <a:rPr lang="en-US" altLang="en-US" sz="3600" b="1" dirty="0" smtClean="0">
                <a:solidFill>
                  <a:srgbClr val="006600"/>
                </a:solidFill>
              </a:rPr>
              <a:t>		IS</a:t>
            </a:r>
            <a:endParaRPr lang="en-US" altLang="en-US" sz="3600" b="1" dirty="0">
              <a:solidFill>
                <a:srgbClr val="0066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None/>
            </a:pPr>
            <a:r>
              <a:rPr lang="en-US" altLang="en-US" sz="3600" b="1" dirty="0" smtClean="0">
                <a:solidFill>
                  <a:srgbClr val="006600"/>
                </a:solidFill>
              </a:rPr>
              <a:t>		     THAT</a:t>
            </a:r>
            <a:r>
              <a:rPr lang="en-US" altLang="en-US" sz="3600" b="1" dirty="0">
                <a:solidFill>
                  <a:srgbClr val="006600"/>
                </a:solidFill>
              </a:rPr>
              <a:t>”</a:t>
            </a:r>
            <a:r>
              <a:rPr lang="en-US" altLang="en-US" sz="3600" dirty="0"/>
              <a:t> (promise </a:t>
            </a:r>
            <a:r>
              <a:rPr lang="en-US" altLang="en-US" sz="3600" dirty="0" smtClean="0"/>
              <a:t>given </a:t>
            </a:r>
            <a:r>
              <a:rPr lang="en-US" altLang="en-US" sz="3600" dirty="0"/>
              <a:t>in Joel 2)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If “this is that”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Then “that is this”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6600"/>
                </a:solidFill>
              </a:rPr>
              <a:t>So, time for coming of salvation &amp; kingdom of Christ is identified!</a:t>
            </a:r>
          </a:p>
        </p:txBody>
      </p:sp>
    </p:spTree>
    <p:extLst>
      <p:ext uri="{BB962C8B-B14F-4D97-AF65-F5344CB8AC3E}">
        <p14:creationId xmlns:p14="http://schemas.microsoft.com/office/powerpoint/2010/main" xmlns="" val="20199374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5200" b="1" dirty="0">
                <a:solidFill>
                  <a:srgbClr val="663300"/>
                </a:solidFill>
              </a:rPr>
              <a:t>Salvation &amp; Kingdom of Christ Now Present Reality</a:t>
            </a:r>
            <a:endParaRPr lang="en-US" altLang="en-US" sz="5200" dirty="0">
              <a:solidFill>
                <a:srgbClr val="6633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358140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Salvation &amp; Kingdom to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ome with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Spirit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486400" y="2819400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Spirit Came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on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Pentecost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90600" y="5118100"/>
            <a:ext cx="495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Spirit’s Coming </a:t>
            </a:r>
            <a:r>
              <a:rPr lang="en-US" alt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Proved Present Reality of</a:t>
            </a:r>
            <a:endParaRPr lang="en-US" altLang="en-US" sz="3600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Salvation &amp; Kingdom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3048000" y="2667000"/>
            <a:ext cx="2438400" cy="609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5334000" y="4114800"/>
            <a:ext cx="2438400" cy="20574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4062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 animBg="1"/>
      <p:bldP spid="358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906818"/>
            <a:ext cx="9144000" cy="2646382"/>
          </a:xfrm>
        </p:spPr>
        <p:txBody>
          <a:bodyPr anchor="t"/>
          <a:lstStyle/>
          <a:p>
            <a:r>
              <a:rPr lang="en-US" sz="6600" b="1" dirty="0" smtClean="0"/>
              <a:t>Holy Spirit’s Work Is</a:t>
            </a:r>
            <a:r>
              <a:rPr lang="en-US" sz="6600" dirty="0" smtClean="0"/>
              <a:t>:</a:t>
            </a:r>
            <a:br>
              <a:rPr lang="en-US" sz="66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5800" b="1" i="1" dirty="0" smtClean="0">
                <a:solidFill>
                  <a:srgbClr val="99FF66"/>
                </a:solidFill>
                <a:effectLst/>
              </a:rPr>
              <a:t>Instructing</a:t>
            </a:r>
            <a:r>
              <a:rPr lang="en-US" sz="5800" b="1" i="1" dirty="0" smtClean="0">
                <a:effectLst/>
              </a:rPr>
              <a:t> </a:t>
            </a:r>
            <a:r>
              <a:rPr lang="en-US" sz="5800" b="1" i="1" dirty="0" smtClean="0">
                <a:solidFill>
                  <a:srgbClr val="FFFF00"/>
                </a:solidFill>
                <a:effectLst/>
              </a:rPr>
              <a:t>&amp;</a:t>
            </a:r>
            <a:r>
              <a:rPr lang="en-US" sz="5800" b="1" i="1" dirty="0" smtClean="0">
                <a:effectLst/>
              </a:rPr>
              <a:t> </a:t>
            </a:r>
            <a:r>
              <a:rPr lang="en-US" sz="5800" b="1" i="1" dirty="0" smtClean="0">
                <a:solidFill>
                  <a:srgbClr val="99FF66"/>
                </a:solidFill>
                <a:effectLst/>
              </a:rPr>
              <a:t>Blessing</a:t>
            </a:r>
            <a:r>
              <a:rPr lang="en-US" sz="5800" b="1" i="1" dirty="0" smtClean="0">
                <a:effectLst/>
              </a:rPr>
              <a:t> </a:t>
            </a:r>
            <a:endParaRPr lang="en-US" sz="5800" b="1" i="1" dirty="0">
              <a:effectLst/>
            </a:endParaRPr>
          </a:p>
        </p:txBody>
      </p:sp>
      <p:pic>
        <p:nvPicPr>
          <p:cNvPr id="9" name="Picture 8" descr="S62B3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801620" cy="29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4102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Blessings Brought by Spirit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991600" cy="4495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Holy </a:t>
            </a:r>
            <a:r>
              <a:rPr lang="en-US" altLang="en-US" sz="3600" dirty="0"/>
              <a:t>Spirit is said to have brought blessings upon Israel from beginning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Haggai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2:4-5</a:t>
            </a:r>
            <a:r>
              <a:rPr lang="en-US" altLang="en-US" sz="3400" dirty="0" smtClean="0"/>
              <a:t>	Spirit </a:t>
            </a:r>
            <a:r>
              <a:rPr lang="en-US" altLang="en-US" sz="3400" dirty="0"/>
              <a:t>with Israel in exodus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63:7-14</a:t>
            </a:r>
            <a:r>
              <a:rPr lang="en-US" altLang="en-US" sz="3400" dirty="0" smtClean="0">
                <a:solidFill>
                  <a:srgbClr val="800000"/>
                </a:solidFill>
              </a:rPr>
              <a:t>	</a:t>
            </a:r>
            <a:r>
              <a:rPr lang="en-US" altLang="en-US" sz="3400" dirty="0" smtClean="0"/>
              <a:t>Spirit </a:t>
            </a:r>
            <a:r>
              <a:rPr lang="en-US" altLang="en-US" sz="3400" dirty="0"/>
              <a:t>blesses in days of old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32:13-15</a:t>
            </a:r>
            <a:r>
              <a:rPr lang="en-US" altLang="en-US" sz="3400" dirty="0" smtClean="0">
                <a:solidFill>
                  <a:srgbClr val="800000"/>
                </a:solidFill>
              </a:rPr>
              <a:t>	</a:t>
            </a:r>
            <a:r>
              <a:rPr lang="en-US" altLang="en-US" sz="3400" dirty="0" smtClean="0"/>
              <a:t>Spirit </a:t>
            </a:r>
            <a:r>
              <a:rPr lang="en-US" altLang="en-US" sz="3400" dirty="0"/>
              <a:t>blesses in restoration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44:1-5</a:t>
            </a:r>
            <a:r>
              <a:rPr lang="en-US" altLang="en-US" sz="3400" dirty="0" smtClean="0">
                <a:solidFill>
                  <a:srgbClr val="800000"/>
                </a:solidFill>
              </a:rPr>
              <a:t>	</a:t>
            </a:r>
            <a:r>
              <a:rPr lang="en-US" altLang="en-US" sz="3400" dirty="0" smtClean="0"/>
              <a:t>“Spirit</a:t>
            </a:r>
            <a:r>
              <a:rPr lang="en-US" altLang="en-US" sz="3400" dirty="0"/>
              <a:t>” parallel to “blessing”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Psalm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143:4-10</a:t>
            </a:r>
            <a:r>
              <a:rPr lang="en-US" altLang="en-US" sz="3400" dirty="0" smtClean="0"/>
              <a:t>	“My </a:t>
            </a:r>
            <a:r>
              <a:rPr lang="en-US" altLang="en-US" sz="3400" dirty="0"/>
              <a:t>spirit” vs. “Thy Spirit”</a:t>
            </a:r>
          </a:p>
        </p:txBody>
      </p:sp>
    </p:spTree>
    <p:extLst>
      <p:ext uri="{BB962C8B-B14F-4D97-AF65-F5344CB8AC3E}">
        <p14:creationId xmlns:p14="http://schemas.microsoft.com/office/powerpoint/2010/main" xmlns="" val="24855065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Holy Spirit &amp; Instruction to Israel</a:t>
            </a:r>
            <a:endParaRPr lang="en-US" altLang="en-US" dirty="0">
              <a:solidFill>
                <a:srgbClr val="663300"/>
              </a:solidFill>
            </a:endParaRPr>
          </a:p>
        </p:txBody>
      </p:sp>
      <p:pic>
        <p:nvPicPr>
          <p:cNvPr id="22531" name="Picture 3" descr="JEPEO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4889" y="2365375"/>
            <a:ext cx="4300711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60999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71563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Spirit: Source of Instruction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</a:rPr>
              <a:t>Instruction to Israel is attributed to Holy Spirit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 smtClean="0">
                <a:solidFill>
                  <a:srgbClr val="800000"/>
                </a:solidFill>
              </a:rPr>
              <a:t>Nehemiah </a:t>
            </a:r>
            <a:r>
              <a:rPr lang="en-US" altLang="en-US" sz="3400" b="1" i="1" dirty="0">
                <a:solidFill>
                  <a:srgbClr val="800000"/>
                </a:solidFill>
              </a:rPr>
              <a:t>9:5f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God directs Israel in history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Nehemiah 9:16f</a:t>
            </a:r>
            <a:r>
              <a:rPr lang="en-US" altLang="en-US" sz="3400" dirty="0">
                <a:solidFill>
                  <a:srgbClr val="800000"/>
                </a:solidFill>
              </a:rPr>
              <a:t> </a:t>
            </a:r>
            <a:r>
              <a:rPr lang="en-US" altLang="en-US" sz="3400" dirty="0"/>
              <a:t> Spirit instructed Israel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Micah 3:7-8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Spirit revealed, not diviners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63:10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Rebel at word = Spirit grieved</a:t>
            </a:r>
          </a:p>
          <a:p>
            <a:pPr lvl="2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000" i="1" dirty="0"/>
              <a:t>compare </a:t>
            </a:r>
            <a:r>
              <a:rPr lang="en-US" altLang="en-US" sz="3000" b="1" i="1" dirty="0">
                <a:solidFill>
                  <a:srgbClr val="800000"/>
                </a:solidFill>
              </a:rPr>
              <a:t>Ephesians 4:30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Zechariah 7:11-12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Law spurned of Spirit</a:t>
            </a:r>
          </a:p>
          <a:p>
            <a:pPr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/>
              <a:t>Charge of Stephen confirms (</a:t>
            </a:r>
            <a:r>
              <a:rPr lang="en-US" altLang="en-US" sz="3600" b="1" i="1" dirty="0">
                <a:solidFill>
                  <a:srgbClr val="800000"/>
                </a:solidFill>
              </a:rPr>
              <a:t>Acts 7:51-53</a:t>
            </a:r>
            <a:r>
              <a:rPr lang="en-US" altLang="en-US" sz="3600" dirty="0"/>
              <a:t>)</a:t>
            </a:r>
          </a:p>
          <a:p>
            <a:pPr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/>
              <a:t>NT says OT revelation of Spirit (</a:t>
            </a:r>
            <a:r>
              <a:rPr lang="en-US" altLang="en-US" sz="3600" b="1" i="1" dirty="0">
                <a:solidFill>
                  <a:srgbClr val="800000"/>
                </a:solidFill>
              </a:rPr>
              <a:t>2 Pet. 1:21</a:t>
            </a:r>
            <a:r>
              <a:rPr lang="en-US" alt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8436784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Holy Spirit &amp; The Temple</a:t>
            </a:r>
          </a:p>
        </p:txBody>
      </p:sp>
      <p:pic>
        <p:nvPicPr>
          <p:cNvPr id="24579" name="Picture 3" descr="WR604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962" y="2254232"/>
            <a:ext cx="6702838" cy="44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14146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Dedication of Temple in 1 Kings 8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686800" cy="4572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All had been built according to plan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Cloud filled the house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10-11</a:t>
            </a:r>
            <a:r>
              <a:rPr lang="en-US" altLang="en-US" sz="3600" dirty="0"/>
              <a:t>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Solomon prays in dedication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12-53</a:t>
            </a:r>
            <a:r>
              <a:rPr lang="en-US" altLang="en-US" sz="3600" dirty="0"/>
              <a:t>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Repeatedly calls it God’s house or dwelling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Yet, not literal dwelling place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27-30</a:t>
            </a:r>
            <a:r>
              <a:rPr lang="en-US" altLang="en-US" sz="3600" dirty="0"/>
              <a:t>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6600"/>
                </a:solidFill>
              </a:rPr>
              <a:t>What is 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meant by God “dwelling” in temple?</a:t>
            </a:r>
            <a:endParaRPr lang="en-US" altLang="en-US" sz="3600" dirty="0">
              <a:solidFill>
                <a:srgbClr val="006600"/>
              </a:solidFill>
            </a:endParaRP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Place </a:t>
            </a:r>
            <a:r>
              <a:rPr lang="en-US" altLang="en-US" sz="3600" u="sng" dirty="0"/>
              <a:t>symbolized</a:t>
            </a:r>
            <a:r>
              <a:rPr lang="en-US" altLang="en-US" sz="3600" dirty="0"/>
              <a:t> God’s abiding with Israel through blessings &amp; instruction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31-53</a:t>
            </a:r>
            <a:r>
              <a:rPr lang="en-US" alt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5823057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Holy Spirit Works </a:t>
            </a:r>
            <a:r>
              <a:rPr lang="en-US" altLang="en-US" b="1" dirty="0" smtClean="0">
                <a:solidFill>
                  <a:srgbClr val="663300"/>
                </a:solidFill>
              </a:rPr>
              <a:t>with </a:t>
            </a:r>
            <a:r>
              <a:rPr lang="en-US" altLang="en-US" b="1" dirty="0">
                <a:solidFill>
                  <a:srgbClr val="663300"/>
                </a:solidFill>
              </a:rPr>
              <a:t>People</a:t>
            </a:r>
            <a:endParaRPr lang="en-US" altLang="en-US" dirty="0">
              <a:solidFill>
                <a:srgbClr val="66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2860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70566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5000" b="1" dirty="0">
                <a:solidFill>
                  <a:srgbClr val="663300"/>
                </a:solidFill>
              </a:rPr>
              <a:t>Holy Spirit &amp; Messianic Promise</a:t>
            </a:r>
            <a:endParaRPr lang="en-US" altLang="en-US" sz="5000" dirty="0">
              <a:solidFill>
                <a:srgbClr val="66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700" y="2203770"/>
            <a:ext cx="3594100" cy="46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61074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13093</TotalTime>
  <Words>389</Words>
  <Application>Microsoft Office PowerPoint</Application>
  <PresentationFormat>On-screen Show (4:3)</PresentationFormat>
  <Paragraphs>72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Corinthian columns design template</vt:lpstr>
      <vt:lpstr>Hardcover</vt:lpstr>
      <vt:lpstr>The Person &amp; Work of the Holy Spirit</vt:lpstr>
      <vt:lpstr>Holy Spirit’s Work Is:  Instructing &amp; Blessing </vt:lpstr>
      <vt:lpstr>Blessings Brought by Spirit</vt:lpstr>
      <vt:lpstr>Holy Spirit &amp; Instruction to Israel</vt:lpstr>
      <vt:lpstr>Spirit: Source of Instruction</vt:lpstr>
      <vt:lpstr>Holy Spirit &amp; The Temple</vt:lpstr>
      <vt:lpstr>Dedication of Temple in 1 Kings 8</vt:lpstr>
      <vt:lpstr>Holy Spirit Works with People</vt:lpstr>
      <vt:lpstr>Holy Spirit &amp; Messianic Promise</vt:lpstr>
      <vt:lpstr>Spirit “With” &amp; “Upon” Messiah</vt:lpstr>
      <vt:lpstr>Holy Spirit Evidenced by Coming of the New Kingdom</vt:lpstr>
      <vt:lpstr>Pouring Forth of Spirit on Pentecost</vt:lpstr>
      <vt:lpstr>Salvation &amp; Kingdom of Christ Now Present Reality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</dc:title>
  <dc:creator>Joe R Price</dc:creator>
  <cp:lastModifiedBy>administrator</cp:lastModifiedBy>
  <cp:revision>107</cp:revision>
  <dcterms:created xsi:type="dcterms:W3CDTF">2007-06-26T18:03:58Z</dcterms:created>
  <dcterms:modified xsi:type="dcterms:W3CDTF">2015-04-26T15:01:37Z</dcterms:modified>
</cp:coreProperties>
</file>