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85" r:id="rId2"/>
  </p:sldMasterIdLst>
  <p:notesMasterIdLst>
    <p:notesMasterId r:id="rId21"/>
  </p:notesMasterIdLst>
  <p:sldIdLst>
    <p:sldId id="256" r:id="rId3"/>
    <p:sldId id="288" r:id="rId4"/>
    <p:sldId id="260" r:id="rId5"/>
    <p:sldId id="265" r:id="rId6"/>
    <p:sldId id="266" r:id="rId7"/>
    <p:sldId id="267" r:id="rId8"/>
    <p:sldId id="268" r:id="rId9"/>
    <p:sldId id="269" r:id="rId10"/>
    <p:sldId id="270" r:id="rId11"/>
    <p:sldId id="271" r:id="rId12"/>
    <p:sldId id="272" r:id="rId13"/>
    <p:sldId id="273" r:id="rId14"/>
    <p:sldId id="275" r:id="rId15"/>
    <p:sldId id="278" r:id="rId16"/>
    <p:sldId id="281" r:id="rId17"/>
    <p:sldId id="282" r:id="rId18"/>
    <p:sldId id="284" r:id="rId19"/>
    <p:sldId id="28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3300"/>
    <a:srgbClr val="FFFF00"/>
    <a:srgbClr val="800000"/>
    <a:srgbClr val="FF33CC"/>
    <a:srgbClr val="003300"/>
    <a:srgbClr val="FF8FC7"/>
    <a:srgbClr val="B00058"/>
    <a:srgbClr val="FF89C4"/>
    <a:srgbClr val="AC0056"/>
    <a:srgbClr val="66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7" autoAdjust="0"/>
    <p:restoredTop sz="94684" autoAdjust="0"/>
  </p:normalViewPr>
  <p:slideViewPr>
    <p:cSldViewPr>
      <p:cViewPr varScale="1">
        <p:scale>
          <a:sx n="62" d="100"/>
          <a:sy n="62" d="100"/>
        </p:scale>
        <p:origin x="-66" y="-216"/>
      </p:cViewPr>
      <p:guideLst>
        <p:guide orient="horz" pos="2160"/>
        <p:guide pos="2880"/>
      </p:guideLst>
    </p:cSldViewPr>
  </p:slideViewPr>
  <p:outlineViewPr>
    <p:cViewPr>
      <p:scale>
        <a:sx n="33" d="100"/>
        <a:sy n="33" d="100"/>
      </p:scale>
      <p:origin x="0" y="1357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978E9E0-5602-4FA2-ADAD-1B5A886085B8}" type="slidenum">
              <a:rPr lang="en-US"/>
              <a:pPr>
                <a:defRPr/>
              </a:pPr>
              <a:t>‹#›</a:t>
            </a:fld>
            <a:endParaRPr lang="en-US" dirty="0"/>
          </a:p>
        </p:txBody>
      </p:sp>
    </p:spTree>
    <p:extLst>
      <p:ext uri="{BB962C8B-B14F-4D97-AF65-F5344CB8AC3E}">
        <p14:creationId xmlns:p14="http://schemas.microsoft.com/office/powerpoint/2010/main" xmlns="" val="3031420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6919232-7856-4C47-AF46-A48EA00FE182}" type="slidenum">
              <a:rPr lang="en-US" smtClean="0"/>
              <a:pPr/>
              <a:t>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78E9E0-5602-4FA2-ADAD-1B5A886085B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78E9E0-5602-4FA2-ADAD-1B5A886085B8}" type="slidenum">
              <a:rPr lang="en-US" smtClean="0"/>
              <a:pPr>
                <a:defRPr/>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743200" y="1752600"/>
            <a:ext cx="5486400" cy="83820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D27F3E2-0877-4575-A111-9CEF9879E16E}" type="slidenum">
              <a:rPr lang="en-US"/>
              <a:pPr>
                <a:defRPr/>
              </a:pPr>
              <a:t>‹#›</a:t>
            </a:fld>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80970D-D427-4910-8FCC-758541E875C1}" type="slidenum">
              <a:rPr lang="en-US"/>
              <a:pPr>
                <a:defRPr/>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E401CEF-97B5-43DF-9C66-29C3AA3ABC1E}" type="slidenum">
              <a:rPr lang="en-US"/>
              <a:pPr>
                <a:defRPr/>
              </a:pPr>
              <a:t>‹#›</a:t>
            </a:fld>
            <a:endParaRPr lang="en-US" dirty="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AD27F3E2-0877-4575-A111-9CEF9879E16E}" type="slidenum">
              <a:rPr lang="en-US" smtClean="0"/>
              <a:pPr>
                <a:defRPr/>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B198C42-3D73-4DEA-808C-F4DDBAFBD012}" type="slidenum">
              <a:rPr lang="en-US" smtClean="0"/>
              <a:pPr>
                <a:defRPr/>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2A83229-3C01-48A2-9B8D-342071F2818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8265346-17FE-4988-8888-01B6FEC8393D}" type="slidenum">
              <a:rPr lang="en-US" smtClean="0"/>
              <a:pPr>
                <a:defRPr/>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E3F990A-807D-4771-910F-539C4E9506DD}" type="slidenum">
              <a:rPr lang="en-US" smtClean="0"/>
              <a:pPr>
                <a:defRPr/>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D713A5C-EFBA-40D3-8682-8A75A7E28343}" type="slidenum">
              <a:rPr lang="en-US" smtClean="0"/>
              <a:pPr>
                <a:defRPr/>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0E9FE84-905D-4827-A3ED-5E2861F0C7DA}" type="slidenum">
              <a:rPr lang="en-US" smtClean="0"/>
              <a:pPr>
                <a:defRPr/>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E9859D1-8474-419A-A3D2-4076F4533E83}" type="slidenum">
              <a:rPr lang="en-US" smtClean="0"/>
              <a:pPr>
                <a:defRPr/>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B198C42-3D73-4DEA-808C-F4DDBAFBD012}" type="slidenum">
              <a:rPr lang="en-US"/>
              <a:pPr>
                <a:defRPr/>
              </a:pPr>
              <a:t>‹#›</a:t>
            </a:fld>
            <a:endParaRPr lang="en-US" dirty="0"/>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80F0029-6A3D-40B8-A03D-4E8007CD813B}" type="slidenum">
              <a:rPr lang="en-US" smtClean="0"/>
              <a:pPr>
                <a:defRPr/>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380970D-D427-4910-8FCC-758541E875C1}" type="slidenum">
              <a:rPr lang="en-US" smtClean="0"/>
              <a:pPr>
                <a:defRPr/>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E401CEF-97B5-43DF-9C66-29C3AA3ABC1E}" type="slidenum">
              <a:rPr lang="en-US" smtClean="0"/>
              <a:pPr>
                <a:defRPr/>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2A83229-3C01-48A2-9B8D-342071F28189}" type="slidenum">
              <a:rPr lang="en-US"/>
              <a:pPr>
                <a:defRPr/>
              </a:pPr>
              <a:t>‹#›</a:t>
            </a:fld>
            <a:endParaRPr 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8265346-17FE-4988-8888-01B6FEC8393D}" type="slidenum">
              <a:rPr lang="en-US"/>
              <a:pPr>
                <a:defRPr/>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E3F990A-807D-4771-910F-539C4E9506DD}" type="slidenum">
              <a:rPr lang="en-US"/>
              <a:pPr>
                <a:defRPr/>
              </a:pPr>
              <a:t>‹#›</a:t>
            </a:fld>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D713A5C-EFBA-40D3-8682-8A75A7E28343}" type="slidenum">
              <a:rPr lang="en-US"/>
              <a:pPr>
                <a:defRPr/>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0E9FE84-905D-4827-A3ED-5E2861F0C7DA}"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E9859D1-8474-419A-A3D2-4076F4533E83}" type="slidenum">
              <a:rPr lang="en-US"/>
              <a:pPr>
                <a:defRPr/>
              </a:pPr>
              <a:t>‹#›</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80F0029-6A3D-40B8-A03D-4E8007CD813B}" type="slidenum">
              <a:rPr lang="en-US"/>
              <a:pPr>
                <a:defRPr/>
              </a:pPr>
              <a:t>‹#›</a:t>
            </a:fld>
            <a:endParaRPr lang="en-US"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pPr>
              <a:defRPr/>
            </a:pPr>
            <a:endParaRPr lang="en-US" dirty="0"/>
          </a:p>
        </p:txBody>
      </p:sp>
      <p:sp>
        <p:nvSpPr>
          <p:cNvPr id="6149" name="Rectangle 5"/>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pPr>
              <a:defRPr/>
            </a:pPr>
            <a:endParaRPr lang="en-US" dirty="0"/>
          </a:p>
        </p:txBody>
      </p:sp>
      <p:sp>
        <p:nvSpPr>
          <p:cNvPr id="6150" name="Rectangle 6"/>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mn-lt"/>
              </a:defRPr>
            </a:lvl1pPr>
          </a:lstStyle>
          <a:p>
            <a:pPr>
              <a:defRPr/>
            </a:pPr>
            <a:fld id="{B35C1D66-4156-4020-9AF6-FF3A77D3EBD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thruBlk="1"/>
  </p:transition>
  <p:hf hdr="0" ftr="0" dt="0"/>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B35C1D66-4156-4020-9AF6-FF3A77D3EBD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fade thruBlk="1"/>
  </p:transition>
  <p:timing>
    <p:tnLst>
      <p:par>
        <p:cTn id="1" dur="indefinite" restart="never" nodeType="tmRoot"/>
      </p:par>
    </p:tnLst>
  </p:timing>
  <p:hf hdr="0" ftr="0" dt="0"/>
  <p:txStyles>
    <p:titleStyle>
      <a:lvl1pPr algn="ctr" defTabSz="914400" rtl="0" eaLnBrk="1" latinLnBrk="0" hangingPunct="1">
        <a:spcBef>
          <a:spcPct val="0"/>
        </a:spcBef>
        <a:buNone/>
        <a:defRPr sz="5400" kern="1200">
          <a:solidFill>
            <a:schemeClr val="tx2"/>
          </a:solidFill>
          <a:latin typeface="Times New Roman" panose="020206030504050203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Times New Roman" panose="02020603050405020304" pitchFamily="18" charset="0"/>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Times New Roman" panose="02020603050405020304" pitchFamily="18" charset="0"/>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Times New Roman" panose="02020603050405020304" pitchFamily="18" charset="0"/>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Times New Roman" panose="02020603050405020304" pitchFamily="18" charset="0"/>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Times New Roman" panose="02020603050405020304" pitchFamily="18" charset="0"/>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304800"/>
            <a:ext cx="8458200" cy="2057400"/>
          </a:xfrm>
          <a:effectLst>
            <a:reflection blurRad="6350" stA="75000" endPos="10000" dir="5400000" sy="-100000" algn="bl" rotWithShape="0"/>
          </a:effectLst>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hangingPunct="1">
              <a:lnSpc>
                <a:spcPct val="90000"/>
              </a:lnSpc>
            </a:pPr>
            <a:r>
              <a:rPr lang="en-US" sz="7500" b="1" dirty="0" smtClean="0">
                <a:ln w="0"/>
                <a:solidFill>
                  <a:srgbClr val="0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The Person &amp; Work of </a:t>
            </a:r>
            <a:r>
              <a:rPr lang="en-US" sz="7500" b="1" dirty="0">
                <a:ln w="0"/>
                <a:solidFill>
                  <a:srgbClr val="0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a:t>
            </a:r>
            <a:r>
              <a:rPr lang="en-US" sz="7500" b="1" dirty="0" smtClean="0">
                <a:ln w="0"/>
                <a:solidFill>
                  <a:srgbClr val="0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he Holy Spirit</a:t>
            </a:r>
            <a:endParaRPr lang="en-US" sz="7500" b="1" baseline="30000" dirty="0" smtClean="0">
              <a:ln w="0"/>
              <a:solidFill>
                <a:srgbClr val="0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type="subTitle" idx="1"/>
          </p:nvPr>
        </p:nvSpPr>
        <p:spPr>
          <a:xfrm>
            <a:off x="304800" y="2514600"/>
            <a:ext cx="8534400" cy="783010"/>
          </a:xfrm>
        </p:spPr>
        <p:txBody>
          <a:bodyPr>
            <a:normAutofit lnSpcReduction="10000"/>
          </a:bodyPr>
          <a:lstStyle/>
          <a:p>
            <a:pPr eaLnBrk="1" hangingPunct="1"/>
            <a:r>
              <a:rPr lang="en-US" sz="4900" b="1" i="1" dirty="0" smtClean="0">
                <a:solidFill>
                  <a:srgbClr val="FFFF00"/>
                </a:solidFill>
                <a:cs typeface="Times New Roman" panose="02020603050405020304" pitchFamily="18" charset="0"/>
              </a:rPr>
              <a:t>Miraculous Action</a:t>
            </a:r>
            <a:r>
              <a:rPr lang="en-US" sz="4900" b="1" i="1" dirty="0" smtClean="0">
                <a:solidFill>
                  <a:srgbClr val="FFFF00"/>
                </a:solidFill>
                <a:latin typeface="Times New Roman" panose="02020603050405020304" pitchFamily="18" charset="0"/>
                <a:cs typeface="Times New Roman" panose="02020603050405020304" pitchFamily="18" charset="0"/>
              </a:rPr>
              <a:t> in </a:t>
            </a:r>
            <a:r>
              <a:rPr lang="en-US" sz="4900" b="1" i="1" dirty="0" smtClean="0">
                <a:solidFill>
                  <a:srgbClr val="FFFF00"/>
                </a:solidFill>
                <a:cs typeface="Times New Roman" panose="02020603050405020304" pitchFamily="18" charset="0"/>
              </a:rPr>
              <a:t>Scripture</a:t>
            </a:r>
            <a:r>
              <a:rPr lang="en-US" sz="4900" b="1" i="1" dirty="0" smtClean="0">
                <a:solidFill>
                  <a:srgbClr val="FFFF00"/>
                </a:solidFill>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89604" y="3765177"/>
            <a:ext cx="4974584" cy="269259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52400"/>
            <a:ext cx="9144000" cy="1143000"/>
          </a:xfrm>
          <a:effectLst/>
        </p:spPr>
        <p:txBody>
          <a:bodyPr/>
          <a:lstStyle/>
          <a:p>
            <a:r>
              <a:rPr lang="en-US" altLang="en-US" sz="6000" b="1" dirty="0">
                <a:solidFill>
                  <a:srgbClr val="663300"/>
                </a:solidFill>
              </a:rPr>
              <a:t>Nature of Bible Miracles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399" y="1371600"/>
            <a:ext cx="4267201" cy="5344999"/>
          </a:xfrm>
          <a:prstGeom prst="rect">
            <a:avLst/>
          </a:prstGeom>
        </p:spPr>
      </p:pic>
    </p:spTree>
    <p:extLst>
      <p:ext uri="{BB962C8B-B14F-4D97-AF65-F5344CB8AC3E}">
        <p14:creationId xmlns:p14="http://schemas.microsoft.com/office/powerpoint/2010/main" xmlns="" val="32365241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04800"/>
            <a:ext cx="9144000" cy="1143000"/>
          </a:xfrm>
          <a:effectLst/>
        </p:spPr>
        <p:txBody>
          <a:bodyPr/>
          <a:lstStyle/>
          <a:p>
            <a:r>
              <a:rPr lang="en-US" altLang="en-US" sz="5200" b="1" dirty="0">
                <a:solidFill>
                  <a:srgbClr val="663300"/>
                </a:solidFill>
              </a:rPr>
              <a:t>Action of Bible Miracles Was...</a:t>
            </a:r>
          </a:p>
        </p:txBody>
      </p:sp>
      <p:sp>
        <p:nvSpPr>
          <p:cNvPr id="38915" name="Rectangle 3"/>
          <p:cNvSpPr>
            <a:spLocks noGrp="1" noChangeArrowheads="1"/>
          </p:cNvSpPr>
          <p:nvPr>
            <p:ph type="body" idx="1"/>
          </p:nvPr>
        </p:nvSpPr>
        <p:spPr>
          <a:xfrm>
            <a:off x="228600" y="2209800"/>
            <a:ext cx="8686800" cy="4648200"/>
          </a:xfrm>
        </p:spPr>
        <p:txBody>
          <a:bodyPr>
            <a:normAutofit fontScale="92500" lnSpcReduction="20000"/>
          </a:bodyPr>
          <a:lstStyle/>
          <a:p>
            <a:pPr>
              <a:lnSpc>
                <a:spcPct val="120000"/>
              </a:lnSpc>
              <a:spcBef>
                <a:spcPts val="0"/>
              </a:spcBef>
              <a:spcAft>
                <a:spcPts val="200"/>
              </a:spcAft>
              <a:buClr>
                <a:srgbClr val="663300"/>
              </a:buClr>
              <a:buFont typeface="Arial" panose="020B0604020202020204" pitchFamily="34" charset="0"/>
              <a:buChar char="•"/>
            </a:pPr>
            <a:r>
              <a:rPr lang="en-US" altLang="en-US" sz="3600" b="1" dirty="0">
                <a:solidFill>
                  <a:srgbClr val="002060"/>
                </a:solidFill>
              </a:rPr>
              <a:t>INSTANTANEOUS</a:t>
            </a: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Did </a:t>
            </a:r>
            <a:r>
              <a:rPr lang="en-US" altLang="en-US" sz="3200" i="1" dirty="0"/>
              <a:t>not start &amp; slowly develop over time</a:t>
            </a: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Witnesses </a:t>
            </a:r>
            <a:r>
              <a:rPr lang="en-US" altLang="en-US" sz="3200" i="1" dirty="0"/>
              <a:t>saw both start &amp; full effect of action</a:t>
            </a:r>
          </a:p>
          <a:p>
            <a:pPr>
              <a:lnSpc>
                <a:spcPct val="120000"/>
              </a:lnSpc>
              <a:spcBef>
                <a:spcPts val="0"/>
              </a:spcBef>
              <a:spcAft>
                <a:spcPts val="200"/>
              </a:spcAft>
              <a:buClr>
                <a:srgbClr val="663300"/>
              </a:buClr>
              <a:buFont typeface="Arial" panose="020B0604020202020204" pitchFamily="34" charset="0"/>
              <a:buChar char="•"/>
            </a:pPr>
            <a:r>
              <a:rPr lang="en-US" altLang="en-US" sz="3600" b="1" dirty="0">
                <a:solidFill>
                  <a:srgbClr val="002060"/>
                </a:solidFill>
              </a:rPr>
              <a:t>BEYOND NATURAL EXPLANATION</a:t>
            </a:r>
            <a:endParaRPr lang="en-US" altLang="en-US" sz="3600" dirty="0">
              <a:solidFill>
                <a:srgbClr val="002060"/>
              </a:solidFill>
            </a:endParaRP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Witnesses </a:t>
            </a:r>
            <a:r>
              <a:rPr lang="en-US" altLang="en-US" sz="3200" i="1" dirty="0"/>
              <a:t>repeatedly said different from norm</a:t>
            </a: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Action </a:t>
            </a:r>
            <a:r>
              <a:rPr lang="en-US" altLang="en-US" sz="3200" i="1" dirty="0"/>
              <a:t>did not conform to physical processes</a:t>
            </a: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No </a:t>
            </a:r>
            <a:r>
              <a:rPr lang="en-US" altLang="en-US" sz="3200" i="1" dirty="0"/>
              <a:t>beginning by God &amp; continuing by nature</a:t>
            </a:r>
            <a:endParaRPr lang="en-US" altLang="en-US" sz="3200" dirty="0"/>
          </a:p>
          <a:p>
            <a:pPr>
              <a:lnSpc>
                <a:spcPct val="120000"/>
              </a:lnSpc>
              <a:spcBef>
                <a:spcPts val="0"/>
              </a:spcBef>
              <a:spcAft>
                <a:spcPts val="200"/>
              </a:spcAft>
              <a:buClr>
                <a:srgbClr val="663300"/>
              </a:buClr>
              <a:buFont typeface="Arial" panose="020B0604020202020204" pitchFamily="34" charset="0"/>
              <a:buChar char="•"/>
            </a:pPr>
            <a:r>
              <a:rPr lang="en-US" altLang="en-US" sz="3600" b="1" dirty="0">
                <a:solidFill>
                  <a:srgbClr val="002060"/>
                </a:solidFill>
              </a:rPr>
              <a:t>EVIDENCE TO UNBELIEVER</a:t>
            </a: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Not </a:t>
            </a:r>
            <a:r>
              <a:rPr lang="en-US" altLang="en-US" sz="3200" i="1" dirty="0"/>
              <a:t>done to confirm believers or give 2nd grace</a:t>
            </a:r>
          </a:p>
        </p:txBody>
      </p:sp>
    </p:spTree>
    <p:extLst>
      <p:ext uri="{BB962C8B-B14F-4D97-AF65-F5344CB8AC3E}">
        <p14:creationId xmlns:p14="http://schemas.microsoft.com/office/powerpoint/2010/main" xmlns="" val="31429638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anim calcmode="lin" valueType="num">
                                      <p:cBhvr additive="base">
                                        <p:cTn id="21"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anim calcmode="lin" valueType="num">
                                      <p:cBhvr additive="base">
                                        <p:cTn id="25"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par>
                                <p:cTn id="27" presetID="2" presetClass="entr" presetSubtype="8" fill="hold" grpId="0" nodeType="withEffect">
                                  <p:stCondLst>
                                    <p:cond delay="0"/>
                                  </p:stCondLst>
                                  <p:childTnLst>
                                    <p:set>
                                      <p:cBhvr>
                                        <p:cTn id="28" dur="1" fill="hold">
                                          <p:stCondLst>
                                            <p:cond delay="0"/>
                                          </p:stCondLst>
                                        </p:cTn>
                                        <p:tgtEl>
                                          <p:spTgt spid="38915">
                                            <p:txEl>
                                              <p:pRg st="5" end="5"/>
                                            </p:txEl>
                                          </p:spTgt>
                                        </p:tgtEl>
                                        <p:attrNameLst>
                                          <p:attrName>style.visibility</p:attrName>
                                        </p:attrNameLst>
                                      </p:cBhvr>
                                      <p:to>
                                        <p:strVal val="visible"/>
                                      </p:to>
                                    </p:set>
                                    <p:anim calcmode="lin" valueType="num">
                                      <p:cBhvr additive="base">
                                        <p:cTn id="29"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89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2" presetClass="entr" presetSubtype="8" fill="hold" grpId="0" nodeType="withEffect">
                                  <p:stCondLst>
                                    <p:cond delay="0"/>
                                  </p:stCondLst>
                                  <p:childTnLst>
                                    <p:set>
                                      <p:cBhvr>
                                        <p:cTn id="32" dur="1" fill="hold">
                                          <p:stCondLst>
                                            <p:cond delay="0"/>
                                          </p:stCondLst>
                                        </p:cTn>
                                        <p:tgtEl>
                                          <p:spTgt spid="38915">
                                            <p:txEl>
                                              <p:pRg st="6" end="6"/>
                                            </p:txEl>
                                          </p:spTgt>
                                        </p:tgtEl>
                                        <p:attrNameLst>
                                          <p:attrName>style.visibility</p:attrName>
                                        </p:attrNameLst>
                                      </p:cBhvr>
                                      <p:to>
                                        <p:strVal val="visible"/>
                                      </p:to>
                                    </p:set>
                                    <p:anim calcmode="lin" valueType="num">
                                      <p:cBhvr additive="base">
                                        <p:cTn id="33"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89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8915">
                                            <p:txEl>
                                              <p:pRg st="7" end="7"/>
                                            </p:txEl>
                                          </p:spTgt>
                                        </p:tgtEl>
                                        <p:attrNameLst>
                                          <p:attrName>style.visibility</p:attrName>
                                        </p:attrNameLst>
                                      </p:cBhvr>
                                      <p:to>
                                        <p:strVal val="visible"/>
                                      </p:to>
                                    </p:set>
                                    <p:anim calcmode="lin" valueType="num">
                                      <p:cBhvr additive="base">
                                        <p:cTn id="39" dur="5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89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WHOOSH.WAV"/>
                                        </p:tgtEl>
                                      </p:cMediaNode>
                                    </p:audio>
                                  </p:subTnLst>
                                </p:cTn>
                              </p:par>
                              <p:par>
                                <p:cTn id="41" presetID="2" presetClass="entr" presetSubtype="8" fill="hold" grpId="0" nodeType="withEffect">
                                  <p:stCondLst>
                                    <p:cond delay="0"/>
                                  </p:stCondLst>
                                  <p:childTnLst>
                                    <p:set>
                                      <p:cBhvr>
                                        <p:cTn id="42" dur="1" fill="hold">
                                          <p:stCondLst>
                                            <p:cond delay="0"/>
                                          </p:stCondLst>
                                        </p:cTn>
                                        <p:tgtEl>
                                          <p:spTgt spid="38915">
                                            <p:txEl>
                                              <p:pRg st="8" end="8"/>
                                            </p:txEl>
                                          </p:spTgt>
                                        </p:tgtEl>
                                        <p:attrNameLst>
                                          <p:attrName>style.visibility</p:attrName>
                                        </p:attrNameLst>
                                      </p:cBhvr>
                                      <p:to>
                                        <p:strVal val="visible"/>
                                      </p:to>
                                    </p:set>
                                    <p:anim calcmode="lin" valueType="num">
                                      <p:cBhvr additive="base">
                                        <p:cTn id="43" dur="500" fill="hold"/>
                                        <p:tgtEl>
                                          <p:spTgt spid="3891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1143000"/>
          </a:xfrm>
          <a:effectLst/>
        </p:spPr>
        <p:txBody>
          <a:bodyPr/>
          <a:lstStyle/>
          <a:p>
            <a:r>
              <a:rPr lang="en-US" altLang="en-US" sz="5000" b="1" dirty="0">
                <a:solidFill>
                  <a:srgbClr val="663300"/>
                </a:solidFill>
              </a:rPr>
              <a:t>Nature of Bible Cases of Healing</a:t>
            </a:r>
            <a:endParaRPr lang="en-US" altLang="en-US" sz="5000" dirty="0">
              <a:solidFill>
                <a:srgbClr val="663300"/>
              </a:solidFill>
            </a:endParaRPr>
          </a:p>
        </p:txBody>
      </p:sp>
      <p:sp>
        <p:nvSpPr>
          <p:cNvPr id="39939" name="Text Box 3"/>
          <p:cNvSpPr txBox="1">
            <a:spLocks noChangeArrowheads="1"/>
          </p:cNvSpPr>
          <p:nvPr/>
        </p:nvSpPr>
        <p:spPr bwMode="auto">
          <a:xfrm>
            <a:off x="76200" y="1087934"/>
            <a:ext cx="9067800" cy="5275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3000" b="1" u="sng" dirty="0">
                <a:latin typeface="Times New Roman" panose="02020603050405020304" pitchFamily="18" charset="0"/>
                <a:cs typeface="Times New Roman" panose="02020603050405020304" pitchFamily="18" charset="0"/>
              </a:rPr>
              <a:t>Characteristics of New Testament Miracles of </a:t>
            </a:r>
            <a:r>
              <a:rPr lang="en-US" altLang="en-US" sz="3000" b="1" u="sng" dirty="0" smtClean="0">
                <a:latin typeface="Times New Roman" panose="02020603050405020304" pitchFamily="18" charset="0"/>
                <a:cs typeface="Times New Roman" panose="02020603050405020304" pitchFamily="18" charset="0"/>
              </a:rPr>
              <a:t>Healing</a:t>
            </a:r>
            <a:endParaRPr lang="en-US" altLang="en-US" sz="3000" dirty="0">
              <a:latin typeface="Times New Roman" panose="02020603050405020304" pitchFamily="18" charset="0"/>
              <a:cs typeface="Times New Roman" panose="02020603050405020304" pitchFamily="18" charset="0"/>
            </a:endParaRP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1.  Healed all manner of diseases</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2.  There were no failures</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3.  There were no relapses after healing took place</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4.  Miracle not conditioned on faith of one to be healed</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5.  Subject was completely and perfectly healed</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6.  Healing took place immediately</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7.  Nature of illness healed served as a sign to witness</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8.  No testimonial given about healing done elsewhere</a:t>
            </a:r>
          </a:p>
          <a:p>
            <a:pPr>
              <a:spcBef>
                <a:spcPct val="20000"/>
              </a:spcBef>
            </a:pPr>
            <a:r>
              <a:rPr lang="en-US" altLang="en-US" sz="2900" dirty="0">
                <a:latin typeface="Times New Roman" panose="02020603050405020304" pitchFamily="18" charset="0"/>
                <a:cs typeface="Times New Roman" panose="02020603050405020304" pitchFamily="18" charset="0"/>
              </a:rPr>
              <a:t>9.  No question about genuineness of miracle </a:t>
            </a:r>
            <a:r>
              <a:rPr lang="en-US" altLang="en-US" sz="2900" dirty="0" smtClean="0">
                <a:latin typeface="Times New Roman" panose="02020603050405020304" pitchFamily="18" charset="0"/>
                <a:cs typeface="Times New Roman" panose="02020603050405020304" pitchFamily="18" charset="0"/>
              </a:rPr>
              <a:t>performed</a:t>
            </a:r>
            <a:endParaRPr lang="en-US" altLang="en-US" sz="29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0" y="6248400"/>
            <a:ext cx="9144000" cy="523220"/>
          </a:xfrm>
          <a:prstGeom prst="rect">
            <a:avLst/>
          </a:prstGeom>
          <a:noFill/>
        </p:spPr>
        <p:txBody>
          <a:bodyPr wrap="square" rtlCol="0">
            <a:spAutoFit/>
          </a:bodyPr>
          <a:lstStyle/>
          <a:p>
            <a:pPr algn="ctr"/>
            <a:r>
              <a:rPr lang="en-US" altLang="en-US" b="1" i="1" dirty="0" smtClean="0">
                <a:latin typeface="Times New Roman" panose="02020603050405020304" pitchFamily="18" charset="0"/>
                <a:cs typeface="Times New Roman" panose="02020603050405020304" pitchFamily="18" charset="0"/>
              </a:rPr>
              <a:t>--- edited from material by Roy </a:t>
            </a:r>
            <a:r>
              <a:rPr lang="en-US" altLang="en-US" b="1" i="1" dirty="0" err="1" smtClean="0">
                <a:latin typeface="Times New Roman" panose="02020603050405020304" pitchFamily="18" charset="0"/>
                <a:cs typeface="Times New Roman" panose="02020603050405020304" pitchFamily="18" charset="0"/>
              </a:rPr>
              <a:t>Cogdill</a:t>
            </a:r>
            <a:r>
              <a:rPr lang="en-US" altLang="en-US" b="1" i="1" dirty="0" smtClean="0">
                <a:latin typeface="Times New Roman" panose="02020603050405020304" pitchFamily="18" charset="0"/>
                <a:cs typeface="Times New Roman" panose="02020603050405020304" pitchFamily="18" charset="0"/>
              </a:rPr>
              <a:t> and James Bales </a:t>
            </a:r>
            <a:r>
              <a:rPr lang="en-US" altLang="en-US" b="1" i="1" dirty="0" smtClean="0">
                <a:latin typeface="Times New Roman" panose="02020603050405020304" pitchFamily="18" charset="0"/>
                <a:cs typeface="Times New Roman" panose="02020603050405020304" pitchFamily="18" charset="0"/>
              </a:rPr>
              <a:t>---</a:t>
            </a:r>
            <a:endParaRPr lang="en-US"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910873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9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99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99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993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993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9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457200"/>
            <a:ext cx="9144000" cy="1143000"/>
          </a:xfrm>
          <a:effectLst/>
        </p:spPr>
        <p:txBody>
          <a:bodyPr/>
          <a:lstStyle/>
          <a:p>
            <a:r>
              <a:rPr lang="en-US" altLang="en-US" b="1" dirty="0">
                <a:solidFill>
                  <a:srgbClr val="663300"/>
                </a:solidFill>
              </a:rPr>
              <a:t>Among Pentecostal World</a:t>
            </a:r>
          </a:p>
        </p:txBody>
      </p:sp>
      <p:sp>
        <p:nvSpPr>
          <p:cNvPr id="41987" name="Rectangle 3"/>
          <p:cNvSpPr>
            <a:spLocks noGrp="1" noChangeArrowheads="1"/>
          </p:cNvSpPr>
          <p:nvPr>
            <p:ph type="body" idx="1"/>
          </p:nvPr>
        </p:nvSpPr>
        <p:spPr>
          <a:xfrm>
            <a:off x="152400" y="2286000"/>
            <a:ext cx="8991600" cy="4648200"/>
          </a:xfrm>
          <a:effectLst/>
        </p:spPr>
        <p:txBody>
          <a:bodyPr>
            <a:noAutofit/>
          </a:bodyPr>
          <a:lstStyle/>
          <a:p>
            <a:pPr>
              <a:buClr>
                <a:srgbClr val="663300"/>
              </a:buClr>
              <a:buFont typeface="Arial" panose="020B0604020202020204" pitchFamily="34" charset="0"/>
              <a:buChar char="•"/>
            </a:pPr>
            <a:r>
              <a:rPr lang="en-US" altLang="en-US" sz="3400" dirty="0"/>
              <a:t>Say any improbable action is a “miracle”</a:t>
            </a:r>
          </a:p>
          <a:p>
            <a:pPr>
              <a:buClr>
                <a:srgbClr val="663300"/>
              </a:buClr>
              <a:buFont typeface="Arial" panose="020B0604020202020204" pitchFamily="34" charset="0"/>
              <a:buChar char="•"/>
            </a:pPr>
            <a:r>
              <a:rPr lang="en-US" altLang="en-US" sz="3400" dirty="0"/>
              <a:t>Say miracles depend on faith of the subject</a:t>
            </a:r>
          </a:p>
          <a:p>
            <a:pPr>
              <a:buClr>
                <a:srgbClr val="663300"/>
              </a:buClr>
              <a:buFont typeface="Arial" panose="020B0604020202020204" pitchFamily="34" charset="0"/>
              <a:buChar char="•"/>
            </a:pPr>
            <a:r>
              <a:rPr lang="en-US" altLang="en-US" sz="3400" dirty="0"/>
              <a:t>Say miracles sometimes occur over long period</a:t>
            </a:r>
          </a:p>
          <a:p>
            <a:pPr>
              <a:buClr>
                <a:srgbClr val="663300"/>
              </a:buClr>
              <a:buFont typeface="Arial" panose="020B0604020202020204" pitchFamily="34" charset="0"/>
              <a:buChar char="•"/>
            </a:pPr>
            <a:r>
              <a:rPr lang="en-US" altLang="en-US" sz="3400" dirty="0"/>
              <a:t>Say miracles happen according to natural processes </a:t>
            </a:r>
            <a:r>
              <a:rPr lang="en-US" altLang="en-US" sz="3400" dirty="0" smtClean="0"/>
              <a:t>created (</a:t>
            </a:r>
            <a:r>
              <a:rPr lang="en-US" altLang="en-US" sz="3400" i="1" dirty="0" smtClean="0"/>
              <a:t>providence</a:t>
            </a:r>
            <a:r>
              <a:rPr lang="en-US" altLang="en-US" sz="3400" dirty="0" smtClean="0"/>
              <a:t> not </a:t>
            </a:r>
            <a:r>
              <a:rPr lang="en-US" altLang="en-US" sz="3400" b="1" dirty="0" smtClean="0"/>
              <a:t>miraculous</a:t>
            </a:r>
            <a:r>
              <a:rPr lang="en-US" altLang="en-US" sz="3400" dirty="0" smtClean="0"/>
              <a:t>)</a:t>
            </a:r>
            <a:endParaRPr lang="en-US" altLang="en-US" sz="3400" dirty="0"/>
          </a:p>
          <a:p>
            <a:pPr>
              <a:buClr>
                <a:srgbClr val="663300"/>
              </a:buClr>
              <a:buFont typeface="Arial" panose="020B0604020202020204" pitchFamily="34" charset="0"/>
              <a:buChar char="•"/>
            </a:pPr>
            <a:r>
              <a:rPr lang="en-US" altLang="en-US" sz="3400" dirty="0"/>
              <a:t>Pervert passages of Scripture to bolster their claims (</a:t>
            </a:r>
            <a:r>
              <a:rPr lang="en-US" altLang="en-US" sz="3400" b="1" i="1" dirty="0">
                <a:solidFill>
                  <a:srgbClr val="C00000"/>
                </a:solidFill>
              </a:rPr>
              <a:t>Matthew 17:14f</a:t>
            </a:r>
            <a:r>
              <a:rPr lang="en-US" altLang="en-US" sz="3400" dirty="0"/>
              <a:t>, </a:t>
            </a:r>
            <a:r>
              <a:rPr lang="en-US" altLang="en-US" sz="3400" b="1" i="1" dirty="0">
                <a:solidFill>
                  <a:srgbClr val="C00000"/>
                </a:solidFill>
              </a:rPr>
              <a:t>Mark </a:t>
            </a:r>
            <a:r>
              <a:rPr lang="en-US" altLang="en-US" sz="3400" b="1" i="1" dirty="0" smtClean="0">
                <a:solidFill>
                  <a:srgbClr val="C00000"/>
                </a:solidFill>
              </a:rPr>
              <a:t>8:23f</a:t>
            </a:r>
            <a:r>
              <a:rPr lang="en-US" altLang="en-US" sz="3400" dirty="0" smtClean="0"/>
              <a:t>…)</a:t>
            </a:r>
            <a:endParaRPr lang="en-US" altLang="en-US" sz="3400" dirty="0"/>
          </a:p>
        </p:txBody>
      </p:sp>
    </p:spTree>
    <p:extLst>
      <p:ext uri="{BB962C8B-B14F-4D97-AF65-F5344CB8AC3E}">
        <p14:creationId xmlns:p14="http://schemas.microsoft.com/office/powerpoint/2010/main" xmlns="" val="18286907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1143000"/>
          </a:xfrm>
          <a:effectLst/>
        </p:spPr>
        <p:txBody>
          <a:bodyPr/>
          <a:lstStyle/>
          <a:p>
            <a:r>
              <a:rPr lang="en-US" altLang="en-US" b="1" dirty="0">
                <a:solidFill>
                  <a:srgbClr val="663300"/>
                </a:solidFill>
              </a:rPr>
              <a:t>Hill Roberts</a:t>
            </a:r>
            <a:r>
              <a:rPr lang="en-US" altLang="en-US" b="1" dirty="0"/>
              <a:t/>
            </a:r>
            <a:br>
              <a:rPr lang="en-US" altLang="en-US" b="1" dirty="0"/>
            </a:br>
            <a:r>
              <a:rPr lang="en-US" altLang="en-US" sz="2800" b="1" dirty="0"/>
              <a:t>As posted on Ferrell Jenkins web site</a:t>
            </a:r>
            <a:endParaRPr lang="en-US" altLang="en-US" sz="4800" b="1" dirty="0"/>
          </a:p>
        </p:txBody>
      </p:sp>
      <p:sp>
        <p:nvSpPr>
          <p:cNvPr id="46083" name="Text Box 3"/>
          <p:cNvSpPr txBox="1">
            <a:spLocks noChangeArrowheads="1"/>
          </p:cNvSpPr>
          <p:nvPr/>
        </p:nvSpPr>
        <p:spPr bwMode="auto">
          <a:xfrm>
            <a:off x="228600" y="2215884"/>
            <a:ext cx="8763000" cy="4413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90000"/>
              </a:lnSpc>
              <a:spcBef>
                <a:spcPts val="0"/>
              </a:spcBef>
            </a:pPr>
            <a:r>
              <a:rPr lang="en-US" altLang="en-US" sz="2600" dirty="0">
                <a:latin typeface="Times New Roman" panose="02020603050405020304" pitchFamily="18" charset="0"/>
                <a:cs typeface="Times New Roman" panose="02020603050405020304" pitchFamily="18" charset="0"/>
              </a:rPr>
              <a:t>“The parting of the Red Sea was a miracle. It was not instantaneous. It was produced by forces of nature acting in accord with God’s fiat over a span of six hours (Exodus 14:21). How many other examples do you want? How about a flood rain of forty days? How about God giving the ten commandments over forty days, leading Hebrews in the wilderness 38 years just to kill them, marching them around Jericho for seven days, God conquering Canaan over many years under Joshua...  </a:t>
            </a:r>
            <a:r>
              <a:rPr lang="en-US" altLang="en-US" sz="2600" b="1" i="1" dirty="0">
                <a:latin typeface="Times New Roman" panose="02020603050405020304" pitchFamily="18" charset="0"/>
                <a:cs typeface="Times New Roman" panose="02020603050405020304" pitchFamily="18" charset="0"/>
              </a:rPr>
              <a:t>Never</a:t>
            </a:r>
            <a:r>
              <a:rPr lang="en-US" altLang="en-US" sz="2600" dirty="0">
                <a:latin typeface="Times New Roman" panose="02020603050405020304" pitchFamily="18" charset="0"/>
                <a:cs typeface="Times New Roman" panose="02020603050405020304" pitchFamily="18" charset="0"/>
              </a:rPr>
              <a:t> in the Bible does God argue for His nature on the basis of </a:t>
            </a:r>
            <a:r>
              <a:rPr lang="en-US" altLang="en-US" sz="2600" i="1" dirty="0">
                <a:latin typeface="Times New Roman" panose="02020603050405020304" pitchFamily="18" charset="0"/>
                <a:cs typeface="Times New Roman" panose="02020603050405020304" pitchFamily="18" charset="0"/>
              </a:rPr>
              <a:t>how fast</a:t>
            </a:r>
            <a:r>
              <a:rPr lang="en-US" altLang="en-US" sz="2600" dirty="0">
                <a:latin typeface="Times New Roman" panose="02020603050405020304" pitchFamily="18" charset="0"/>
                <a:cs typeface="Times New Roman" panose="02020603050405020304" pitchFamily="18" charset="0"/>
              </a:rPr>
              <a:t> He created or does anything. The Biblical argument is that God demonstrates His divinity </a:t>
            </a:r>
            <a:r>
              <a:rPr lang="en-US" altLang="en-US" sz="2600" i="1" dirty="0">
                <a:latin typeface="Times New Roman" panose="02020603050405020304" pitchFamily="18" charset="0"/>
                <a:cs typeface="Times New Roman" panose="02020603050405020304" pitchFamily="18" charset="0"/>
              </a:rPr>
              <a:t>because</a:t>
            </a:r>
            <a:r>
              <a:rPr lang="en-US" altLang="en-US" sz="2600" dirty="0">
                <a:latin typeface="Times New Roman" panose="02020603050405020304" pitchFamily="18" charset="0"/>
                <a:cs typeface="Times New Roman" panose="02020603050405020304" pitchFamily="18" charset="0"/>
              </a:rPr>
              <a:t> He created — period” (</a:t>
            </a:r>
            <a:r>
              <a:rPr lang="en-US" altLang="en-US" sz="2600" dirty="0">
                <a:solidFill>
                  <a:srgbClr val="0070C0"/>
                </a:solidFill>
                <a:latin typeface="Times New Roman" panose="02020603050405020304" pitchFamily="18" charset="0"/>
                <a:cs typeface="Times New Roman" panose="02020603050405020304" pitchFamily="18" charset="0"/>
              </a:rPr>
              <a:t>Response by Hill Roberts </a:t>
            </a:r>
            <a:r>
              <a:rPr lang="en-US" altLang="en-US" sz="2600" dirty="0" smtClean="0">
                <a:solidFill>
                  <a:srgbClr val="0070C0"/>
                </a:solidFill>
                <a:latin typeface="Times New Roman" panose="02020603050405020304" pitchFamily="18" charset="0"/>
                <a:cs typeface="Times New Roman" panose="02020603050405020304" pitchFamily="18" charset="0"/>
              </a:rPr>
              <a:t>to the </a:t>
            </a:r>
            <a:r>
              <a:rPr lang="en-US" altLang="en-US" sz="2600" i="1" dirty="0">
                <a:solidFill>
                  <a:srgbClr val="0070C0"/>
                </a:solidFill>
                <a:latin typeface="Times New Roman" panose="02020603050405020304" pitchFamily="18" charset="0"/>
                <a:cs typeface="Times New Roman" panose="02020603050405020304" pitchFamily="18" charset="0"/>
              </a:rPr>
              <a:t>Open </a:t>
            </a:r>
            <a:r>
              <a:rPr lang="en-US" altLang="en-US" sz="2600" i="1" dirty="0" smtClean="0">
                <a:solidFill>
                  <a:srgbClr val="0070C0"/>
                </a:solidFill>
                <a:latin typeface="Times New Roman" panose="02020603050405020304" pitchFamily="18" charset="0"/>
                <a:cs typeface="Times New Roman" panose="02020603050405020304" pitchFamily="18" charset="0"/>
              </a:rPr>
              <a:t>Letter</a:t>
            </a:r>
            <a:r>
              <a:rPr lang="en-US" altLang="en-US" sz="2600" dirty="0" smtClean="0">
                <a:latin typeface="Times New Roman" panose="02020603050405020304" pitchFamily="18" charset="0"/>
                <a:cs typeface="Times New Roman" panose="02020603050405020304" pitchFamily="18" charset="0"/>
              </a:rPr>
              <a:t>)</a:t>
            </a:r>
            <a:r>
              <a:rPr lang="en-US" altLang="en-US" sz="2600" dirty="0" smtClean="0">
                <a:solidFill>
                  <a:srgbClr val="66FFFF"/>
                </a:solidFill>
                <a:latin typeface="Times New Roman" panose="02020603050405020304" pitchFamily="18" charset="0"/>
                <a:cs typeface="Times New Roman" panose="02020603050405020304" pitchFamily="18" charset="0"/>
              </a:rPr>
              <a:t>.</a:t>
            </a:r>
            <a:r>
              <a:rPr lang="en-US" altLang="en-US" sz="2600" dirty="0" smtClean="0">
                <a:latin typeface="Times New Roman" panose="02020603050405020304" pitchFamily="18" charset="0"/>
                <a:cs typeface="Times New Roman" panose="02020603050405020304" pitchFamily="18" charset="0"/>
              </a:rPr>
              <a:t> </a:t>
            </a:r>
            <a:endParaRPr lang="en-US"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871922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a:effectLst/>
        </p:spPr>
        <p:txBody>
          <a:bodyPr/>
          <a:lstStyle/>
          <a:p>
            <a:r>
              <a:rPr lang="en-US" altLang="en-US" b="1" dirty="0">
                <a:solidFill>
                  <a:srgbClr val="663300"/>
                </a:solidFill>
              </a:rPr>
              <a:t>Shane </a:t>
            </a:r>
            <a:r>
              <a:rPr lang="en-US" altLang="en-US" b="1" dirty="0" smtClean="0">
                <a:solidFill>
                  <a:srgbClr val="663300"/>
                </a:solidFill>
              </a:rPr>
              <a:t>Scott</a:t>
            </a:r>
            <a:br>
              <a:rPr lang="en-US" altLang="en-US" b="1" dirty="0" smtClean="0">
                <a:solidFill>
                  <a:srgbClr val="663300"/>
                </a:solidFill>
              </a:rPr>
            </a:br>
            <a:r>
              <a:rPr lang="en-US" altLang="en-US" sz="4000" b="1" i="1" dirty="0" smtClean="0"/>
              <a:t>(In His Response to Open Letter)</a:t>
            </a:r>
            <a:endParaRPr lang="en-US" altLang="en-US" sz="4000" i="1" dirty="0"/>
          </a:p>
        </p:txBody>
      </p:sp>
      <p:sp>
        <p:nvSpPr>
          <p:cNvPr id="44035" name="Text Box 3"/>
          <p:cNvSpPr txBox="1">
            <a:spLocks noChangeArrowheads="1"/>
          </p:cNvSpPr>
          <p:nvPr/>
        </p:nvSpPr>
        <p:spPr bwMode="auto">
          <a:xfrm>
            <a:off x="381000" y="2146042"/>
            <a:ext cx="8534400" cy="4521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93000"/>
              </a:lnSpc>
              <a:spcBef>
                <a:spcPts val="0"/>
              </a:spcBef>
              <a:spcAft>
                <a:spcPts val="1200"/>
              </a:spcAft>
            </a:pPr>
            <a:r>
              <a:rPr lang="en-US" altLang="en-US" sz="3200" dirty="0">
                <a:latin typeface="Times New Roman" panose="02020603050405020304" pitchFamily="18" charset="0"/>
                <a:cs typeface="Times New Roman" panose="02020603050405020304" pitchFamily="18" charset="0"/>
              </a:rPr>
              <a:t>“The next step in the argument is that God’s work in creation must also follow the same pattern of instantaneous action unexplainable by natural law.  This extreme position is seriously flawed from a number of biblical perspectives…”</a:t>
            </a:r>
          </a:p>
          <a:p>
            <a:pPr>
              <a:lnSpc>
                <a:spcPct val="93000"/>
              </a:lnSpc>
              <a:spcBef>
                <a:spcPts val="0"/>
              </a:spcBef>
              <a:spcAft>
                <a:spcPts val="1200"/>
              </a:spcAft>
            </a:pPr>
            <a:r>
              <a:rPr lang="en-US" altLang="en-US" sz="3200" dirty="0">
                <a:latin typeface="Times New Roman" panose="02020603050405020304" pitchFamily="18" charset="0"/>
                <a:cs typeface="Times New Roman" panose="02020603050405020304" pitchFamily="18" charset="0"/>
              </a:rPr>
              <a:t>“The definition of miracles as instantaneous… does not apply to many Bible miracles.”</a:t>
            </a:r>
          </a:p>
          <a:p>
            <a:pPr>
              <a:lnSpc>
                <a:spcPct val="93000"/>
              </a:lnSpc>
              <a:spcBef>
                <a:spcPts val="0"/>
              </a:spcBef>
              <a:spcAft>
                <a:spcPts val="1200"/>
              </a:spcAft>
            </a:pPr>
            <a:r>
              <a:rPr lang="en-US" altLang="en-US" sz="3200" dirty="0">
                <a:solidFill>
                  <a:srgbClr val="002060"/>
                </a:solidFill>
                <a:latin typeface="Times New Roman" panose="02020603050405020304" pitchFamily="18" charset="0"/>
                <a:cs typeface="Times New Roman" panose="02020603050405020304" pitchFamily="18" charset="0"/>
              </a:rPr>
              <a:t>Goes on to deny instantaneous nature of the flood and healing of the blind man in Mark 8.</a:t>
            </a:r>
          </a:p>
        </p:txBody>
      </p:sp>
    </p:spTree>
    <p:extLst>
      <p:ext uri="{BB962C8B-B14F-4D97-AF65-F5344CB8AC3E}">
        <p14:creationId xmlns:p14="http://schemas.microsoft.com/office/powerpoint/2010/main" xmlns="" val="16077227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left)">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8490" y="381000"/>
            <a:ext cx="7756263" cy="1054250"/>
          </a:xfrm>
          <a:effectLst/>
        </p:spPr>
        <p:txBody>
          <a:bodyPr/>
          <a:lstStyle/>
          <a:p>
            <a:r>
              <a:rPr lang="en-US" altLang="en-US" b="1" dirty="0" err="1">
                <a:solidFill>
                  <a:srgbClr val="663300"/>
                </a:solidFill>
              </a:rPr>
              <a:t>Colly</a:t>
            </a:r>
            <a:r>
              <a:rPr lang="en-US" altLang="en-US" b="1" dirty="0">
                <a:solidFill>
                  <a:srgbClr val="663300"/>
                </a:solidFill>
              </a:rPr>
              <a:t> </a:t>
            </a:r>
            <a:r>
              <a:rPr lang="en-US" altLang="en-US" b="1" dirty="0" smtClean="0">
                <a:solidFill>
                  <a:srgbClr val="663300"/>
                </a:solidFill>
              </a:rPr>
              <a:t>Caldwell</a:t>
            </a:r>
            <a:br>
              <a:rPr lang="en-US" altLang="en-US" b="1" dirty="0" smtClean="0">
                <a:solidFill>
                  <a:srgbClr val="663300"/>
                </a:solidFill>
              </a:rPr>
            </a:br>
            <a:r>
              <a:rPr lang="en-US" altLang="en-US" sz="4000" b="1" i="1" dirty="0" smtClean="0"/>
              <a:t>(In His Defense of Shane Scott)</a:t>
            </a:r>
            <a:endParaRPr lang="en-US" altLang="en-US" sz="4000" i="1" dirty="0"/>
          </a:p>
        </p:txBody>
      </p:sp>
      <p:sp>
        <p:nvSpPr>
          <p:cNvPr id="51203" name="Text Box 3"/>
          <p:cNvSpPr txBox="1">
            <a:spLocks noChangeArrowheads="1"/>
          </p:cNvSpPr>
          <p:nvPr/>
        </p:nvSpPr>
        <p:spPr bwMode="auto">
          <a:xfrm>
            <a:off x="228600" y="2292727"/>
            <a:ext cx="8839200" cy="403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“While it is understandable that without some of this background one would see brother Scott as dogmatic about this topic, he is not. Although he does wrestle with correlating Genesis 1 and some statements in Genesis 2 with the literal day position, he has never questioned instantaneous creation by God of all that God created” (</a:t>
            </a:r>
            <a:r>
              <a:rPr lang="en-US" altLang="en-US" sz="3200" dirty="0">
                <a:solidFill>
                  <a:srgbClr val="002060"/>
                </a:solidFill>
                <a:latin typeface="Times New Roman" panose="02020603050405020304" pitchFamily="18" charset="0"/>
                <a:cs typeface="Times New Roman" panose="02020603050405020304" pitchFamily="18" charset="0"/>
              </a:rPr>
              <a:t>from </a:t>
            </a:r>
            <a:r>
              <a:rPr lang="en-US" altLang="en-US" sz="3200" i="1" dirty="0">
                <a:solidFill>
                  <a:srgbClr val="002060"/>
                </a:solidFill>
                <a:latin typeface="Times New Roman" panose="02020603050405020304" pitchFamily="18" charset="0"/>
                <a:cs typeface="Times New Roman" panose="02020603050405020304" pitchFamily="18" charset="0"/>
              </a:rPr>
              <a:t>Truth Magazine</a:t>
            </a:r>
            <a:r>
              <a:rPr lang="en-US" altLang="en-US" sz="3200" dirty="0">
                <a:solidFill>
                  <a:srgbClr val="002060"/>
                </a:solidFill>
                <a:latin typeface="Times New Roman" panose="02020603050405020304" pitchFamily="18" charset="0"/>
                <a:cs typeface="Times New Roman" panose="02020603050405020304" pitchFamily="18" charset="0"/>
              </a:rPr>
              <a:t>, Response to Connie W. Adams</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6414707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914400"/>
          </a:xfrm>
          <a:effectLst/>
        </p:spPr>
        <p:txBody>
          <a:bodyPr/>
          <a:lstStyle/>
          <a:p>
            <a:r>
              <a:rPr lang="en-US" altLang="en-US" sz="5200" b="1" dirty="0">
                <a:solidFill>
                  <a:srgbClr val="663300"/>
                </a:solidFill>
              </a:rPr>
              <a:t>Who Said </a:t>
            </a:r>
            <a:r>
              <a:rPr lang="en-US" altLang="en-US" sz="5200" b="1" dirty="0" smtClean="0">
                <a:solidFill>
                  <a:srgbClr val="663300"/>
                </a:solidFill>
              </a:rPr>
              <a:t>the </a:t>
            </a:r>
            <a:r>
              <a:rPr lang="en-US" altLang="en-US" sz="5200" b="1" dirty="0">
                <a:solidFill>
                  <a:srgbClr val="663300"/>
                </a:solidFill>
              </a:rPr>
              <a:t>Following?</a:t>
            </a:r>
            <a:endParaRPr lang="en-US" altLang="en-US" sz="5200" dirty="0">
              <a:solidFill>
                <a:srgbClr val="663300"/>
              </a:solidFill>
            </a:endParaRPr>
          </a:p>
        </p:txBody>
      </p:sp>
      <p:sp>
        <p:nvSpPr>
          <p:cNvPr id="4" name="Text Box 2"/>
          <p:cNvSpPr txBox="1">
            <a:spLocks noChangeArrowheads="1"/>
          </p:cNvSpPr>
          <p:nvPr/>
        </p:nvSpPr>
        <p:spPr bwMode="auto">
          <a:xfrm>
            <a:off x="381000" y="914400"/>
            <a:ext cx="8458200" cy="5455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93000"/>
              </a:lnSpc>
              <a:spcBef>
                <a:spcPts val="0"/>
              </a:spcBef>
              <a:spcAft>
                <a:spcPts val="1200"/>
              </a:spcAft>
            </a:pPr>
            <a:r>
              <a:rPr lang="en-US" altLang="en-US" sz="2800" dirty="0">
                <a:latin typeface="Times New Roman" panose="02020603050405020304" pitchFamily="18" charset="0"/>
                <a:cs typeface="Times New Roman" panose="02020603050405020304" pitchFamily="18" charset="0"/>
              </a:rPr>
              <a:t>"The Hebrew word </a:t>
            </a:r>
            <a:r>
              <a:rPr lang="en-US" altLang="en-US" sz="2800" i="1" dirty="0" err="1">
                <a:latin typeface="Times New Roman" panose="02020603050405020304" pitchFamily="18" charset="0"/>
                <a:cs typeface="Times New Roman" panose="02020603050405020304" pitchFamily="18" charset="0"/>
              </a:rPr>
              <a:t>yohm</a:t>
            </a:r>
            <a:r>
              <a:rPr lang="en-US" altLang="en-US" sz="2800" dirty="0">
                <a:latin typeface="Times New Roman" panose="02020603050405020304" pitchFamily="18" charset="0"/>
                <a:cs typeface="Times New Roman" panose="02020603050405020304" pitchFamily="18" charset="0"/>
              </a:rPr>
              <a:t>, translated 'day,' can mean different lengths of time. Among the meanings possible, William Wilson's Old Testament Word Studies includes the following: 'A day is frequently put for time in general, or for a long time; a whole period under consideration . . . Day is also put for a particular season or time when any extraordinary event happens.' This last sentence appears to fit the creative </a:t>
            </a:r>
            <a:r>
              <a:rPr lang="en-US" altLang="en-US" sz="2800" dirty="0" smtClean="0">
                <a:latin typeface="Times New Roman" panose="02020603050405020304" pitchFamily="18" charset="0"/>
                <a:cs typeface="Times New Roman" panose="02020603050405020304" pitchFamily="18" charset="0"/>
              </a:rPr>
              <a:t>days</a:t>
            </a:r>
            <a:r>
              <a:rPr lang="en-US" altLang="en-US" sz="2800" dirty="0">
                <a:latin typeface="Times New Roman" panose="02020603050405020304" pitchFamily="18" charset="0"/>
                <a:cs typeface="Times New Roman" panose="02020603050405020304" pitchFamily="18" charset="0"/>
              </a:rPr>
              <a:t>, for certainly they were periods when extraordinary events were described as happening. It also allows for periods much longer than 24 hours.”</a:t>
            </a:r>
          </a:p>
          <a:p>
            <a:pPr>
              <a:lnSpc>
                <a:spcPct val="93000"/>
              </a:lnSpc>
              <a:spcBef>
                <a:spcPts val="0"/>
              </a:spcBef>
              <a:spcAft>
                <a:spcPts val="1200"/>
              </a:spcAft>
            </a:pPr>
            <a:r>
              <a:rPr lang="en-US" altLang="en-US" sz="2800" dirty="0">
                <a:solidFill>
                  <a:srgbClr val="002060"/>
                </a:solidFill>
                <a:latin typeface="Times New Roman" panose="02020603050405020304" pitchFamily="18" charset="0"/>
                <a:cs typeface="Times New Roman" panose="02020603050405020304" pitchFamily="18" charset="0"/>
              </a:rPr>
              <a:t>“Life-How did it get here? By evolution or by creation?” (</a:t>
            </a:r>
            <a:r>
              <a:rPr lang="en-US" altLang="en-US" sz="2800" b="1" i="1" dirty="0">
                <a:solidFill>
                  <a:srgbClr val="800000"/>
                </a:solidFill>
                <a:latin typeface="Times New Roman" panose="02020603050405020304" pitchFamily="18" charset="0"/>
                <a:cs typeface="Times New Roman" panose="02020603050405020304" pitchFamily="18" charset="0"/>
              </a:rPr>
              <a:t>Watchtower Bible and Tract Society of Pennsylvania</a:t>
            </a:r>
            <a:r>
              <a:rPr lang="en-US" altLang="en-US" sz="2800" dirty="0">
                <a:solidFill>
                  <a:srgbClr val="002060"/>
                </a:solidFill>
                <a:latin typeface="Times New Roman" panose="02020603050405020304" pitchFamily="18" charset="0"/>
                <a:cs typeface="Times New Roman" panose="02020603050405020304" pitchFamily="18" charset="0"/>
              </a:rPr>
              <a:t>, 1985</a:t>
            </a:r>
            <a:r>
              <a:rPr lang="en-US" altLang="en-US" sz="2800" dirty="0" smtClean="0">
                <a:solidFill>
                  <a:srgbClr val="00206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0" y="6324600"/>
            <a:ext cx="9144000" cy="523220"/>
          </a:xfrm>
          <a:prstGeom prst="rect">
            <a:avLst/>
          </a:prstGeom>
          <a:noFill/>
        </p:spPr>
        <p:txBody>
          <a:bodyPr wrap="square" rtlCol="0">
            <a:spAutoFit/>
          </a:bodyPr>
          <a:lstStyle/>
          <a:p>
            <a:pPr algn="ctr"/>
            <a:r>
              <a:rPr lang="en-US" altLang="en-US" sz="2800" b="1" dirty="0">
                <a:solidFill>
                  <a:srgbClr val="C00000"/>
                </a:solidFill>
                <a:latin typeface="Times New Roman" panose="02020603050405020304" pitchFamily="18" charset="0"/>
                <a:cs typeface="Times New Roman" panose="02020603050405020304" pitchFamily="18" charset="0"/>
              </a:rPr>
              <a:t>Roman Catholic Church &amp; many more take same </a:t>
            </a:r>
            <a:r>
              <a:rPr lang="en-US" altLang="en-US" sz="2800" b="1" dirty="0" smtClean="0">
                <a:solidFill>
                  <a:srgbClr val="C00000"/>
                </a:solidFill>
                <a:latin typeface="Times New Roman" panose="02020603050405020304" pitchFamily="18" charset="0"/>
                <a:cs typeface="Times New Roman" panose="02020603050405020304" pitchFamily="18" charset="0"/>
              </a:rPr>
              <a:t>position</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649106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9144000" cy="1447800"/>
          </a:xfrm>
          <a:prstGeom prst="bevel">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latin typeface="Times New Roman" panose="02020603050405020304" pitchFamily="18" charset="0"/>
                <a:cs typeface="Times New Roman" panose="02020603050405020304" pitchFamily="18" charset="0"/>
              </a:rPr>
              <a:t>If We Take False View of Confirmation</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5" name="Bevel 4"/>
          <p:cNvSpPr/>
          <p:nvPr/>
        </p:nvSpPr>
        <p:spPr>
          <a:xfrm>
            <a:off x="0" y="5410200"/>
            <a:ext cx="9144000" cy="1447800"/>
          </a:xfrm>
          <a:prstGeom prst="bevel">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latin typeface="Times New Roman" panose="02020603050405020304" pitchFamily="18" charset="0"/>
                <a:cs typeface="Times New Roman" panose="02020603050405020304" pitchFamily="18" charset="0"/>
              </a:rPr>
              <a:t>We Are Led to False View of Revelation</a:t>
            </a:r>
            <a:endParaRPr lang="en-US" sz="40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199" y="1456678"/>
            <a:ext cx="7484407" cy="3953522"/>
          </a:xfrm>
          <a:prstGeom prst="rect">
            <a:avLst/>
          </a:prstGeom>
        </p:spPr>
      </p:pic>
    </p:spTree>
    <p:extLst>
      <p:ext uri="{BB962C8B-B14F-4D97-AF65-F5344CB8AC3E}">
        <p14:creationId xmlns:p14="http://schemas.microsoft.com/office/powerpoint/2010/main" xmlns="" val="264299130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48347"/>
            <a:ext cx="8458200" cy="4228653"/>
          </a:xfrm>
        </p:spPr>
        <p:txBody>
          <a:bodyPr>
            <a:normAutofit/>
          </a:bodyPr>
          <a:lstStyle/>
          <a:p>
            <a:pPr>
              <a:buFont typeface="Arial" panose="020B0604020202020204" pitchFamily="34" charset="0"/>
              <a:buChar char="•"/>
            </a:pPr>
            <a:r>
              <a:rPr lang="en-US" sz="4800" b="1" dirty="0" smtClean="0">
                <a:solidFill>
                  <a:schemeClr val="tx1"/>
                </a:solidFill>
              </a:rPr>
              <a:t>Instructing</a:t>
            </a:r>
          </a:p>
          <a:p>
            <a:pPr marL="914400" lvl="1" indent="-503238">
              <a:buClr>
                <a:srgbClr val="7030A0"/>
              </a:buClr>
              <a:buSzPct val="70000"/>
              <a:buFont typeface="Wingdings" panose="05000000000000000000" pitchFamily="2" charset="2"/>
              <a:buChar char="Ø"/>
            </a:pPr>
            <a:r>
              <a:rPr lang="en-US" sz="4400" b="1" i="1" dirty="0" smtClean="0">
                <a:solidFill>
                  <a:srgbClr val="663300"/>
                </a:solidFill>
              </a:rPr>
              <a:t>Anointing </a:t>
            </a:r>
            <a:r>
              <a:rPr lang="en-US" sz="4400" dirty="0" smtClean="0">
                <a:solidFill>
                  <a:srgbClr val="663300"/>
                </a:solidFill>
              </a:rPr>
              <a:t>- appoint to a work</a:t>
            </a:r>
            <a:endParaRPr lang="en-US" sz="4400" b="1" i="1" dirty="0" smtClean="0">
              <a:solidFill>
                <a:srgbClr val="663300"/>
              </a:solidFill>
            </a:endParaRPr>
          </a:p>
          <a:p>
            <a:pPr marL="914400" lvl="1" indent="-503238">
              <a:buClr>
                <a:srgbClr val="7030A0"/>
              </a:buClr>
              <a:buSzPct val="70000"/>
              <a:buFont typeface="Wingdings" panose="05000000000000000000" pitchFamily="2" charset="2"/>
              <a:buChar char="Ø"/>
            </a:pPr>
            <a:r>
              <a:rPr lang="en-US" sz="4400" b="1" i="1" dirty="0" smtClean="0">
                <a:solidFill>
                  <a:srgbClr val="663300"/>
                </a:solidFill>
              </a:rPr>
              <a:t>Revealing </a:t>
            </a:r>
            <a:r>
              <a:rPr lang="en-US" sz="4400" dirty="0" smtClean="0">
                <a:solidFill>
                  <a:srgbClr val="663300"/>
                </a:solidFill>
              </a:rPr>
              <a:t>- inspire word taught</a:t>
            </a:r>
            <a:endParaRPr lang="en-US" sz="4400" b="1" i="1" dirty="0" smtClean="0">
              <a:solidFill>
                <a:srgbClr val="663300"/>
              </a:solidFill>
            </a:endParaRPr>
          </a:p>
          <a:p>
            <a:pPr marL="914400" lvl="1" indent="-503238">
              <a:buClr>
                <a:srgbClr val="7030A0"/>
              </a:buClr>
              <a:buSzPct val="70000"/>
              <a:buFont typeface="Wingdings" panose="05000000000000000000" pitchFamily="2" charset="2"/>
              <a:buChar char="Ø"/>
            </a:pPr>
            <a:r>
              <a:rPr lang="en-US" sz="4400" b="1" i="1" dirty="0" smtClean="0">
                <a:solidFill>
                  <a:srgbClr val="663300"/>
                </a:solidFill>
              </a:rPr>
              <a:t>Confirming</a:t>
            </a:r>
            <a:r>
              <a:rPr lang="en-US" sz="4400" dirty="0" smtClean="0">
                <a:solidFill>
                  <a:srgbClr val="663300"/>
                </a:solidFill>
              </a:rPr>
              <a:t> - show divine origin</a:t>
            </a:r>
            <a:endParaRPr lang="en-US" sz="4400" b="1" i="1" dirty="0" smtClean="0">
              <a:solidFill>
                <a:srgbClr val="663300"/>
              </a:solidFill>
            </a:endParaRPr>
          </a:p>
          <a:p>
            <a:pPr>
              <a:buFont typeface="Arial" panose="020B0604020202020204" pitchFamily="34" charset="0"/>
              <a:buChar char="•"/>
            </a:pPr>
            <a:r>
              <a:rPr lang="en-US" sz="4800" b="1" dirty="0" smtClean="0">
                <a:solidFill>
                  <a:schemeClr val="tx1"/>
                </a:solidFill>
              </a:rPr>
              <a:t>Blessing</a:t>
            </a:r>
            <a:endParaRPr lang="en-US" sz="4800" b="1" dirty="0">
              <a:solidFill>
                <a:schemeClr val="tx1"/>
              </a:solidFill>
            </a:endParaRPr>
          </a:p>
        </p:txBody>
      </p:sp>
      <p:sp>
        <p:nvSpPr>
          <p:cNvPr id="3" name="Slide Number Placeholder 2"/>
          <p:cNvSpPr>
            <a:spLocks noGrp="1"/>
          </p:cNvSpPr>
          <p:nvPr>
            <p:ph type="sldNum" sz="quarter" idx="12"/>
          </p:nvPr>
        </p:nvSpPr>
        <p:spPr/>
        <p:txBody>
          <a:bodyPr/>
          <a:lstStyle/>
          <a:p>
            <a:pPr>
              <a:defRPr/>
            </a:pPr>
            <a:fld id="{6B198C42-3D73-4DEA-808C-F4DDBAFBD012}" type="slidenum">
              <a:rPr lang="en-US" smtClean="0"/>
              <a:pPr>
                <a:defRPr/>
              </a:pPr>
              <a:t>2</a:t>
            </a:fld>
            <a:endParaRPr lang="en-US" dirty="0"/>
          </a:p>
        </p:txBody>
      </p:sp>
      <p:sp>
        <p:nvSpPr>
          <p:cNvPr id="4" name="Title 3"/>
          <p:cNvSpPr>
            <a:spLocks noGrp="1"/>
          </p:cNvSpPr>
          <p:nvPr>
            <p:ph type="title"/>
          </p:nvPr>
        </p:nvSpPr>
        <p:spPr>
          <a:xfrm>
            <a:off x="0" y="570156"/>
            <a:ext cx="9144000" cy="1054250"/>
          </a:xfrm>
        </p:spPr>
        <p:txBody>
          <a:bodyPr/>
          <a:lstStyle/>
          <a:p>
            <a:r>
              <a:rPr lang="en-US" sz="6000" b="1" dirty="0" smtClean="0">
                <a:solidFill>
                  <a:schemeClr val="accent1">
                    <a:lumMod val="50000"/>
                  </a:schemeClr>
                </a:solidFill>
              </a:rPr>
              <a:t>The Holy Spirit’s Work Is:</a:t>
            </a:r>
            <a:endParaRPr lang="en-US" sz="6000" b="1" dirty="0">
              <a:solidFill>
                <a:schemeClr val="accent1">
                  <a:lumMod val="50000"/>
                </a:schemeClr>
              </a:solidFill>
            </a:endParaRPr>
          </a:p>
        </p:txBody>
      </p:sp>
      <p:sp>
        <p:nvSpPr>
          <p:cNvPr id="5" name="Oval 4"/>
          <p:cNvSpPr/>
          <p:nvPr/>
        </p:nvSpPr>
        <p:spPr>
          <a:xfrm>
            <a:off x="1371600" y="4554070"/>
            <a:ext cx="7772400"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0972371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1026"/>
          <p:cNvSpPr>
            <a:spLocks noGrp="1" noChangeArrowheads="1"/>
          </p:cNvSpPr>
          <p:nvPr>
            <p:ph type="ctrTitle"/>
          </p:nvPr>
        </p:nvSpPr>
        <p:spPr>
          <a:xfrm>
            <a:off x="685800" y="0"/>
            <a:ext cx="7772400" cy="1143000"/>
          </a:xfrm>
          <a:effectLst/>
        </p:spPr>
        <p:txBody>
          <a:bodyPr anchor="ctr"/>
          <a:lstStyle/>
          <a:p>
            <a:r>
              <a:rPr lang="en-US" altLang="en-US" sz="6000" b="1" dirty="0">
                <a:solidFill>
                  <a:srgbClr val="FFFF00"/>
                </a:solidFill>
                <a:effectLst>
                  <a:outerShdw blurRad="38100" dist="38100" dir="2700000" algn="tl">
                    <a:srgbClr val="000000">
                      <a:alpha val="43137"/>
                    </a:srgbClr>
                  </a:outerShdw>
                </a:effectLst>
              </a:rPr>
              <a:t>Defining the Terms</a:t>
            </a:r>
          </a:p>
        </p:txBody>
      </p:sp>
      <p:sp>
        <p:nvSpPr>
          <p:cNvPr id="31747" name="Rectangle 1027"/>
          <p:cNvSpPr>
            <a:spLocks noGrp="1" noChangeArrowheads="1"/>
          </p:cNvSpPr>
          <p:nvPr>
            <p:ph type="subTitle" idx="1"/>
          </p:nvPr>
        </p:nvSpPr>
        <p:spPr>
          <a:xfrm>
            <a:off x="1371600" y="990600"/>
            <a:ext cx="6400800" cy="762000"/>
          </a:xfrm>
        </p:spPr>
        <p:txBody>
          <a:bodyPr anchor="ctr"/>
          <a:lstStyle/>
          <a:p>
            <a:r>
              <a:rPr lang="en-US" altLang="en-US" sz="4400" b="1" i="1" dirty="0"/>
              <a:t>Romans 15:18-19</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94" y="1731822"/>
            <a:ext cx="3733800" cy="5108249"/>
          </a:xfrm>
          <a:prstGeom prst="rect">
            <a:avLst/>
          </a:prstGeom>
        </p:spPr>
      </p:pic>
      <p:sp>
        <p:nvSpPr>
          <p:cNvPr id="4" name="TextBox 3"/>
          <p:cNvSpPr txBox="1"/>
          <p:nvPr/>
        </p:nvSpPr>
        <p:spPr>
          <a:xfrm>
            <a:off x="4343400" y="2277070"/>
            <a:ext cx="4114800" cy="923330"/>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5400" b="1" dirty="0" smtClean="0">
                <a:solidFill>
                  <a:srgbClr val="FFFF00"/>
                </a:solidFill>
                <a:latin typeface="Times New Roman" panose="02020603050405020304" pitchFamily="18" charset="0"/>
                <a:cs typeface="Times New Roman" panose="02020603050405020304" pitchFamily="18" charset="0"/>
              </a:rPr>
              <a:t>Signs</a:t>
            </a:r>
            <a:endParaRPr lang="en-US" sz="54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343400" y="3626258"/>
            <a:ext cx="4114800" cy="923330"/>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5400" b="1" dirty="0" smtClean="0">
                <a:solidFill>
                  <a:srgbClr val="FFFF00"/>
                </a:solidFill>
                <a:latin typeface="Times New Roman" panose="02020603050405020304" pitchFamily="18" charset="0"/>
                <a:cs typeface="Times New Roman" panose="02020603050405020304" pitchFamily="18" charset="0"/>
              </a:rPr>
              <a:t>Wonders</a:t>
            </a:r>
            <a:endParaRPr lang="en-US" sz="5400" b="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343400" y="4993411"/>
            <a:ext cx="4114800" cy="923330"/>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5400" b="1" dirty="0" smtClean="0">
                <a:solidFill>
                  <a:srgbClr val="FFFF00"/>
                </a:solidFill>
                <a:latin typeface="Times New Roman" panose="02020603050405020304" pitchFamily="18" charset="0"/>
                <a:cs typeface="Times New Roman" panose="02020603050405020304" pitchFamily="18" charset="0"/>
              </a:rPr>
              <a:t>Miracles</a:t>
            </a:r>
            <a:endParaRPr lang="en-US" sz="5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28949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05200" y="4571998"/>
            <a:ext cx="2209124" cy="22091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37200" y="4038600"/>
            <a:ext cx="3759200" cy="28194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78480" y="2032000"/>
            <a:ext cx="2865120" cy="2387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1000" y="2362200"/>
            <a:ext cx="2286000" cy="2760452"/>
          </a:xfrm>
          <a:prstGeom prst="rect">
            <a:avLst/>
          </a:prstGeom>
        </p:spPr>
      </p:pic>
      <p:sp>
        <p:nvSpPr>
          <p:cNvPr id="28674" name="Rectangle 2"/>
          <p:cNvSpPr>
            <a:spLocks noGrp="1" noChangeArrowheads="1"/>
          </p:cNvSpPr>
          <p:nvPr>
            <p:ph type="title"/>
          </p:nvPr>
        </p:nvSpPr>
        <p:spPr>
          <a:xfrm>
            <a:off x="4481" y="0"/>
            <a:ext cx="9139519" cy="1143000"/>
          </a:xfrm>
          <a:effectLst/>
        </p:spPr>
        <p:txBody>
          <a:bodyPr/>
          <a:lstStyle/>
          <a:p>
            <a:r>
              <a:rPr lang="en-US" altLang="en-US" sz="6000" b="1" dirty="0">
                <a:solidFill>
                  <a:srgbClr val="663300"/>
                </a:solidFill>
              </a:rPr>
              <a:t>Cases of </a:t>
            </a:r>
            <a:r>
              <a:rPr lang="en-US" altLang="en-US" sz="6000" b="1" dirty="0" smtClean="0">
                <a:solidFill>
                  <a:srgbClr val="663300"/>
                </a:solidFill>
              </a:rPr>
              <a:t>Miracles in Bible</a:t>
            </a:r>
            <a:endParaRPr lang="en-US" altLang="en-US" sz="6000" dirty="0">
              <a:solidFill>
                <a:srgbClr val="663300"/>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990600"/>
            <a:ext cx="3667125" cy="21336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4784242"/>
            <a:ext cx="3667126" cy="2073758"/>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638800" y="990600"/>
            <a:ext cx="3505200" cy="2506931"/>
          </a:xfrm>
          <a:prstGeom prst="rect">
            <a:avLst/>
          </a:prstGeom>
        </p:spPr>
      </p:pic>
    </p:spTree>
    <p:extLst>
      <p:ext uri="{BB962C8B-B14F-4D97-AF65-F5344CB8AC3E}">
        <p14:creationId xmlns:p14="http://schemas.microsoft.com/office/powerpoint/2010/main" xmlns="" val="14907944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a:effectLst/>
        </p:spPr>
        <p:txBody>
          <a:bodyPr/>
          <a:lstStyle/>
          <a:p>
            <a:r>
              <a:rPr lang="en-US" altLang="en-US" b="1" dirty="0">
                <a:solidFill>
                  <a:srgbClr val="663300"/>
                </a:solidFill>
              </a:rPr>
              <a:t>Creation</a:t>
            </a:r>
            <a:endParaRPr lang="en-US" altLang="en-US" dirty="0">
              <a:solidFill>
                <a:srgbClr val="663300"/>
              </a:solidFill>
            </a:endParaRPr>
          </a:p>
        </p:txBody>
      </p:sp>
      <p:sp>
        <p:nvSpPr>
          <p:cNvPr id="32771" name="Rectangle 3"/>
          <p:cNvSpPr>
            <a:spLocks noGrp="1" noChangeArrowheads="1"/>
          </p:cNvSpPr>
          <p:nvPr>
            <p:ph type="body" idx="1"/>
          </p:nvPr>
        </p:nvSpPr>
        <p:spPr>
          <a:xfrm>
            <a:off x="76200" y="2209800"/>
            <a:ext cx="9067800" cy="4648200"/>
          </a:xfrm>
        </p:spPr>
        <p:txBody>
          <a:bodyPr>
            <a:noAutofit/>
          </a:bodyPr>
          <a:lstStyle/>
          <a:p>
            <a:pPr>
              <a:lnSpc>
                <a:spcPct val="90000"/>
              </a:lnSpc>
              <a:spcBef>
                <a:spcPts val="0"/>
              </a:spcBef>
              <a:spcAft>
                <a:spcPts val="600"/>
              </a:spcAft>
              <a:buClr>
                <a:srgbClr val="663300"/>
              </a:buClr>
              <a:buFont typeface="Arial" panose="020B0604020202020204" pitchFamily="34" charset="0"/>
              <a:buChar char="•"/>
            </a:pPr>
            <a:r>
              <a:rPr lang="en-US" altLang="en-US" sz="3000" b="1" i="1" dirty="0" smtClean="0">
                <a:solidFill>
                  <a:srgbClr val="C00000"/>
                </a:solidFill>
              </a:rPr>
              <a:t>Psalm 33:6-9</a:t>
            </a:r>
            <a:r>
              <a:rPr lang="en-US" altLang="en-US" sz="3000" dirty="0" smtClean="0"/>
              <a:t> 	Spoken </a:t>
            </a:r>
            <a:r>
              <a:rPr lang="en-US" altLang="en-US" sz="3000" dirty="0"/>
              <a:t>into completed being</a:t>
            </a:r>
          </a:p>
          <a:p>
            <a:pPr>
              <a:lnSpc>
                <a:spcPct val="90000"/>
              </a:lnSpc>
              <a:spcBef>
                <a:spcPts val="0"/>
              </a:spcBef>
              <a:spcAft>
                <a:spcPts val="600"/>
              </a:spcAft>
              <a:buClr>
                <a:srgbClr val="663300"/>
              </a:buClr>
              <a:buFont typeface="Arial" panose="020B0604020202020204" pitchFamily="34" charset="0"/>
              <a:buChar char="•"/>
            </a:pPr>
            <a:r>
              <a:rPr lang="en-US" altLang="en-US" sz="3000" b="1" i="1" dirty="0" smtClean="0">
                <a:solidFill>
                  <a:srgbClr val="C00000"/>
                </a:solidFill>
              </a:rPr>
              <a:t>Hebrews 11:3	</a:t>
            </a:r>
            <a:r>
              <a:rPr lang="en-US" altLang="en-US" sz="3000" dirty="0" smtClean="0"/>
              <a:t>Framed </a:t>
            </a:r>
            <a:r>
              <a:rPr lang="en-US" altLang="en-US" sz="3000" dirty="0"/>
              <a:t>by word of God</a:t>
            </a:r>
          </a:p>
          <a:p>
            <a:pPr>
              <a:lnSpc>
                <a:spcPct val="90000"/>
              </a:lnSpc>
              <a:spcBef>
                <a:spcPts val="0"/>
              </a:spcBef>
              <a:spcAft>
                <a:spcPts val="600"/>
              </a:spcAft>
              <a:buClr>
                <a:srgbClr val="663300"/>
              </a:buClr>
              <a:buFont typeface="Arial" panose="020B0604020202020204" pitchFamily="34" charset="0"/>
              <a:buChar char="•"/>
            </a:pPr>
            <a:r>
              <a:rPr lang="en-US" altLang="en-US" sz="3000" dirty="0"/>
              <a:t>Repeated statements of Genesis 1 are key:</a:t>
            </a:r>
          </a:p>
          <a:p>
            <a:pPr lvl="1">
              <a:lnSpc>
                <a:spcPct val="90000"/>
              </a:lnSpc>
              <a:spcBef>
                <a:spcPts val="0"/>
              </a:spcBef>
              <a:spcAft>
                <a:spcPts val="600"/>
              </a:spcAft>
              <a:buClr>
                <a:srgbClr val="800000"/>
              </a:buClr>
              <a:buSzPct val="70000"/>
              <a:buFont typeface="Wingdings" panose="05000000000000000000" pitchFamily="2" charset="2"/>
              <a:buChar char="§"/>
            </a:pPr>
            <a:r>
              <a:rPr lang="en-US" altLang="en-US" sz="2800" b="1" i="1" dirty="0">
                <a:solidFill>
                  <a:srgbClr val="002060"/>
                </a:solidFill>
              </a:rPr>
              <a:t>“And God said… and it was so”</a:t>
            </a:r>
            <a:endParaRPr lang="en-US" altLang="en-US" sz="2800" b="1" dirty="0">
              <a:solidFill>
                <a:srgbClr val="002060"/>
              </a:solidFill>
            </a:endParaRPr>
          </a:p>
          <a:p>
            <a:pPr lvl="1">
              <a:lnSpc>
                <a:spcPct val="90000"/>
              </a:lnSpc>
              <a:spcBef>
                <a:spcPts val="0"/>
              </a:spcBef>
              <a:spcAft>
                <a:spcPts val="600"/>
              </a:spcAft>
              <a:buClr>
                <a:srgbClr val="800000"/>
              </a:buClr>
              <a:buSzPct val="70000"/>
              <a:buFont typeface="Wingdings" panose="05000000000000000000" pitchFamily="2" charset="2"/>
              <a:buChar char="§"/>
            </a:pPr>
            <a:r>
              <a:rPr lang="en-US" altLang="en-US" sz="2800" b="1" i="1" dirty="0">
                <a:solidFill>
                  <a:srgbClr val="002060"/>
                </a:solidFill>
              </a:rPr>
              <a:t>“Let there be _____ and there was _____”</a:t>
            </a:r>
            <a:endParaRPr lang="en-US" altLang="en-US" sz="2800" b="1" dirty="0">
              <a:solidFill>
                <a:srgbClr val="002060"/>
              </a:solidFill>
            </a:endParaRPr>
          </a:p>
          <a:p>
            <a:pPr lvl="1">
              <a:lnSpc>
                <a:spcPct val="90000"/>
              </a:lnSpc>
              <a:spcBef>
                <a:spcPts val="0"/>
              </a:spcBef>
              <a:spcAft>
                <a:spcPts val="600"/>
              </a:spcAft>
              <a:buClr>
                <a:srgbClr val="800000"/>
              </a:buClr>
              <a:buSzPct val="70000"/>
              <a:buFont typeface="Wingdings" panose="05000000000000000000" pitchFamily="2" charset="2"/>
              <a:buChar char="§"/>
            </a:pPr>
            <a:r>
              <a:rPr lang="en-US" altLang="en-US" sz="2800" b="1" i="1" dirty="0">
                <a:solidFill>
                  <a:srgbClr val="002060"/>
                </a:solidFill>
              </a:rPr>
              <a:t>“And God saw that it was good”</a:t>
            </a:r>
            <a:endParaRPr lang="en-US" altLang="en-US" sz="2800" b="1" dirty="0">
              <a:solidFill>
                <a:srgbClr val="002060"/>
              </a:solidFill>
            </a:endParaRPr>
          </a:p>
          <a:p>
            <a:pPr>
              <a:lnSpc>
                <a:spcPct val="90000"/>
              </a:lnSpc>
              <a:spcBef>
                <a:spcPts val="0"/>
              </a:spcBef>
              <a:spcAft>
                <a:spcPts val="600"/>
              </a:spcAft>
              <a:buClr>
                <a:srgbClr val="663300"/>
              </a:buClr>
              <a:buFont typeface="Arial" panose="020B0604020202020204" pitchFamily="34" charset="0"/>
              <a:buChar char="•"/>
            </a:pPr>
            <a:r>
              <a:rPr lang="en-US" altLang="en-US" sz="3000" b="1" i="1" dirty="0">
                <a:solidFill>
                  <a:schemeClr val="tx1"/>
                </a:solidFill>
              </a:rPr>
              <a:t>“And God saw everything that He had made and, behold, it was very good. And there was evening and there was morning, the sixth day. And the heavens and the earth were finished...”</a:t>
            </a:r>
            <a:endParaRPr lang="en-US" altLang="en-US" sz="3000" dirty="0">
              <a:solidFill>
                <a:schemeClr val="tx1"/>
              </a:solidFill>
            </a:endParaRPr>
          </a:p>
        </p:txBody>
      </p:sp>
    </p:spTree>
    <p:extLst>
      <p:ext uri="{BB962C8B-B14F-4D97-AF65-F5344CB8AC3E}">
        <p14:creationId xmlns:p14="http://schemas.microsoft.com/office/powerpoint/2010/main" xmlns="" val="5567206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04800"/>
            <a:ext cx="9144000" cy="1143000"/>
          </a:xfrm>
          <a:effectLst/>
        </p:spPr>
        <p:txBody>
          <a:bodyPr/>
          <a:lstStyle/>
          <a:p>
            <a:r>
              <a:rPr lang="en-US" altLang="en-US" b="1" dirty="0">
                <a:solidFill>
                  <a:srgbClr val="663300"/>
                </a:solidFill>
              </a:rPr>
              <a:t>Exodus, Wandering &amp; Victory</a:t>
            </a:r>
            <a:endParaRPr lang="en-US" altLang="en-US" dirty="0">
              <a:solidFill>
                <a:srgbClr val="663300"/>
              </a:solidFill>
            </a:endParaRPr>
          </a:p>
        </p:txBody>
      </p:sp>
      <p:sp>
        <p:nvSpPr>
          <p:cNvPr id="33795" name="Rectangle 3"/>
          <p:cNvSpPr>
            <a:spLocks noGrp="1" noChangeArrowheads="1"/>
          </p:cNvSpPr>
          <p:nvPr>
            <p:ph type="body" idx="1"/>
          </p:nvPr>
        </p:nvSpPr>
        <p:spPr>
          <a:xfrm>
            <a:off x="228600" y="2133600"/>
            <a:ext cx="8915400" cy="4648200"/>
          </a:xfrm>
        </p:spPr>
        <p:txBody>
          <a:bodyPr>
            <a:normAutofit fontScale="85000" lnSpcReduction="10000"/>
          </a:bodyPr>
          <a:lstStyle/>
          <a:p>
            <a:pPr>
              <a:lnSpc>
                <a:spcPct val="110000"/>
              </a:lnSpc>
              <a:spcBef>
                <a:spcPts val="0"/>
              </a:spcBef>
              <a:spcAft>
                <a:spcPts val="200"/>
              </a:spcAft>
              <a:buClr>
                <a:srgbClr val="663300"/>
              </a:buClr>
              <a:buFont typeface="Arial" panose="020B0604020202020204" pitchFamily="34" charset="0"/>
              <a:buChar char="•"/>
            </a:pPr>
            <a:r>
              <a:rPr lang="en-US" altLang="en-US" sz="3600" dirty="0"/>
              <a:t>Plagues brought upon Egypt (</a:t>
            </a:r>
            <a:r>
              <a:rPr lang="en-US" altLang="en-US" sz="3600" b="1" i="1" dirty="0">
                <a:solidFill>
                  <a:srgbClr val="C00000"/>
                </a:solidFill>
              </a:rPr>
              <a:t>Exodus 7-12</a:t>
            </a:r>
            <a:r>
              <a:rPr lang="en-US" altLang="en-US" sz="3600" dirty="0"/>
              <a:t>)</a:t>
            </a:r>
          </a:p>
          <a:p>
            <a:pPr lvl="1">
              <a:lnSpc>
                <a:spcPct val="110000"/>
              </a:lnSpc>
              <a:spcBef>
                <a:spcPts val="0"/>
              </a:spcBef>
              <a:spcAft>
                <a:spcPts val="200"/>
              </a:spcAft>
              <a:buFontTx/>
              <a:buNone/>
            </a:pPr>
            <a:r>
              <a:rPr lang="en-US" altLang="en-US" sz="3200" b="1" i="1" dirty="0">
                <a:solidFill>
                  <a:srgbClr val="0070C0"/>
                </a:solidFill>
              </a:rPr>
              <a:t>Water to </a:t>
            </a:r>
            <a:r>
              <a:rPr lang="en-US" altLang="en-US" sz="3200" b="1" i="1" dirty="0" smtClean="0">
                <a:solidFill>
                  <a:srgbClr val="0070C0"/>
                </a:solidFill>
              </a:rPr>
              <a:t>blood		Frogs		Lice</a:t>
            </a:r>
            <a:r>
              <a:rPr lang="en-US" altLang="en-US" sz="3200" b="1" i="1" dirty="0">
                <a:solidFill>
                  <a:srgbClr val="0070C0"/>
                </a:solidFill>
              </a:rPr>
              <a:t>		Flies</a:t>
            </a:r>
          </a:p>
          <a:p>
            <a:pPr lvl="1">
              <a:lnSpc>
                <a:spcPct val="110000"/>
              </a:lnSpc>
              <a:spcBef>
                <a:spcPts val="0"/>
              </a:spcBef>
              <a:spcAft>
                <a:spcPts val="200"/>
              </a:spcAft>
              <a:buFontTx/>
              <a:buNone/>
            </a:pPr>
            <a:r>
              <a:rPr lang="en-US" altLang="en-US" sz="3200" b="1" i="1" dirty="0" smtClean="0">
                <a:solidFill>
                  <a:srgbClr val="0070C0"/>
                </a:solidFill>
              </a:rPr>
              <a:t>Pestilence on </a:t>
            </a:r>
            <a:r>
              <a:rPr lang="en-US" altLang="en-US" sz="3200" b="1" i="1" dirty="0">
                <a:solidFill>
                  <a:srgbClr val="0070C0"/>
                </a:solidFill>
              </a:rPr>
              <a:t>cattle	 Boils 	</a:t>
            </a:r>
            <a:r>
              <a:rPr lang="en-US" altLang="en-US" sz="3200" b="1" i="1" dirty="0" smtClean="0">
                <a:solidFill>
                  <a:srgbClr val="0070C0"/>
                </a:solidFill>
              </a:rPr>
              <a:t>	Hail</a:t>
            </a:r>
            <a:r>
              <a:rPr lang="en-US" altLang="en-US" sz="3200" b="1" i="1" dirty="0">
                <a:solidFill>
                  <a:srgbClr val="0070C0"/>
                </a:solidFill>
              </a:rPr>
              <a:t>		Locusts</a:t>
            </a:r>
          </a:p>
          <a:p>
            <a:pPr lvl="1">
              <a:lnSpc>
                <a:spcPct val="110000"/>
              </a:lnSpc>
              <a:spcBef>
                <a:spcPts val="0"/>
              </a:spcBef>
              <a:spcAft>
                <a:spcPts val="200"/>
              </a:spcAft>
              <a:buFontTx/>
              <a:buNone/>
            </a:pPr>
            <a:r>
              <a:rPr lang="en-US" altLang="en-US" sz="3200" b="1" i="1" dirty="0">
                <a:solidFill>
                  <a:srgbClr val="0070C0"/>
                </a:solidFill>
              </a:rPr>
              <a:t>Darkness upon Egypt		Death of firstborn</a:t>
            </a:r>
            <a:endParaRPr lang="en-US" altLang="en-US" sz="3200" b="1" dirty="0">
              <a:solidFill>
                <a:srgbClr val="0070C0"/>
              </a:solidFill>
            </a:endParaRPr>
          </a:p>
          <a:p>
            <a:pPr>
              <a:lnSpc>
                <a:spcPct val="110000"/>
              </a:lnSpc>
              <a:spcBef>
                <a:spcPts val="0"/>
              </a:spcBef>
              <a:spcAft>
                <a:spcPts val="200"/>
              </a:spcAft>
              <a:buClr>
                <a:srgbClr val="663300"/>
              </a:buClr>
              <a:buFont typeface="Arial" panose="020B0604020202020204" pitchFamily="34" charset="0"/>
              <a:buChar char="•"/>
            </a:pPr>
            <a:r>
              <a:rPr lang="en-US" altLang="en-US" sz="3600" dirty="0"/>
              <a:t>Led, fed &amp; sustained people in wilderness</a:t>
            </a:r>
          </a:p>
          <a:p>
            <a:pPr lvl="1">
              <a:lnSpc>
                <a:spcPct val="110000"/>
              </a:lnSpc>
              <a:spcBef>
                <a:spcPts val="0"/>
              </a:spcBef>
              <a:spcAft>
                <a:spcPts val="200"/>
              </a:spcAft>
              <a:buClr>
                <a:srgbClr val="800000"/>
              </a:buClr>
              <a:buSzPct val="70000"/>
              <a:buFont typeface="Wingdings" panose="05000000000000000000" pitchFamily="2" charset="2"/>
              <a:buChar char="§"/>
            </a:pPr>
            <a:r>
              <a:rPr lang="en-US" altLang="en-US" sz="3200" i="1" dirty="0">
                <a:solidFill>
                  <a:srgbClr val="002060"/>
                </a:solidFill>
              </a:rPr>
              <a:t>God delivered by dividing the Red Sea (</a:t>
            </a:r>
            <a:r>
              <a:rPr lang="en-US" altLang="en-US" sz="3200" b="1" i="1" dirty="0" smtClean="0">
                <a:solidFill>
                  <a:srgbClr val="C00000"/>
                </a:solidFill>
              </a:rPr>
              <a:t>Exod. </a:t>
            </a:r>
            <a:r>
              <a:rPr lang="en-US" altLang="en-US" sz="3200" b="1" i="1" dirty="0">
                <a:solidFill>
                  <a:srgbClr val="C00000"/>
                </a:solidFill>
              </a:rPr>
              <a:t>14</a:t>
            </a:r>
            <a:r>
              <a:rPr lang="en-US" altLang="en-US" sz="3200" i="1" dirty="0">
                <a:solidFill>
                  <a:srgbClr val="002060"/>
                </a:solidFill>
              </a:rPr>
              <a:t>)</a:t>
            </a:r>
          </a:p>
          <a:p>
            <a:pPr lvl="1">
              <a:lnSpc>
                <a:spcPct val="110000"/>
              </a:lnSpc>
              <a:spcBef>
                <a:spcPts val="0"/>
              </a:spcBef>
              <a:spcAft>
                <a:spcPts val="200"/>
              </a:spcAft>
              <a:buClr>
                <a:srgbClr val="800000"/>
              </a:buClr>
              <a:buSzPct val="70000"/>
              <a:buFont typeface="Wingdings" panose="05000000000000000000" pitchFamily="2" charset="2"/>
              <a:buChar char="§"/>
            </a:pPr>
            <a:r>
              <a:rPr lang="en-US" altLang="en-US" sz="3200" i="1" dirty="0">
                <a:solidFill>
                  <a:srgbClr val="002060"/>
                </a:solidFill>
              </a:rPr>
              <a:t>God provided manna, quail &amp; water throughout</a:t>
            </a:r>
            <a:endParaRPr lang="en-US" altLang="en-US" sz="3200" dirty="0">
              <a:solidFill>
                <a:srgbClr val="002060"/>
              </a:solidFill>
            </a:endParaRPr>
          </a:p>
          <a:p>
            <a:pPr>
              <a:lnSpc>
                <a:spcPct val="110000"/>
              </a:lnSpc>
              <a:spcBef>
                <a:spcPts val="0"/>
              </a:spcBef>
              <a:spcAft>
                <a:spcPts val="200"/>
              </a:spcAft>
              <a:buClr>
                <a:srgbClr val="663300"/>
              </a:buClr>
              <a:buFont typeface="Arial" panose="020B0604020202020204" pitchFamily="34" charset="0"/>
              <a:buChar char="•"/>
            </a:pPr>
            <a:r>
              <a:rPr lang="en-US" altLang="en-US" sz="3600" dirty="0"/>
              <a:t>Victory given to Israel by power of God</a:t>
            </a:r>
          </a:p>
          <a:p>
            <a:pPr lvl="1">
              <a:lnSpc>
                <a:spcPct val="110000"/>
              </a:lnSpc>
              <a:spcBef>
                <a:spcPts val="0"/>
              </a:spcBef>
              <a:spcAft>
                <a:spcPts val="200"/>
              </a:spcAft>
              <a:buClr>
                <a:srgbClr val="800000"/>
              </a:buClr>
              <a:buSzPct val="70000"/>
              <a:buFont typeface="Wingdings" panose="05000000000000000000" pitchFamily="2" charset="2"/>
              <a:buChar char="§"/>
            </a:pPr>
            <a:r>
              <a:rPr lang="en-US" altLang="en-US" sz="3200" i="1" dirty="0">
                <a:solidFill>
                  <a:srgbClr val="002060"/>
                </a:solidFill>
              </a:rPr>
              <a:t>Walls of Jericho made to fall (</a:t>
            </a:r>
            <a:r>
              <a:rPr lang="en-US" altLang="en-US" sz="3200" b="1" i="1" dirty="0" smtClean="0">
                <a:solidFill>
                  <a:srgbClr val="C00000"/>
                </a:solidFill>
              </a:rPr>
              <a:t>Josh. </a:t>
            </a:r>
            <a:r>
              <a:rPr lang="en-US" altLang="en-US" sz="3200" b="1" i="1" dirty="0">
                <a:solidFill>
                  <a:srgbClr val="C00000"/>
                </a:solidFill>
              </a:rPr>
              <a:t>6</a:t>
            </a:r>
            <a:r>
              <a:rPr lang="en-US" altLang="en-US" sz="3200" i="1" dirty="0">
                <a:solidFill>
                  <a:srgbClr val="002060"/>
                </a:solidFill>
              </a:rPr>
              <a:t>)</a:t>
            </a:r>
          </a:p>
          <a:p>
            <a:pPr lvl="1">
              <a:lnSpc>
                <a:spcPct val="110000"/>
              </a:lnSpc>
              <a:spcBef>
                <a:spcPts val="0"/>
              </a:spcBef>
              <a:spcAft>
                <a:spcPts val="200"/>
              </a:spcAft>
              <a:buClr>
                <a:srgbClr val="800000"/>
              </a:buClr>
              <a:buSzPct val="70000"/>
              <a:buFont typeface="Wingdings" panose="05000000000000000000" pitchFamily="2" charset="2"/>
              <a:buChar char="§"/>
            </a:pPr>
            <a:r>
              <a:rPr lang="en-US" altLang="en-US" sz="3200" i="1" dirty="0">
                <a:solidFill>
                  <a:srgbClr val="002060"/>
                </a:solidFill>
              </a:rPr>
              <a:t>Sun stood still as enemies pursued (</a:t>
            </a:r>
            <a:r>
              <a:rPr lang="en-US" altLang="en-US" sz="3200" b="1" i="1" dirty="0" smtClean="0">
                <a:solidFill>
                  <a:srgbClr val="C00000"/>
                </a:solidFill>
              </a:rPr>
              <a:t>Josh. </a:t>
            </a:r>
            <a:r>
              <a:rPr lang="en-US" altLang="en-US" sz="3200" b="1" i="1" dirty="0">
                <a:solidFill>
                  <a:srgbClr val="C00000"/>
                </a:solidFill>
              </a:rPr>
              <a:t>10:12f</a:t>
            </a:r>
            <a:r>
              <a:rPr lang="en-US" altLang="en-US" sz="3200" i="1" dirty="0">
                <a:solidFill>
                  <a:srgbClr val="002060"/>
                </a:solidFill>
              </a:rPr>
              <a:t>)</a:t>
            </a:r>
          </a:p>
        </p:txBody>
      </p:sp>
    </p:spTree>
    <p:extLst>
      <p:ext uri="{BB962C8B-B14F-4D97-AF65-F5344CB8AC3E}">
        <p14:creationId xmlns:p14="http://schemas.microsoft.com/office/powerpoint/2010/main" xmlns="" val="27403345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37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additive="base">
                                        <p:cTn id="15"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37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3795">
                                            <p:txEl>
                                              <p:pRg st="4" end="4"/>
                                            </p:txEl>
                                          </p:spTgt>
                                        </p:tgtEl>
                                        <p:attrNameLst>
                                          <p:attrName>style.visibility</p:attrName>
                                        </p:attrNameLst>
                                      </p:cBhvr>
                                      <p:to>
                                        <p:strVal val="visible"/>
                                      </p:to>
                                    </p:set>
                                    <p:anim calcmode="lin" valueType="num">
                                      <p:cBhvr additive="base">
                                        <p:cTn id="25"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37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3795">
                                            <p:txEl>
                                              <p:pRg st="5" end="5"/>
                                            </p:txEl>
                                          </p:spTgt>
                                        </p:tgtEl>
                                        <p:attrNameLst>
                                          <p:attrName>style.visibility</p:attrName>
                                        </p:attrNameLst>
                                      </p:cBhvr>
                                      <p:to>
                                        <p:strVal val="visible"/>
                                      </p:to>
                                    </p:set>
                                    <p:anim calcmode="lin" valueType="num">
                                      <p:cBhvr additive="base">
                                        <p:cTn id="29" dur="500" fill="hold"/>
                                        <p:tgtEl>
                                          <p:spTgt spid="3379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37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3795">
                                            <p:txEl>
                                              <p:pRg st="6" end="6"/>
                                            </p:txEl>
                                          </p:spTgt>
                                        </p:tgtEl>
                                        <p:attrNameLst>
                                          <p:attrName>style.visibility</p:attrName>
                                        </p:attrNameLst>
                                      </p:cBhvr>
                                      <p:to>
                                        <p:strVal val="visible"/>
                                      </p:to>
                                    </p:set>
                                    <p:anim calcmode="lin" valueType="num">
                                      <p:cBhvr additive="base">
                                        <p:cTn id="33" dur="500" fill="hold"/>
                                        <p:tgtEl>
                                          <p:spTgt spid="3379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33795">
                                            <p:txEl>
                                              <p:pRg st="7" end="7"/>
                                            </p:txEl>
                                          </p:spTgt>
                                        </p:tgtEl>
                                        <p:attrNameLst>
                                          <p:attrName>style.visibility</p:attrName>
                                        </p:attrNameLst>
                                      </p:cBhvr>
                                      <p:to>
                                        <p:strVal val="visible"/>
                                      </p:to>
                                    </p:set>
                                    <p:anim calcmode="lin" valueType="num">
                                      <p:cBhvr additive="base">
                                        <p:cTn id="39" dur="500" fill="hold"/>
                                        <p:tgtEl>
                                          <p:spTgt spid="33795">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379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33795">
                                            <p:txEl>
                                              <p:pRg st="8" end="8"/>
                                            </p:txEl>
                                          </p:spTgt>
                                        </p:tgtEl>
                                        <p:attrNameLst>
                                          <p:attrName>style.visibility</p:attrName>
                                        </p:attrNameLst>
                                      </p:cBhvr>
                                      <p:to>
                                        <p:strVal val="visible"/>
                                      </p:to>
                                    </p:set>
                                    <p:anim calcmode="lin" valueType="num">
                                      <p:cBhvr additive="base">
                                        <p:cTn id="43" dur="500" fill="hold"/>
                                        <p:tgtEl>
                                          <p:spTgt spid="33795">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379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33795">
                                            <p:txEl>
                                              <p:pRg st="9" end="9"/>
                                            </p:txEl>
                                          </p:spTgt>
                                        </p:tgtEl>
                                        <p:attrNameLst>
                                          <p:attrName>style.visibility</p:attrName>
                                        </p:attrNameLst>
                                      </p:cBhvr>
                                      <p:to>
                                        <p:strVal val="visible"/>
                                      </p:to>
                                    </p:set>
                                    <p:anim calcmode="lin" valueType="num">
                                      <p:cBhvr additive="base">
                                        <p:cTn id="47" dur="500" fill="hold"/>
                                        <p:tgtEl>
                                          <p:spTgt spid="33795">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79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7772400" cy="1143000"/>
          </a:xfrm>
          <a:effectLst/>
        </p:spPr>
        <p:txBody>
          <a:bodyPr/>
          <a:lstStyle/>
          <a:p>
            <a:r>
              <a:rPr lang="en-US" altLang="en-US" b="1" dirty="0">
                <a:solidFill>
                  <a:srgbClr val="663300"/>
                </a:solidFill>
              </a:rPr>
              <a:t>During Time of Prophets</a:t>
            </a:r>
          </a:p>
        </p:txBody>
      </p:sp>
      <p:sp>
        <p:nvSpPr>
          <p:cNvPr id="34819" name="Rectangle 3"/>
          <p:cNvSpPr>
            <a:spLocks noGrp="1" noChangeArrowheads="1"/>
          </p:cNvSpPr>
          <p:nvPr>
            <p:ph type="body" idx="1"/>
          </p:nvPr>
        </p:nvSpPr>
        <p:spPr>
          <a:xfrm>
            <a:off x="152400" y="2209800"/>
            <a:ext cx="8991600" cy="4572000"/>
          </a:xfrm>
        </p:spPr>
        <p:txBody>
          <a:bodyPr>
            <a:normAutofit fontScale="92500" lnSpcReduction="10000"/>
          </a:bodyPr>
          <a:lstStyle/>
          <a:p>
            <a:pPr>
              <a:lnSpc>
                <a:spcPct val="110000"/>
              </a:lnSpc>
              <a:spcBef>
                <a:spcPts val="0"/>
              </a:spcBef>
              <a:spcAft>
                <a:spcPts val="600"/>
              </a:spcAft>
              <a:buClr>
                <a:srgbClr val="663300"/>
              </a:buClr>
              <a:buFont typeface="Arial" panose="020B0604020202020204" pitchFamily="34" charset="0"/>
              <a:buChar char="•"/>
            </a:pPr>
            <a:r>
              <a:rPr lang="en-US" altLang="en-US" sz="3600" dirty="0"/>
              <a:t>Prophet of Judah (</a:t>
            </a:r>
            <a:r>
              <a:rPr lang="en-US" altLang="en-US" sz="3600" b="1" i="1" dirty="0">
                <a:solidFill>
                  <a:srgbClr val="C00000"/>
                </a:solidFill>
              </a:rPr>
              <a:t>1 Kings 13:1-6</a:t>
            </a:r>
            <a:r>
              <a:rPr lang="en-US" altLang="en-US" sz="3600" dirty="0"/>
              <a:t>)</a:t>
            </a:r>
          </a:p>
          <a:p>
            <a:pPr>
              <a:lnSpc>
                <a:spcPct val="110000"/>
              </a:lnSpc>
              <a:spcBef>
                <a:spcPts val="0"/>
              </a:spcBef>
              <a:spcAft>
                <a:spcPts val="600"/>
              </a:spcAft>
              <a:buClr>
                <a:srgbClr val="663300"/>
              </a:buClr>
              <a:buFont typeface="Arial" panose="020B0604020202020204" pitchFamily="34" charset="0"/>
              <a:buChar char="•"/>
            </a:pPr>
            <a:r>
              <a:rPr lang="en-US" altLang="en-US" sz="3600" dirty="0"/>
              <a:t>Miracles worked by Elijah (</a:t>
            </a:r>
            <a:r>
              <a:rPr lang="en-US" altLang="en-US" sz="3600" b="1" i="1" dirty="0">
                <a:solidFill>
                  <a:srgbClr val="C00000"/>
                </a:solidFill>
              </a:rPr>
              <a:t>1 Kings</a:t>
            </a:r>
            <a:r>
              <a:rPr lang="en-US" altLang="en-US" sz="3600" dirty="0"/>
              <a:t>)</a:t>
            </a:r>
          </a:p>
          <a:p>
            <a:pPr lvl="1">
              <a:lnSpc>
                <a:spcPct val="110000"/>
              </a:lnSpc>
              <a:spcBef>
                <a:spcPts val="0"/>
              </a:spcBef>
              <a:spcAft>
                <a:spcPts val="600"/>
              </a:spcAft>
              <a:buClr>
                <a:srgbClr val="800000"/>
              </a:buClr>
              <a:buSzPct val="70000"/>
              <a:buFont typeface="Wingdings" panose="05000000000000000000" pitchFamily="2" charset="2"/>
              <a:buChar char="§"/>
            </a:pPr>
            <a:r>
              <a:rPr lang="en-US" altLang="en-US" sz="3200" i="1" dirty="0" smtClean="0">
                <a:solidFill>
                  <a:srgbClr val="002060"/>
                </a:solidFill>
              </a:rPr>
              <a:t>Restore widow’s food </a:t>
            </a:r>
            <a:r>
              <a:rPr lang="en-US" altLang="en-US" sz="3200" i="1" dirty="0">
                <a:solidFill>
                  <a:srgbClr val="002060"/>
                </a:solidFill>
              </a:rPr>
              <a:t>&amp; </a:t>
            </a:r>
            <a:r>
              <a:rPr lang="en-US" altLang="en-US" sz="3200" i="1" dirty="0" smtClean="0">
                <a:solidFill>
                  <a:srgbClr val="002060"/>
                </a:solidFill>
              </a:rPr>
              <a:t>resurrect her son </a:t>
            </a:r>
            <a:r>
              <a:rPr lang="en-US" altLang="en-US" sz="3200" i="1" dirty="0">
                <a:solidFill>
                  <a:srgbClr val="002060"/>
                </a:solidFill>
              </a:rPr>
              <a:t>(</a:t>
            </a:r>
            <a:r>
              <a:rPr lang="en-US" altLang="en-US" sz="3200" b="1" i="1" dirty="0">
                <a:solidFill>
                  <a:srgbClr val="C00000"/>
                </a:solidFill>
              </a:rPr>
              <a:t>17:8-24</a:t>
            </a:r>
            <a:r>
              <a:rPr lang="en-US" altLang="en-US" sz="3200" i="1" dirty="0">
                <a:solidFill>
                  <a:srgbClr val="002060"/>
                </a:solidFill>
              </a:rPr>
              <a:t>)</a:t>
            </a:r>
          </a:p>
          <a:p>
            <a:pPr lvl="1">
              <a:lnSpc>
                <a:spcPct val="110000"/>
              </a:lnSpc>
              <a:spcBef>
                <a:spcPts val="0"/>
              </a:spcBef>
              <a:spcAft>
                <a:spcPts val="600"/>
              </a:spcAft>
              <a:buClr>
                <a:srgbClr val="800000"/>
              </a:buClr>
              <a:buSzPct val="70000"/>
              <a:buFont typeface="Wingdings" panose="05000000000000000000" pitchFamily="2" charset="2"/>
              <a:buChar char="§"/>
            </a:pPr>
            <a:r>
              <a:rPr lang="en-US" altLang="en-US" sz="3200" i="1" dirty="0" smtClean="0">
                <a:solidFill>
                  <a:srgbClr val="002060"/>
                </a:solidFill>
              </a:rPr>
              <a:t>Calls for fire </a:t>
            </a:r>
            <a:r>
              <a:rPr lang="en-US" altLang="en-US" sz="3200" i="1" dirty="0">
                <a:solidFill>
                  <a:srgbClr val="002060"/>
                </a:solidFill>
              </a:rPr>
              <a:t>upon sacrifice at Carmel (</a:t>
            </a:r>
            <a:r>
              <a:rPr lang="en-US" altLang="en-US" sz="3200" b="1" i="1" dirty="0">
                <a:solidFill>
                  <a:srgbClr val="C00000"/>
                </a:solidFill>
              </a:rPr>
              <a:t>18:37f</a:t>
            </a:r>
            <a:r>
              <a:rPr lang="en-US" altLang="en-US" sz="3200" i="1" dirty="0">
                <a:solidFill>
                  <a:srgbClr val="002060"/>
                </a:solidFill>
              </a:rPr>
              <a:t>)</a:t>
            </a:r>
          </a:p>
          <a:p>
            <a:pPr>
              <a:lnSpc>
                <a:spcPct val="110000"/>
              </a:lnSpc>
              <a:spcBef>
                <a:spcPts val="0"/>
              </a:spcBef>
              <a:spcAft>
                <a:spcPts val="600"/>
              </a:spcAft>
              <a:buClr>
                <a:srgbClr val="663300"/>
              </a:buClr>
              <a:buFont typeface="Arial" panose="020B0604020202020204" pitchFamily="34" charset="0"/>
              <a:buChar char="•"/>
            </a:pPr>
            <a:r>
              <a:rPr lang="en-US" altLang="en-US" sz="3600" dirty="0"/>
              <a:t>Miracles worked by Elisha (</a:t>
            </a:r>
            <a:r>
              <a:rPr lang="en-US" altLang="en-US" sz="3600" b="1" i="1" dirty="0">
                <a:solidFill>
                  <a:srgbClr val="C00000"/>
                </a:solidFill>
              </a:rPr>
              <a:t>2 Kings</a:t>
            </a:r>
            <a:r>
              <a:rPr lang="en-US" altLang="en-US" sz="3600" dirty="0"/>
              <a:t>)</a:t>
            </a:r>
          </a:p>
          <a:p>
            <a:pPr lvl="1">
              <a:lnSpc>
                <a:spcPct val="110000"/>
              </a:lnSpc>
              <a:spcBef>
                <a:spcPts val="0"/>
              </a:spcBef>
              <a:spcAft>
                <a:spcPts val="600"/>
              </a:spcAft>
              <a:buClr>
                <a:srgbClr val="800000"/>
              </a:buClr>
              <a:buSzPct val="70000"/>
              <a:buFont typeface="Wingdings" panose="05000000000000000000" pitchFamily="2" charset="2"/>
              <a:buChar char="§"/>
            </a:pPr>
            <a:r>
              <a:rPr lang="en-US" altLang="en-US" sz="3200" i="1" dirty="0">
                <a:solidFill>
                  <a:srgbClr val="002060"/>
                </a:solidFill>
              </a:rPr>
              <a:t>Division of Jordan River to cross (</a:t>
            </a:r>
            <a:r>
              <a:rPr lang="en-US" altLang="en-US" sz="3200" b="1" i="1" dirty="0">
                <a:solidFill>
                  <a:srgbClr val="C00000"/>
                </a:solidFill>
              </a:rPr>
              <a:t>2:7-14</a:t>
            </a:r>
            <a:r>
              <a:rPr lang="en-US" altLang="en-US" sz="3200" i="1" dirty="0">
                <a:solidFill>
                  <a:srgbClr val="002060"/>
                </a:solidFill>
              </a:rPr>
              <a:t>)</a:t>
            </a:r>
          </a:p>
          <a:p>
            <a:pPr lvl="1">
              <a:lnSpc>
                <a:spcPct val="110000"/>
              </a:lnSpc>
              <a:spcBef>
                <a:spcPts val="0"/>
              </a:spcBef>
              <a:spcAft>
                <a:spcPts val="600"/>
              </a:spcAft>
              <a:buClr>
                <a:srgbClr val="800000"/>
              </a:buClr>
              <a:buSzPct val="70000"/>
              <a:buFont typeface="Wingdings" panose="05000000000000000000" pitchFamily="2" charset="2"/>
              <a:buChar char="§"/>
            </a:pPr>
            <a:r>
              <a:rPr lang="en-US" altLang="en-US" sz="3200" i="1" dirty="0">
                <a:solidFill>
                  <a:srgbClr val="002060"/>
                </a:solidFill>
              </a:rPr>
              <a:t>Man buried with Elisha </a:t>
            </a:r>
            <a:r>
              <a:rPr lang="en-US" altLang="en-US" sz="3200" i="1" dirty="0" smtClean="0">
                <a:solidFill>
                  <a:srgbClr val="002060"/>
                </a:solidFill>
              </a:rPr>
              <a:t>is raised </a:t>
            </a:r>
            <a:r>
              <a:rPr lang="en-US" altLang="en-US" sz="3200" i="1" dirty="0">
                <a:solidFill>
                  <a:srgbClr val="002060"/>
                </a:solidFill>
              </a:rPr>
              <a:t>(</a:t>
            </a:r>
            <a:r>
              <a:rPr lang="en-US" altLang="en-US" sz="3200" b="1" i="1" dirty="0">
                <a:solidFill>
                  <a:srgbClr val="C00000"/>
                </a:solidFill>
              </a:rPr>
              <a:t>13:20f</a:t>
            </a:r>
            <a:r>
              <a:rPr lang="en-US" altLang="en-US" sz="3200" i="1" dirty="0">
                <a:solidFill>
                  <a:srgbClr val="002060"/>
                </a:solidFill>
              </a:rPr>
              <a:t>)</a:t>
            </a:r>
            <a:endParaRPr lang="en-US" altLang="en-US" sz="3200" dirty="0">
              <a:solidFill>
                <a:srgbClr val="002060"/>
              </a:solidFill>
            </a:endParaRPr>
          </a:p>
          <a:p>
            <a:pPr>
              <a:lnSpc>
                <a:spcPct val="110000"/>
              </a:lnSpc>
              <a:spcBef>
                <a:spcPts val="0"/>
              </a:spcBef>
              <a:spcAft>
                <a:spcPts val="600"/>
              </a:spcAft>
              <a:buClr>
                <a:srgbClr val="663300"/>
              </a:buClr>
              <a:buFont typeface="Arial" panose="020B0604020202020204" pitchFamily="34" charset="0"/>
              <a:buChar char="•"/>
            </a:pPr>
            <a:r>
              <a:rPr lang="en-US" altLang="en-US" sz="3600" dirty="0"/>
              <a:t>Healing &amp; sign given to Hezekiah (</a:t>
            </a:r>
            <a:r>
              <a:rPr lang="en-US" altLang="en-US" sz="3600" b="1" i="1" dirty="0">
                <a:solidFill>
                  <a:srgbClr val="C00000"/>
                </a:solidFill>
              </a:rPr>
              <a:t>2 </a:t>
            </a:r>
            <a:r>
              <a:rPr lang="en-US" altLang="en-US" sz="3600" b="1" i="1" dirty="0" smtClean="0">
                <a:solidFill>
                  <a:srgbClr val="C00000"/>
                </a:solidFill>
              </a:rPr>
              <a:t>Kings </a:t>
            </a:r>
            <a:r>
              <a:rPr lang="en-US" altLang="en-US" sz="3600" b="1" i="1" dirty="0">
                <a:solidFill>
                  <a:srgbClr val="C00000"/>
                </a:solidFill>
              </a:rPr>
              <a:t>20</a:t>
            </a:r>
            <a:r>
              <a:rPr lang="en-US" altLang="en-US" sz="3600" dirty="0"/>
              <a:t>)</a:t>
            </a:r>
          </a:p>
        </p:txBody>
      </p:sp>
    </p:spTree>
    <p:extLst>
      <p:ext uri="{BB962C8B-B14F-4D97-AF65-F5344CB8AC3E}">
        <p14:creationId xmlns:p14="http://schemas.microsoft.com/office/powerpoint/2010/main" xmlns="" val="23467221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 calcmode="lin" valueType="num">
                                      <p:cBhvr additive="base">
                                        <p:cTn id="17" dur="500" fill="hold"/>
                                        <p:tgtEl>
                                          <p:spTgt spid="3481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481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anim calcmode="lin" valueType="num">
                                      <p:cBhvr additive="base">
                                        <p:cTn id="21" dur="500" fill="hold"/>
                                        <p:tgtEl>
                                          <p:spTgt spid="3481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 calcmode="lin" valueType="num">
                                      <p:cBhvr additive="base">
                                        <p:cTn id="27" dur="500" fill="hold"/>
                                        <p:tgtEl>
                                          <p:spTgt spid="3481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481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34819">
                                            <p:txEl>
                                              <p:pRg st="5" end="5"/>
                                            </p:txEl>
                                          </p:spTgt>
                                        </p:tgtEl>
                                        <p:attrNameLst>
                                          <p:attrName>style.visibility</p:attrName>
                                        </p:attrNameLst>
                                      </p:cBhvr>
                                      <p:to>
                                        <p:strVal val="visible"/>
                                      </p:to>
                                    </p:set>
                                    <p:anim calcmode="lin" valueType="num">
                                      <p:cBhvr additive="base">
                                        <p:cTn id="31" dur="500" fill="hold"/>
                                        <p:tgtEl>
                                          <p:spTgt spid="3481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481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34819">
                                            <p:txEl>
                                              <p:pRg st="6" end="6"/>
                                            </p:txEl>
                                          </p:spTgt>
                                        </p:tgtEl>
                                        <p:attrNameLst>
                                          <p:attrName>style.visibility</p:attrName>
                                        </p:attrNameLst>
                                      </p:cBhvr>
                                      <p:to>
                                        <p:strVal val="visible"/>
                                      </p:to>
                                    </p:set>
                                    <p:anim calcmode="lin" valueType="num">
                                      <p:cBhvr additive="base">
                                        <p:cTn id="35" dur="500" fill="hold"/>
                                        <p:tgtEl>
                                          <p:spTgt spid="34819">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34819">
                                            <p:txEl>
                                              <p:pRg st="7" end="7"/>
                                            </p:txEl>
                                          </p:spTgt>
                                        </p:tgtEl>
                                        <p:attrNameLst>
                                          <p:attrName>style.visibility</p:attrName>
                                        </p:attrNameLst>
                                      </p:cBhvr>
                                      <p:to>
                                        <p:strVal val="visible"/>
                                      </p:to>
                                    </p:set>
                                    <p:anim calcmode="lin" valueType="num">
                                      <p:cBhvr additive="base">
                                        <p:cTn id="41" dur="500" fill="hold"/>
                                        <p:tgtEl>
                                          <p:spTgt spid="34819">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48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04800"/>
            <a:ext cx="9144000" cy="1143000"/>
          </a:xfrm>
          <a:effectLst/>
        </p:spPr>
        <p:txBody>
          <a:bodyPr/>
          <a:lstStyle/>
          <a:p>
            <a:r>
              <a:rPr lang="en-US" altLang="en-US" b="1" dirty="0" smtClean="0">
                <a:solidFill>
                  <a:srgbClr val="663300"/>
                </a:solidFill>
              </a:rPr>
              <a:t>In </a:t>
            </a:r>
            <a:r>
              <a:rPr lang="en-US" altLang="en-US" b="1" dirty="0">
                <a:solidFill>
                  <a:srgbClr val="663300"/>
                </a:solidFill>
              </a:rPr>
              <a:t>Earthly Ministry of Jesus</a:t>
            </a:r>
            <a:endParaRPr lang="en-US" altLang="en-US" dirty="0">
              <a:solidFill>
                <a:srgbClr val="663300"/>
              </a:solidFill>
            </a:endParaRPr>
          </a:p>
        </p:txBody>
      </p:sp>
      <p:sp>
        <p:nvSpPr>
          <p:cNvPr id="35843" name="Rectangle 3"/>
          <p:cNvSpPr>
            <a:spLocks noGrp="1" noChangeArrowheads="1"/>
          </p:cNvSpPr>
          <p:nvPr>
            <p:ph type="body" idx="1"/>
          </p:nvPr>
        </p:nvSpPr>
        <p:spPr>
          <a:xfrm>
            <a:off x="0" y="2209800"/>
            <a:ext cx="9144000" cy="4724400"/>
          </a:xfrm>
        </p:spPr>
        <p:txBody>
          <a:bodyPr>
            <a:normAutofit fontScale="92500"/>
          </a:bodyPr>
          <a:lstStyle/>
          <a:p>
            <a:pPr>
              <a:lnSpc>
                <a:spcPct val="110000"/>
              </a:lnSpc>
              <a:spcBef>
                <a:spcPts val="0"/>
              </a:spcBef>
              <a:buClr>
                <a:srgbClr val="663300"/>
              </a:buClr>
              <a:buFont typeface="Arial" panose="020B0604020202020204" pitchFamily="34" charset="0"/>
              <a:buChar char="•"/>
            </a:pPr>
            <a:r>
              <a:rPr lang="en-US" altLang="en-US" sz="3600" dirty="0"/>
              <a:t>Multiplied food (</a:t>
            </a:r>
            <a:r>
              <a:rPr lang="en-US" altLang="en-US" sz="3600" b="1" i="1" dirty="0">
                <a:solidFill>
                  <a:srgbClr val="C00000"/>
                </a:solidFill>
              </a:rPr>
              <a:t>Matt. 14:15f</a:t>
            </a:r>
            <a:r>
              <a:rPr lang="en-US" altLang="en-US" sz="3600" dirty="0">
                <a:solidFill>
                  <a:srgbClr val="C00000"/>
                </a:solidFill>
              </a:rPr>
              <a:t> </a:t>
            </a:r>
            <a:r>
              <a:rPr lang="en-US" altLang="en-US" sz="3500" dirty="0"/>
              <a:t>5k</a:t>
            </a:r>
            <a:r>
              <a:rPr lang="en-US" altLang="en-US" sz="3600" dirty="0"/>
              <a:t>; </a:t>
            </a:r>
            <a:r>
              <a:rPr lang="en-US" altLang="en-US" sz="3600" b="1" i="1" dirty="0" smtClean="0">
                <a:solidFill>
                  <a:srgbClr val="C00000"/>
                </a:solidFill>
              </a:rPr>
              <a:t>Matt. 15:32f</a:t>
            </a:r>
            <a:r>
              <a:rPr lang="en-US" altLang="en-US" sz="3600" dirty="0" smtClean="0"/>
              <a:t> </a:t>
            </a:r>
            <a:r>
              <a:rPr lang="en-US" altLang="en-US" sz="3500" dirty="0"/>
              <a:t>4k</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Healed the sick (</a:t>
            </a:r>
            <a:r>
              <a:rPr lang="en-US" altLang="en-US" sz="3600" b="1" i="1" dirty="0">
                <a:solidFill>
                  <a:srgbClr val="C00000"/>
                </a:solidFill>
              </a:rPr>
              <a:t>Matt. 4:23f</a:t>
            </a:r>
            <a:r>
              <a:rPr lang="en-US" altLang="en-US" sz="3600" dirty="0"/>
              <a:t>; </a:t>
            </a:r>
            <a:r>
              <a:rPr lang="en-US" altLang="en-US" sz="3600" b="1" i="1" dirty="0">
                <a:solidFill>
                  <a:srgbClr val="C00000"/>
                </a:solidFill>
              </a:rPr>
              <a:t>9:35</a:t>
            </a:r>
            <a:r>
              <a:rPr lang="en-US" altLang="en-US" sz="3600" dirty="0"/>
              <a:t>; </a:t>
            </a:r>
            <a:r>
              <a:rPr lang="en-US" altLang="en-US" sz="3600" b="1" i="1" dirty="0" smtClean="0">
                <a:solidFill>
                  <a:srgbClr val="C00000"/>
                </a:solidFill>
              </a:rPr>
              <a:t>Luke </a:t>
            </a:r>
            <a:r>
              <a:rPr lang="en-US" altLang="en-US" sz="3600" b="1" i="1" dirty="0">
                <a:solidFill>
                  <a:srgbClr val="C00000"/>
                </a:solidFill>
              </a:rPr>
              <a:t>4:40</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Made blind to see (</a:t>
            </a:r>
            <a:r>
              <a:rPr lang="en-US" altLang="en-US" sz="3600" b="1" i="1" dirty="0" smtClean="0">
                <a:solidFill>
                  <a:srgbClr val="C00000"/>
                </a:solidFill>
              </a:rPr>
              <a:t>John </a:t>
            </a:r>
            <a:r>
              <a:rPr lang="en-US" altLang="en-US" sz="3600" b="1" i="1" dirty="0">
                <a:solidFill>
                  <a:srgbClr val="C00000"/>
                </a:solidFill>
              </a:rPr>
              <a:t>9</a:t>
            </a:r>
            <a:r>
              <a:rPr lang="en-US" altLang="en-US" sz="3600" dirty="0"/>
              <a:t>: </a:t>
            </a:r>
            <a:r>
              <a:rPr lang="en-US" altLang="en-US" sz="3600" b="1" i="1" dirty="0">
                <a:solidFill>
                  <a:srgbClr val="C00000"/>
                </a:solidFill>
              </a:rPr>
              <a:t>Matt. 9:27f</a:t>
            </a:r>
            <a:r>
              <a:rPr lang="en-US" altLang="en-US" sz="3600" dirty="0"/>
              <a:t>; </a:t>
            </a:r>
            <a:r>
              <a:rPr lang="en-US" altLang="en-US" sz="3600" b="1" i="1" dirty="0">
                <a:solidFill>
                  <a:srgbClr val="C00000"/>
                </a:solidFill>
              </a:rPr>
              <a:t>20:30f</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Lepers made whole (</a:t>
            </a:r>
            <a:r>
              <a:rPr lang="en-US" altLang="en-US" sz="3600" b="1" i="1" dirty="0" smtClean="0">
                <a:solidFill>
                  <a:srgbClr val="C00000"/>
                </a:solidFill>
              </a:rPr>
              <a:t>Mark </a:t>
            </a:r>
            <a:r>
              <a:rPr lang="en-US" altLang="en-US" sz="3600" b="1" i="1" dirty="0">
                <a:solidFill>
                  <a:srgbClr val="C00000"/>
                </a:solidFill>
              </a:rPr>
              <a:t>1:40f</a:t>
            </a:r>
            <a:r>
              <a:rPr lang="en-US" altLang="en-US" sz="3600" dirty="0"/>
              <a:t>; </a:t>
            </a:r>
            <a:r>
              <a:rPr lang="en-US" altLang="en-US" sz="3600" b="1" i="1" dirty="0" smtClean="0">
                <a:solidFill>
                  <a:srgbClr val="C00000"/>
                </a:solidFill>
              </a:rPr>
              <a:t>Luke </a:t>
            </a:r>
            <a:r>
              <a:rPr lang="en-US" altLang="en-US" sz="3600" b="1" i="1" dirty="0">
                <a:solidFill>
                  <a:srgbClr val="C00000"/>
                </a:solidFill>
              </a:rPr>
              <a:t>17:12f</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Bodies made whole (</a:t>
            </a:r>
            <a:r>
              <a:rPr lang="en-US" altLang="en-US" sz="3600" b="1" i="1" dirty="0" smtClean="0">
                <a:solidFill>
                  <a:srgbClr val="C00000"/>
                </a:solidFill>
              </a:rPr>
              <a:t>Mark </a:t>
            </a:r>
            <a:r>
              <a:rPr lang="en-US" altLang="en-US" sz="3600" b="1" i="1" dirty="0">
                <a:solidFill>
                  <a:srgbClr val="C00000"/>
                </a:solidFill>
              </a:rPr>
              <a:t>3:1f</a:t>
            </a:r>
            <a:r>
              <a:rPr lang="en-US" altLang="en-US" sz="3600" dirty="0"/>
              <a:t>; </a:t>
            </a:r>
            <a:r>
              <a:rPr lang="en-US" altLang="en-US" sz="3600" b="1" i="1" dirty="0" smtClean="0">
                <a:solidFill>
                  <a:srgbClr val="C00000"/>
                </a:solidFill>
              </a:rPr>
              <a:t>Luke </a:t>
            </a:r>
            <a:r>
              <a:rPr lang="en-US" altLang="en-US" sz="3600" b="1" i="1" dirty="0">
                <a:solidFill>
                  <a:srgbClr val="C00000"/>
                </a:solidFill>
              </a:rPr>
              <a:t>22:50f</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Raised the dead (</a:t>
            </a:r>
            <a:r>
              <a:rPr lang="en-US" altLang="en-US" sz="3600" b="1" i="1" dirty="0" smtClean="0">
                <a:solidFill>
                  <a:srgbClr val="C00000"/>
                </a:solidFill>
              </a:rPr>
              <a:t>Luke </a:t>
            </a:r>
            <a:r>
              <a:rPr lang="en-US" altLang="en-US" sz="3600" b="1" i="1" dirty="0">
                <a:solidFill>
                  <a:srgbClr val="C00000"/>
                </a:solidFill>
              </a:rPr>
              <a:t>7:11f</a:t>
            </a:r>
            <a:r>
              <a:rPr lang="en-US" altLang="en-US" sz="3600" dirty="0"/>
              <a:t>; </a:t>
            </a:r>
            <a:r>
              <a:rPr lang="en-US" altLang="en-US" sz="3600" b="1" i="1" dirty="0">
                <a:solidFill>
                  <a:srgbClr val="C00000"/>
                </a:solidFill>
              </a:rPr>
              <a:t>8:41f</a:t>
            </a:r>
            <a:r>
              <a:rPr lang="en-US" altLang="en-US" sz="3600" dirty="0"/>
              <a:t>; </a:t>
            </a:r>
            <a:r>
              <a:rPr lang="en-US" altLang="en-US" sz="3600" b="1" i="1" dirty="0" smtClean="0">
                <a:solidFill>
                  <a:srgbClr val="C00000"/>
                </a:solidFill>
              </a:rPr>
              <a:t>John </a:t>
            </a:r>
            <a:r>
              <a:rPr lang="en-US" altLang="en-US" sz="3600" b="1" i="1" dirty="0">
                <a:solidFill>
                  <a:srgbClr val="C00000"/>
                </a:solidFill>
              </a:rPr>
              <a:t>11:1f</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Cast out demons (</a:t>
            </a:r>
            <a:r>
              <a:rPr lang="en-US" altLang="en-US" sz="3600" b="1" i="1" dirty="0" smtClean="0">
                <a:solidFill>
                  <a:srgbClr val="C00000"/>
                </a:solidFill>
              </a:rPr>
              <a:t>Luke </a:t>
            </a:r>
            <a:r>
              <a:rPr lang="en-US" altLang="en-US" sz="3600" b="1" i="1" dirty="0">
                <a:solidFill>
                  <a:srgbClr val="C00000"/>
                </a:solidFill>
              </a:rPr>
              <a:t>4:31f</a:t>
            </a:r>
            <a:r>
              <a:rPr lang="en-US" altLang="en-US" sz="3600" dirty="0"/>
              <a:t>; </a:t>
            </a:r>
            <a:r>
              <a:rPr lang="en-US" altLang="en-US" sz="3600" b="1" i="1" dirty="0">
                <a:solidFill>
                  <a:srgbClr val="C00000"/>
                </a:solidFill>
              </a:rPr>
              <a:t>8:26f</a:t>
            </a:r>
            <a:r>
              <a:rPr lang="en-US" altLang="en-US" sz="3600" dirty="0"/>
              <a:t>; </a:t>
            </a:r>
            <a:r>
              <a:rPr lang="en-US" altLang="en-US" sz="3600" b="1" i="1" dirty="0">
                <a:solidFill>
                  <a:srgbClr val="C00000"/>
                </a:solidFill>
              </a:rPr>
              <a:t>11:14f</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Over natural world (</a:t>
            </a:r>
            <a:r>
              <a:rPr lang="en-US" altLang="en-US" sz="3600" b="1" i="1" dirty="0">
                <a:solidFill>
                  <a:srgbClr val="C00000"/>
                </a:solidFill>
              </a:rPr>
              <a:t>Matt. 8:23f</a:t>
            </a:r>
            <a:r>
              <a:rPr lang="en-US" altLang="en-US" sz="3600" dirty="0"/>
              <a:t>; </a:t>
            </a:r>
            <a:r>
              <a:rPr lang="en-US" altLang="en-US" sz="3600" b="1" i="1" dirty="0" smtClean="0">
                <a:solidFill>
                  <a:srgbClr val="C00000"/>
                </a:solidFill>
              </a:rPr>
              <a:t>John </a:t>
            </a:r>
            <a:r>
              <a:rPr lang="en-US" altLang="en-US" sz="3600" b="1" i="1" dirty="0">
                <a:solidFill>
                  <a:srgbClr val="C00000"/>
                </a:solidFill>
              </a:rPr>
              <a:t>6:16f</a:t>
            </a:r>
            <a:r>
              <a:rPr lang="en-US" altLang="en-US" sz="3600" dirty="0"/>
              <a:t>)</a:t>
            </a:r>
          </a:p>
        </p:txBody>
      </p:sp>
    </p:spTree>
    <p:extLst>
      <p:ext uri="{BB962C8B-B14F-4D97-AF65-F5344CB8AC3E}">
        <p14:creationId xmlns:p14="http://schemas.microsoft.com/office/powerpoint/2010/main" xmlns="" val="14299986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5843">
                                            <p:txEl>
                                              <p:pRg st="6" end="6"/>
                                            </p:txEl>
                                          </p:spTgt>
                                        </p:tgtEl>
                                        <p:attrNameLst>
                                          <p:attrName>style.visibility</p:attrName>
                                        </p:attrNameLst>
                                      </p:cBhvr>
                                      <p:to>
                                        <p:strVal val="visible"/>
                                      </p:to>
                                    </p:set>
                                    <p:anim calcmode="lin" valueType="num">
                                      <p:cBhvr additive="base">
                                        <p:cTn id="43"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35843">
                                            <p:txEl>
                                              <p:pRg st="7" end="7"/>
                                            </p:txEl>
                                          </p:spTgt>
                                        </p:tgtEl>
                                        <p:attrNameLst>
                                          <p:attrName>style.visibility</p:attrName>
                                        </p:attrNameLst>
                                      </p:cBhvr>
                                      <p:to>
                                        <p:strVal val="visible"/>
                                      </p:to>
                                    </p:set>
                                    <p:anim calcmode="lin" valueType="num">
                                      <p:cBhvr additive="base">
                                        <p:cTn id="49" dur="500" fill="hold"/>
                                        <p:tgtEl>
                                          <p:spTgt spid="358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8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28600"/>
            <a:ext cx="9144000" cy="1143000"/>
          </a:xfrm>
          <a:effectLst/>
        </p:spPr>
        <p:txBody>
          <a:bodyPr/>
          <a:lstStyle/>
          <a:p>
            <a:r>
              <a:rPr lang="en-US" altLang="en-US" b="1" dirty="0">
                <a:solidFill>
                  <a:srgbClr val="663300"/>
                </a:solidFill>
              </a:rPr>
              <a:t>During Apostolic Time</a:t>
            </a:r>
            <a:endParaRPr lang="en-US" altLang="en-US" dirty="0">
              <a:solidFill>
                <a:srgbClr val="663300"/>
              </a:solidFill>
            </a:endParaRPr>
          </a:p>
        </p:txBody>
      </p:sp>
      <p:sp>
        <p:nvSpPr>
          <p:cNvPr id="36867" name="Rectangle 3"/>
          <p:cNvSpPr>
            <a:spLocks noGrp="1" noChangeArrowheads="1"/>
          </p:cNvSpPr>
          <p:nvPr>
            <p:ph type="body" idx="1"/>
          </p:nvPr>
        </p:nvSpPr>
        <p:spPr>
          <a:xfrm>
            <a:off x="228600" y="2133600"/>
            <a:ext cx="8915400" cy="4648200"/>
          </a:xfrm>
        </p:spPr>
        <p:txBody>
          <a:bodyPr>
            <a:normAutofit fontScale="92500" lnSpcReduction="10000"/>
          </a:bodyPr>
          <a:lstStyle/>
          <a:p>
            <a:pPr>
              <a:lnSpc>
                <a:spcPct val="110000"/>
              </a:lnSpc>
              <a:spcBef>
                <a:spcPts val="0"/>
              </a:spcBef>
              <a:buClr>
                <a:srgbClr val="663300"/>
              </a:buClr>
              <a:buFont typeface="Arial" panose="020B0604020202020204" pitchFamily="34" charset="0"/>
              <a:buChar char="•"/>
            </a:pPr>
            <a:r>
              <a:rPr lang="en-US" altLang="en-US" sz="3600" dirty="0"/>
              <a:t>Miracles of apostles </a:t>
            </a:r>
            <a:r>
              <a:rPr lang="en-US" altLang="en-US" sz="3600" dirty="0" smtClean="0"/>
              <a:t>foretold  </a:t>
            </a:r>
            <a:r>
              <a:rPr lang="en-US" altLang="en-US" sz="3600" dirty="0"/>
              <a:t>(</a:t>
            </a:r>
            <a:r>
              <a:rPr lang="en-US" altLang="en-US" sz="3600" b="1" i="1" dirty="0">
                <a:solidFill>
                  <a:srgbClr val="C00000"/>
                </a:solidFill>
              </a:rPr>
              <a:t>Mark </a:t>
            </a:r>
            <a:r>
              <a:rPr lang="en-US" altLang="en-US" sz="3600" b="1" i="1" dirty="0" smtClean="0">
                <a:solidFill>
                  <a:srgbClr val="C00000"/>
                </a:solidFill>
              </a:rPr>
              <a:t>16:15-20</a:t>
            </a:r>
            <a:r>
              <a:rPr lang="en-US" altLang="en-US" sz="3600" dirty="0" smtClean="0"/>
              <a:t>)</a:t>
            </a:r>
            <a:endParaRPr lang="en-US" altLang="en-US" sz="3600" dirty="0"/>
          </a:p>
          <a:p>
            <a:pPr>
              <a:lnSpc>
                <a:spcPct val="110000"/>
              </a:lnSpc>
              <a:spcBef>
                <a:spcPts val="0"/>
              </a:spcBef>
              <a:buClr>
                <a:srgbClr val="663300"/>
              </a:buClr>
              <a:buFont typeface="Arial" panose="020B0604020202020204" pitchFamily="34" charset="0"/>
              <a:buChar char="•"/>
            </a:pPr>
            <a:r>
              <a:rPr lang="en-US" altLang="en-US" sz="3600" dirty="0"/>
              <a:t>Lame man cured at </a:t>
            </a:r>
            <a:r>
              <a:rPr lang="en-US" altLang="en-US" sz="3600" dirty="0" smtClean="0"/>
              <a:t>temple  </a:t>
            </a:r>
            <a:r>
              <a:rPr lang="en-US" altLang="en-US" sz="3600" dirty="0"/>
              <a:t>(</a:t>
            </a:r>
            <a:r>
              <a:rPr lang="en-US" altLang="en-US" sz="3600" b="1" i="1" dirty="0">
                <a:solidFill>
                  <a:srgbClr val="C00000"/>
                </a:solidFill>
              </a:rPr>
              <a:t>Acts 3:2-10</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Aeneas healed of </a:t>
            </a:r>
            <a:r>
              <a:rPr lang="en-US" altLang="en-US" sz="3600" dirty="0" smtClean="0"/>
              <a:t>palsy  </a:t>
            </a:r>
            <a:r>
              <a:rPr lang="en-US" altLang="en-US" sz="3600" dirty="0"/>
              <a:t>(</a:t>
            </a:r>
            <a:r>
              <a:rPr lang="en-US" altLang="en-US" sz="3600" b="1" i="1" dirty="0">
                <a:solidFill>
                  <a:srgbClr val="C00000"/>
                </a:solidFill>
              </a:rPr>
              <a:t>Acts 9:32-35</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Dorcas raised from </a:t>
            </a:r>
            <a:r>
              <a:rPr lang="en-US" altLang="en-US" sz="3600" dirty="0" smtClean="0"/>
              <a:t>dead  </a:t>
            </a:r>
            <a:r>
              <a:rPr lang="en-US" altLang="en-US" sz="3600" dirty="0"/>
              <a:t>(</a:t>
            </a:r>
            <a:r>
              <a:rPr lang="en-US" altLang="en-US" sz="3600" b="1" i="1" dirty="0">
                <a:solidFill>
                  <a:srgbClr val="C00000"/>
                </a:solidFill>
              </a:rPr>
              <a:t>Acts 9:36-42</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Crippled man healed at </a:t>
            </a:r>
            <a:r>
              <a:rPr lang="en-US" altLang="en-US" sz="3600" dirty="0" err="1" smtClean="0"/>
              <a:t>Lystra</a:t>
            </a:r>
            <a:r>
              <a:rPr lang="en-US" altLang="en-US" sz="3600" dirty="0" smtClean="0"/>
              <a:t>  </a:t>
            </a:r>
            <a:r>
              <a:rPr lang="en-US" altLang="en-US" sz="3600" dirty="0"/>
              <a:t>(</a:t>
            </a:r>
            <a:r>
              <a:rPr lang="en-US" altLang="en-US" sz="3600" b="1" i="1" dirty="0">
                <a:solidFill>
                  <a:srgbClr val="C00000"/>
                </a:solidFill>
              </a:rPr>
              <a:t>Acts </a:t>
            </a:r>
            <a:r>
              <a:rPr lang="en-US" altLang="en-US" sz="3600" b="1" i="1" dirty="0" smtClean="0">
                <a:solidFill>
                  <a:srgbClr val="C00000"/>
                </a:solidFill>
              </a:rPr>
              <a:t>14:8-10</a:t>
            </a:r>
            <a:r>
              <a:rPr lang="en-US" altLang="en-US" sz="3600" dirty="0" smtClean="0"/>
              <a:t>)</a:t>
            </a:r>
            <a:endParaRPr lang="en-US" altLang="en-US" sz="3600" dirty="0"/>
          </a:p>
          <a:p>
            <a:pPr>
              <a:lnSpc>
                <a:spcPct val="110000"/>
              </a:lnSpc>
              <a:spcBef>
                <a:spcPts val="0"/>
              </a:spcBef>
              <a:buClr>
                <a:srgbClr val="663300"/>
              </a:buClr>
              <a:buFont typeface="Arial" panose="020B0604020202020204" pitchFamily="34" charset="0"/>
              <a:buChar char="•"/>
            </a:pPr>
            <a:r>
              <a:rPr lang="en-US" altLang="en-US" sz="3600" dirty="0"/>
              <a:t>Demon cast out of </a:t>
            </a:r>
            <a:r>
              <a:rPr lang="en-US" altLang="en-US" sz="3600" dirty="0" smtClean="0"/>
              <a:t>woman  </a:t>
            </a:r>
            <a:r>
              <a:rPr lang="en-US" altLang="en-US" sz="3600" dirty="0"/>
              <a:t>(</a:t>
            </a:r>
            <a:r>
              <a:rPr lang="en-US" altLang="en-US" sz="3600" b="1" i="1" dirty="0">
                <a:solidFill>
                  <a:srgbClr val="C00000"/>
                </a:solidFill>
              </a:rPr>
              <a:t>Acts 16:16-18</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Special miracles by </a:t>
            </a:r>
            <a:r>
              <a:rPr lang="en-US" altLang="en-US" sz="3600" dirty="0" smtClean="0"/>
              <a:t>Paul  </a:t>
            </a:r>
            <a:r>
              <a:rPr lang="en-US" altLang="en-US" sz="3600" dirty="0"/>
              <a:t>(</a:t>
            </a:r>
            <a:r>
              <a:rPr lang="en-US" altLang="en-US" sz="3600" b="1" i="1" dirty="0">
                <a:solidFill>
                  <a:srgbClr val="C00000"/>
                </a:solidFill>
              </a:rPr>
              <a:t>Acts 19:11-12</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err="1"/>
              <a:t>Eutychus</a:t>
            </a:r>
            <a:r>
              <a:rPr lang="en-US" altLang="en-US" sz="3600" dirty="0"/>
              <a:t> raised from </a:t>
            </a:r>
            <a:r>
              <a:rPr lang="en-US" altLang="en-US" sz="3600" dirty="0" smtClean="0"/>
              <a:t>dead  </a:t>
            </a:r>
            <a:r>
              <a:rPr lang="en-US" altLang="en-US" sz="3600" dirty="0"/>
              <a:t>(</a:t>
            </a:r>
            <a:r>
              <a:rPr lang="en-US" altLang="en-US" sz="3600" b="1" i="1" dirty="0">
                <a:solidFill>
                  <a:srgbClr val="C00000"/>
                </a:solidFill>
              </a:rPr>
              <a:t>Acts 20:9-12</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Unharmed by </a:t>
            </a:r>
            <a:r>
              <a:rPr lang="en-US" altLang="en-US" sz="3600" dirty="0" smtClean="0"/>
              <a:t>snake bite &amp; healings </a:t>
            </a:r>
            <a:r>
              <a:rPr lang="en-US" altLang="en-US" sz="3600" dirty="0"/>
              <a:t>(</a:t>
            </a:r>
            <a:r>
              <a:rPr lang="en-US" altLang="en-US" sz="3600" b="1" i="1" dirty="0">
                <a:solidFill>
                  <a:srgbClr val="C00000"/>
                </a:solidFill>
              </a:rPr>
              <a:t>Acts </a:t>
            </a:r>
            <a:r>
              <a:rPr lang="en-US" altLang="en-US" sz="3600" b="1" i="1" dirty="0" smtClean="0">
                <a:solidFill>
                  <a:srgbClr val="C00000"/>
                </a:solidFill>
              </a:rPr>
              <a:t>28:3-9</a:t>
            </a:r>
            <a:r>
              <a:rPr lang="en-US" altLang="en-US" sz="3600" dirty="0" smtClean="0"/>
              <a:t>)</a:t>
            </a:r>
            <a:endParaRPr lang="en-US" altLang="en-US" sz="3600" dirty="0"/>
          </a:p>
        </p:txBody>
      </p:sp>
    </p:spTree>
    <p:extLst>
      <p:ext uri="{BB962C8B-B14F-4D97-AF65-F5344CB8AC3E}">
        <p14:creationId xmlns:p14="http://schemas.microsoft.com/office/powerpoint/2010/main" xmlns="" val="41870881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6867">
                                            <p:txEl>
                                              <p:pRg st="6" end="6"/>
                                            </p:txEl>
                                          </p:spTgt>
                                        </p:tgtEl>
                                        <p:attrNameLst>
                                          <p:attrName>style.visibility</p:attrName>
                                        </p:attrNameLst>
                                      </p:cBhvr>
                                      <p:to>
                                        <p:strVal val="visible"/>
                                      </p:to>
                                    </p:set>
                                    <p:anim calcmode="lin" valueType="num">
                                      <p:cBhvr additive="base">
                                        <p:cTn id="43"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36867">
                                            <p:txEl>
                                              <p:pRg st="7" end="7"/>
                                            </p:txEl>
                                          </p:spTgt>
                                        </p:tgtEl>
                                        <p:attrNameLst>
                                          <p:attrName>style.visibility</p:attrName>
                                        </p:attrNameLst>
                                      </p:cBhvr>
                                      <p:to>
                                        <p:strVal val="visible"/>
                                      </p:to>
                                    </p:set>
                                    <p:anim calcmode="lin" valueType="num">
                                      <p:cBhvr additive="base">
                                        <p:cTn id="49" dur="500" fill="hold"/>
                                        <p:tgtEl>
                                          <p:spTgt spid="368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8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36867">
                                            <p:txEl>
                                              <p:pRg st="8" end="8"/>
                                            </p:txEl>
                                          </p:spTgt>
                                        </p:tgtEl>
                                        <p:attrNameLst>
                                          <p:attrName>style.visibility</p:attrName>
                                        </p:attrNameLst>
                                      </p:cBhvr>
                                      <p:to>
                                        <p:strVal val="visible"/>
                                      </p:to>
                                    </p:set>
                                    <p:anim calcmode="lin" valueType="num">
                                      <p:cBhvr additive="base">
                                        <p:cTn id="55" dur="500" fill="hold"/>
                                        <p:tgtEl>
                                          <p:spTgt spid="368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8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Corinthian columns design template</Template>
  <TotalTime>3952</TotalTime>
  <Words>1004</Words>
  <Application>Microsoft Office PowerPoint</Application>
  <PresentationFormat>On-screen Show (4:3)</PresentationFormat>
  <Paragraphs>108</Paragraphs>
  <Slides>18</Slides>
  <Notes>3</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Corinthian columns design template</vt:lpstr>
      <vt:lpstr>Hardcover</vt:lpstr>
      <vt:lpstr>The Person &amp; Work of the Holy Spirit</vt:lpstr>
      <vt:lpstr>The Holy Spirit’s Work Is:</vt:lpstr>
      <vt:lpstr>Defining the Terms</vt:lpstr>
      <vt:lpstr>Cases of Miracles in Bible</vt:lpstr>
      <vt:lpstr>Creation</vt:lpstr>
      <vt:lpstr>Exodus, Wandering &amp; Victory</vt:lpstr>
      <vt:lpstr>During Time of Prophets</vt:lpstr>
      <vt:lpstr>In Earthly Ministry of Jesus</vt:lpstr>
      <vt:lpstr>During Apostolic Time</vt:lpstr>
      <vt:lpstr>Nature of Bible Miracles</vt:lpstr>
      <vt:lpstr>Action of Bible Miracles Was...</vt:lpstr>
      <vt:lpstr>Nature of Bible Cases of Healing</vt:lpstr>
      <vt:lpstr>Among Pentecostal World</vt:lpstr>
      <vt:lpstr>Hill Roberts As posted on Ferrell Jenkins web site</vt:lpstr>
      <vt:lpstr>Shane Scott (In His Response to Open Letter)</vt:lpstr>
      <vt:lpstr>Colly Caldwell (In His Defense of Shane Scott)</vt:lpstr>
      <vt:lpstr>Who Said the Following?</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Spirit</dc:title>
  <dc:creator>Joe R Price</dc:creator>
  <cp:lastModifiedBy>administrator</cp:lastModifiedBy>
  <cp:revision>146</cp:revision>
  <dcterms:created xsi:type="dcterms:W3CDTF">2007-06-26T18:03:58Z</dcterms:created>
  <dcterms:modified xsi:type="dcterms:W3CDTF">2015-05-24T15:16:47Z</dcterms:modified>
</cp:coreProperties>
</file>