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85" r:id="rId2"/>
  </p:sldMasterIdLst>
  <p:notesMasterIdLst>
    <p:notesMasterId r:id="rId23"/>
  </p:notesMasterIdLst>
  <p:sldIdLst>
    <p:sldId id="256" r:id="rId3"/>
    <p:sldId id="288" r:id="rId4"/>
    <p:sldId id="290" r:id="rId5"/>
    <p:sldId id="317" r:id="rId6"/>
    <p:sldId id="301" r:id="rId7"/>
    <p:sldId id="302" r:id="rId8"/>
    <p:sldId id="320" r:id="rId9"/>
    <p:sldId id="303" r:id="rId10"/>
    <p:sldId id="304" r:id="rId11"/>
    <p:sldId id="305" r:id="rId12"/>
    <p:sldId id="306" r:id="rId13"/>
    <p:sldId id="307" r:id="rId14"/>
    <p:sldId id="318" r:id="rId15"/>
    <p:sldId id="308" r:id="rId16"/>
    <p:sldId id="309" r:id="rId17"/>
    <p:sldId id="319" r:id="rId18"/>
    <p:sldId id="310" r:id="rId19"/>
    <p:sldId id="311" r:id="rId20"/>
    <p:sldId id="312" r:id="rId21"/>
    <p:sldId id="313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663300"/>
    <a:srgbClr val="800080"/>
    <a:srgbClr val="FFFF00"/>
    <a:srgbClr val="FF33CC"/>
    <a:srgbClr val="003300"/>
    <a:srgbClr val="FF8FC7"/>
    <a:srgbClr val="B00058"/>
    <a:srgbClr val="FF89C4"/>
    <a:srgbClr val="AC0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7" autoAdjust="0"/>
    <p:restoredTop sz="94684" autoAdjust="0"/>
  </p:normalViewPr>
  <p:slideViewPr>
    <p:cSldViewPr>
      <p:cViewPr varScale="1">
        <p:scale>
          <a:sx n="71" d="100"/>
          <a:sy n="71" d="100"/>
        </p:scale>
        <p:origin x="-5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78E9E0-5602-4FA2-ADAD-1B5A886085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420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919232-7856-4C47-AF46-A48EA00FE182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7F3E2-0877-4575-A111-9CEF9879E1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0970D-D427-4910-8FCC-758541E875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01CEF-97B5-43DF-9C66-29C3AA3ABC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D27F3E2-0877-4575-A111-9CEF9879E1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98C42-3D73-4DEA-808C-F4DDBAFBD01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83229-3C01-48A2-9B8D-342071F2818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65346-17FE-4988-8888-01B6FEC8393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F990A-807D-4771-910F-539C4E9506D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13A5C-EFBA-40D3-8682-8A75A7E283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9FE84-905D-4827-A3ED-5E2861F0C7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859D1-8474-419A-A3D2-4076F4533E8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98C42-3D73-4DEA-808C-F4DDBAFBD0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F0029-6A3D-40B8-A03D-4E8007CD81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0970D-D427-4910-8FCC-758541E875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01CEF-97B5-43DF-9C66-29C3AA3ABC1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17EF17B-512E-404B-BC7D-A7B843523E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4750397"/>
      </p:ext>
    </p:extLst>
  </p:cSld>
  <p:clrMapOvr>
    <a:masterClrMapping/>
  </p:clrMapOvr>
  <p:transition>
    <p:pull dir="l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A2C7674-4C27-4628-8C13-EC95BE1667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299408"/>
      </p:ext>
    </p:extLst>
  </p:cSld>
  <p:clrMapOvr>
    <a:masterClrMapping/>
  </p:clrMapOvr>
  <p:transition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83229-3C01-48A2-9B8D-342071F281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65346-17FE-4988-8888-01B6FEC839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F990A-807D-4771-910F-539C4E9506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13A5C-EFBA-40D3-8682-8A75A7E283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9FE84-905D-4827-A3ED-5E2861F0C7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859D1-8474-419A-A3D2-4076F4533E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F0029-6A3D-40B8-A03D-4E8007CD81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fld id="{B35C1D66-4156-4020-9AF6-FF3A77D3EB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 thruBlk="1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35C1D66-4156-4020-9AF6-FF3A77D3EB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ransition spd="med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Times New Roman" panose="02020603050405020304" pitchFamily="18" charset="0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Times New Roman" panose="02020603050405020304" pitchFamily="18" charset="0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Times New Roman" panose="02020603050405020304" pitchFamily="18" charset="0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Times New Roman" panose="02020603050405020304" pitchFamily="18" charset="0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458200" cy="2819400"/>
          </a:xfrm>
          <a:effectLst>
            <a:reflection blurRad="6350" stA="75000" endPos="10000" dir="5400000" sy="-100000" algn="bl" rotWithShape="0"/>
          </a:effectLst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7500" b="1" dirty="0" smtClean="0">
                <a:ln w="0"/>
                <a:solidFill>
                  <a:srgbClr val="0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Person &amp; Work of </a:t>
            </a:r>
            <a:r>
              <a:rPr lang="en-US" sz="7500" b="1" dirty="0">
                <a:ln w="0"/>
                <a:solidFill>
                  <a:srgbClr val="0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7500" b="1" dirty="0" smtClean="0">
                <a:ln w="0"/>
                <a:solidFill>
                  <a:srgbClr val="0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Holy Spirit</a:t>
            </a:r>
            <a:endParaRPr lang="en-US" sz="7500" b="1" baseline="30000" dirty="0" smtClean="0">
              <a:ln w="0"/>
              <a:solidFill>
                <a:srgbClr val="00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3352800"/>
            <a:ext cx="4953000" cy="2970213"/>
          </a:xfrm>
        </p:spPr>
        <p:txBody>
          <a:bodyPr anchor="ctr">
            <a:noAutofit/>
          </a:bodyPr>
          <a:lstStyle/>
          <a:p>
            <a:pPr eaLnBrk="1" hangingPunct="1">
              <a:lnSpc>
                <a:spcPct val="130000"/>
              </a:lnSpc>
              <a:spcBef>
                <a:spcPts val="0"/>
              </a:spcBef>
            </a:pPr>
            <a:r>
              <a:rPr lang="en-US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Miraculous Action </a:t>
            </a:r>
            <a:r>
              <a:rPr lang="en-US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of Holy Spirit in Apostolic Time</a:t>
            </a:r>
            <a:r>
              <a:rPr lang="en-US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endParaRPr lang="en-US" sz="48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6" name="Picture 3" descr="C:\My Documents\My Documents\Graphics\BSNEA00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97187"/>
            <a:ext cx="3796811" cy="373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  <a:effectLst/>
        </p:spPr>
        <p:txBody>
          <a:bodyPr/>
          <a:lstStyle/>
          <a:p>
            <a:r>
              <a:rPr lang="en-US" altLang="en-US" b="1" dirty="0">
                <a:solidFill>
                  <a:srgbClr val="663300"/>
                </a:solidFill>
              </a:rPr>
              <a:t>Prophecy vs. </a:t>
            </a:r>
            <a:r>
              <a:rPr lang="en-US" altLang="en-US" b="1" dirty="0" smtClean="0">
                <a:solidFill>
                  <a:srgbClr val="663300"/>
                </a:solidFill>
              </a:rPr>
              <a:t>Tongues</a:t>
            </a:r>
            <a:br>
              <a:rPr lang="en-US" altLang="en-US" b="1" dirty="0" smtClean="0">
                <a:solidFill>
                  <a:srgbClr val="663300"/>
                </a:solidFill>
              </a:rPr>
            </a:br>
            <a:r>
              <a:rPr lang="en-US" altLang="en-US" sz="4400" b="1" dirty="0" smtClean="0">
                <a:solidFill>
                  <a:srgbClr val="663300"/>
                </a:solidFill>
              </a:rPr>
              <a:t>(</a:t>
            </a:r>
            <a:r>
              <a:rPr lang="en-US" altLang="en-US" sz="4400" b="1" i="1" dirty="0" smtClean="0">
                <a:solidFill>
                  <a:srgbClr val="800000"/>
                </a:solidFill>
              </a:rPr>
              <a:t>1</a:t>
            </a:r>
            <a:r>
              <a:rPr lang="en-US" altLang="en-US" sz="4400" b="1" i="1" baseline="30000" dirty="0" smtClean="0">
                <a:solidFill>
                  <a:srgbClr val="800000"/>
                </a:solidFill>
              </a:rPr>
              <a:t>st</a:t>
            </a:r>
            <a:r>
              <a:rPr lang="en-US" altLang="en-US" sz="4400" b="1" i="1" dirty="0" smtClean="0">
                <a:solidFill>
                  <a:srgbClr val="800000"/>
                </a:solidFill>
              </a:rPr>
              <a:t> Corinthians 14</a:t>
            </a:r>
            <a:r>
              <a:rPr lang="en-US" altLang="en-US" sz="4400" b="1" dirty="0" smtClean="0">
                <a:solidFill>
                  <a:srgbClr val="663300"/>
                </a:solidFill>
              </a:rPr>
              <a:t>)</a:t>
            </a:r>
            <a:endParaRPr lang="en-US" altLang="en-US" sz="4400" b="1" dirty="0">
              <a:solidFill>
                <a:srgbClr val="6633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0"/>
            <a:ext cx="8305800" cy="457200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chemeClr val="tx1"/>
                </a:solidFill>
              </a:rPr>
              <a:t>Tongues are languages (</a:t>
            </a:r>
            <a:r>
              <a:rPr lang="en-US" altLang="en-US" sz="3600" b="1" i="1" dirty="0">
                <a:solidFill>
                  <a:srgbClr val="800000"/>
                </a:solidFill>
              </a:rPr>
              <a:t>Acts 2:4-11</a:t>
            </a:r>
            <a:r>
              <a:rPr lang="en-US" altLang="en-US" sz="3600" dirty="0">
                <a:solidFill>
                  <a:schemeClr val="tx1"/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rgbClr val="800080"/>
                </a:solidFill>
              </a:rPr>
              <a:t>Tongue</a:t>
            </a:r>
            <a:r>
              <a:rPr lang="en-US" altLang="en-US" sz="3600" dirty="0">
                <a:solidFill>
                  <a:schemeClr val="tx1"/>
                </a:solidFill>
              </a:rPr>
              <a:t> </a:t>
            </a:r>
            <a:r>
              <a:rPr lang="en-US" altLang="en-US" sz="3600" b="1" dirty="0">
                <a:solidFill>
                  <a:srgbClr val="800000"/>
                </a:solidFill>
              </a:rPr>
              <a:t>=</a:t>
            </a:r>
            <a:r>
              <a:rPr lang="en-US" altLang="en-US" sz="3600" dirty="0">
                <a:solidFill>
                  <a:schemeClr val="tx1"/>
                </a:solidFill>
              </a:rPr>
              <a:t> </a:t>
            </a:r>
            <a:r>
              <a:rPr lang="en-US" altLang="en-US" sz="3600" dirty="0" smtClean="0">
                <a:solidFill>
                  <a:schemeClr val="tx1"/>
                </a:solidFill>
              </a:rPr>
              <a:t>Revelation </a:t>
            </a:r>
            <a:r>
              <a:rPr lang="en-US" altLang="en-US" sz="3600" dirty="0">
                <a:solidFill>
                  <a:schemeClr val="tx1"/>
                </a:solidFill>
              </a:rPr>
              <a:t>in another language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rgbClr val="002060"/>
                </a:solidFill>
              </a:rPr>
              <a:t>Prophecy</a:t>
            </a:r>
            <a:r>
              <a:rPr lang="en-US" altLang="en-US" sz="3600" dirty="0">
                <a:solidFill>
                  <a:schemeClr val="tx1"/>
                </a:solidFill>
              </a:rPr>
              <a:t> </a:t>
            </a:r>
            <a:r>
              <a:rPr lang="en-US" altLang="en-US" sz="3600" b="1" dirty="0">
                <a:solidFill>
                  <a:srgbClr val="800000"/>
                </a:solidFill>
              </a:rPr>
              <a:t>=</a:t>
            </a:r>
            <a:r>
              <a:rPr lang="en-US" altLang="en-US" sz="3600" dirty="0">
                <a:solidFill>
                  <a:schemeClr val="tx1"/>
                </a:solidFill>
              </a:rPr>
              <a:t> </a:t>
            </a:r>
            <a:r>
              <a:rPr lang="en-US" altLang="en-US" sz="3600" dirty="0" smtClean="0">
                <a:solidFill>
                  <a:schemeClr val="tx1"/>
                </a:solidFill>
              </a:rPr>
              <a:t>Revelation </a:t>
            </a:r>
            <a:r>
              <a:rPr lang="en-US" altLang="en-US" sz="3600" dirty="0">
                <a:solidFill>
                  <a:schemeClr val="tx1"/>
                </a:solidFill>
              </a:rPr>
              <a:t>in same language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chemeClr val="tx1"/>
                </a:solidFill>
              </a:rPr>
              <a:t>Prophecy has priority in edifying church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chemeClr val="tx1"/>
                </a:solidFill>
              </a:rPr>
              <a:t>One of same language learns by prophecy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chemeClr val="tx1"/>
                </a:solidFill>
              </a:rPr>
              <a:t>Tongues designed to reach unbelievers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chemeClr val="tx1"/>
                </a:solidFill>
              </a:rPr>
              <a:t>If use tongues in church, must interpret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chemeClr val="tx1"/>
                </a:solidFill>
              </a:rPr>
              <a:t>Principle:</a:t>
            </a:r>
            <a:r>
              <a:rPr lang="en-US" altLang="en-US" sz="3600" dirty="0">
                <a:solidFill>
                  <a:schemeClr val="tx1"/>
                </a:solidFill>
              </a:rPr>
              <a:t> All must be done unto edifying</a:t>
            </a:r>
          </a:p>
        </p:txBody>
      </p:sp>
    </p:spTree>
    <p:extLst>
      <p:ext uri="{BB962C8B-B14F-4D97-AF65-F5344CB8AC3E}">
        <p14:creationId xmlns:p14="http://schemas.microsoft.com/office/powerpoint/2010/main" val="31481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524000"/>
          </a:xfrm>
          <a:effectLst/>
        </p:spPr>
        <p:txBody>
          <a:bodyPr/>
          <a:lstStyle/>
          <a:p>
            <a:r>
              <a:rPr lang="en-US" altLang="en-US" b="1" dirty="0">
                <a:solidFill>
                  <a:srgbClr val="663300"/>
                </a:solidFill>
              </a:rPr>
              <a:t>Obvious Nature of Problem</a:t>
            </a:r>
            <a:endParaRPr lang="en-US" altLang="en-US" dirty="0">
              <a:solidFill>
                <a:srgbClr val="66330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09800"/>
            <a:ext cx="8915400" cy="464820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chemeClr val="tx1"/>
                </a:solidFill>
              </a:rPr>
              <a:t>Gifts which should have aided unity had become source of division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chemeClr val="tx1"/>
                </a:solidFill>
              </a:rPr>
              <a:t>Gift of tongues was thought by some to be most valuable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chemeClr val="tx1"/>
                </a:solidFill>
              </a:rPr>
              <a:t>Desire for personal glory guided their view of gifts, rather than spiritual aim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chemeClr val="tx1"/>
                </a:solidFill>
              </a:rPr>
              <a:t>Had to understand purpose &amp; place of gifts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chemeClr val="tx1"/>
                </a:solidFill>
              </a:rPr>
              <a:t>Chapter 13 imparts needed understanding by showing gifts were only temporary</a:t>
            </a:r>
          </a:p>
        </p:txBody>
      </p:sp>
    </p:spTree>
    <p:extLst>
      <p:ext uri="{BB962C8B-B14F-4D97-AF65-F5344CB8AC3E}">
        <p14:creationId xmlns:p14="http://schemas.microsoft.com/office/powerpoint/2010/main" val="3541102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  <a:effectLst/>
        </p:spPr>
        <p:txBody>
          <a:bodyPr/>
          <a:lstStyle/>
          <a:p>
            <a:r>
              <a:rPr lang="en-US" altLang="en-US" sz="5200" b="1" dirty="0">
                <a:solidFill>
                  <a:srgbClr val="663300"/>
                </a:solidFill>
              </a:rPr>
              <a:t>Duration of Miraculous Action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286000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66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8490" y="228600"/>
            <a:ext cx="7756263" cy="1395806"/>
          </a:xfrm>
        </p:spPr>
        <p:txBody>
          <a:bodyPr/>
          <a:lstStyle/>
          <a:p>
            <a:r>
              <a:rPr lang="en-US" sz="4800" b="1" dirty="0" smtClean="0">
                <a:solidFill>
                  <a:srgbClr val="800000"/>
                </a:solidFill>
              </a:rPr>
              <a:t>1</a:t>
            </a:r>
            <a:r>
              <a:rPr lang="en-US" sz="4800" b="1" baseline="30000" dirty="0" smtClean="0">
                <a:solidFill>
                  <a:srgbClr val="800000"/>
                </a:solidFill>
              </a:rPr>
              <a:t>st</a:t>
            </a:r>
            <a:r>
              <a:rPr lang="en-US" sz="4800" b="1" dirty="0" smtClean="0">
                <a:solidFill>
                  <a:srgbClr val="800000"/>
                </a:solidFill>
              </a:rPr>
              <a:t> Corinthians 13:11-15</a:t>
            </a:r>
            <a:endParaRPr lang="en-US" sz="4800" b="1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209800"/>
            <a:ext cx="8915400" cy="450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3000"/>
              </a:lnSpc>
            </a:pP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 never fails. But whether there are prophecies, they will fail;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whether there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 tongues, they will cease; whether there is knowledge, it will vanish away. 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we know in part and we prophesy in part. 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when that which is perfect has come, then that which is in part will be done away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 was a child, I spoke as a child, I understood as a child, I thought as a child; but when I became a man, I put away childish things. 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now we see in a mirror, dimly, but then face to face. Now I know in part, but then I shall know just as I also am known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now abide faith, hope, love, these three; but the greatest of these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love.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851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447800"/>
          </a:xfrm>
          <a:effectLst/>
        </p:spPr>
        <p:txBody>
          <a:bodyPr/>
          <a:lstStyle/>
          <a:p>
            <a:r>
              <a:rPr lang="en-US" altLang="en-US" b="1" dirty="0" smtClean="0">
                <a:solidFill>
                  <a:srgbClr val="663300"/>
                </a:solidFill>
              </a:rPr>
              <a:t>1</a:t>
            </a:r>
            <a:r>
              <a:rPr lang="en-US" altLang="en-US" b="1" baseline="30000" dirty="0" smtClean="0">
                <a:solidFill>
                  <a:srgbClr val="663300"/>
                </a:solidFill>
              </a:rPr>
              <a:t>st</a:t>
            </a:r>
            <a:r>
              <a:rPr lang="en-US" altLang="en-US" b="1" dirty="0" smtClean="0">
                <a:solidFill>
                  <a:srgbClr val="663300"/>
                </a:solidFill>
              </a:rPr>
              <a:t> Corinthians 13:11-15</a:t>
            </a:r>
            <a:endParaRPr lang="en-US" altLang="en-US" dirty="0">
              <a:solidFill>
                <a:srgbClr val="663300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0"/>
            <a:ext cx="8610600" cy="457200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chemeClr val="tx1"/>
                </a:solidFill>
              </a:rPr>
              <a:t>Love is always required as motivation for all acceptable action (see </a:t>
            </a:r>
            <a:r>
              <a:rPr lang="en-US" altLang="en-US" sz="3600" b="1" i="1" dirty="0">
                <a:solidFill>
                  <a:srgbClr val="800000"/>
                </a:solidFill>
              </a:rPr>
              <a:t>Matt. 22:34f</a:t>
            </a:r>
            <a:r>
              <a:rPr lang="en-US" altLang="en-US" sz="3600" dirty="0">
                <a:solidFill>
                  <a:schemeClr val="tx1"/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chemeClr val="tx1"/>
                </a:solidFill>
              </a:rPr>
              <a:t>Love distinguished from gifts in that “love never fails” but gifts will be “done away”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chemeClr val="tx1"/>
                </a:solidFill>
              </a:rPr>
              <a:t>When are gifts to be done away?</a:t>
            </a:r>
            <a:endParaRPr lang="en-US" altLang="en-US" sz="36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600" b="1" i="1" dirty="0" smtClean="0">
                <a:solidFill>
                  <a:schemeClr val="tx1"/>
                </a:solidFill>
              </a:rPr>
              <a:t>“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W</a:t>
            </a:r>
            <a:r>
              <a:rPr lang="en-US" sz="3600" dirty="0" smtClean="0">
                <a:cs typeface="Times New Roman" panose="02020603050405020304" pitchFamily="18" charset="0"/>
              </a:rPr>
              <a:t>hen </a:t>
            </a:r>
            <a:r>
              <a:rPr lang="en-US" sz="3600" dirty="0">
                <a:cs typeface="Times New Roman" panose="02020603050405020304" pitchFamily="18" charset="0"/>
              </a:rPr>
              <a:t>that which is </a:t>
            </a:r>
            <a:r>
              <a:rPr lang="en-US" sz="3600" dirty="0" smtClean="0">
                <a:cs typeface="Times New Roman" panose="02020603050405020304" pitchFamily="18" charset="0"/>
              </a:rPr>
              <a:t>perfect (</a:t>
            </a:r>
            <a:r>
              <a:rPr lang="en-US" sz="3600" b="1" i="1" dirty="0" smtClean="0">
                <a:cs typeface="Times New Roman" panose="02020603050405020304" pitchFamily="18" charset="0"/>
              </a:rPr>
              <a:t>whole</a:t>
            </a:r>
            <a:r>
              <a:rPr lang="en-US" sz="3600" dirty="0" smtClean="0">
                <a:cs typeface="Times New Roman" panose="02020603050405020304" pitchFamily="18" charset="0"/>
              </a:rPr>
              <a:t>) </a:t>
            </a:r>
            <a:r>
              <a:rPr lang="en-US" sz="3600" dirty="0">
                <a:cs typeface="Times New Roman" panose="02020603050405020304" pitchFamily="18" charset="0"/>
              </a:rPr>
              <a:t>has come, then that which is in </a:t>
            </a:r>
            <a:r>
              <a:rPr lang="en-US" sz="3600" dirty="0" smtClean="0">
                <a:cs typeface="Times New Roman" panose="02020603050405020304" pitchFamily="18" charset="0"/>
              </a:rPr>
              <a:t>part (</a:t>
            </a:r>
            <a:r>
              <a:rPr lang="en-US" sz="3600" b="1" i="1" dirty="0" smtClean="0">
                <a:cs typeface="Times New Roman" panose="02020603050405020304" pitchFamily="18" charset="0"/>
              </a:rPr>
              <a:t>partial</a:t>
            </a:r>
            <a:r>
              <a:rPr lang="en-US" sz="3600" dirty="0" smtClean="0">
                <a:cs typeface="Times New Roman" panose="02020603050405020304" pitchFamily="18" charset="0"/>
              </a:rPr>
              <a:t>) </a:t>
            </a:r>
            <a:r>
              <a:rPr lang="en-US" sz="3600" dirty="0">
                <a:cs typeface="Times New Roman" panose="02020603050405020304" pitchFamily="18" charset="0"/>
              </a:rPr>
              <a:t>will be done away</a:t>
            </a:r>
            <a:r>
              <a:rPr lang="en-US" altLang="en-US" sz="3600" b="1" i="1" dirty="0" smtClean="0">
                <a:solidFill>
                  <a:schemeClr val="tx1"/>
                </a:solidFill>
              </a:rPr>
              <a:t>”</a:t>
            </a:r>
            <a:endParaRPr lang="en-US" altLang="en-US" sz="36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chemeClr val="tx1"/>
                </a:solidFill>
              </a:rPr>
              <a:t>What are the parts &amp; the whole?</a:t>
            </a:r>
            <a:endParaRPr lang="en-US" alt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735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319606"/>
          </a:xfrm>
          <a:effectLst/>
        </p:spPr>
        <p:txBody>
          <a:bodyPr/>
          <a:lstStyle/>
          <a:p>
            <a:r>
              <a:rPr lang="en-US" altLang="en-US" sz="5000" b="1" dirty="0">
                <a:solidFill>
                  <a:srgbClr val="663300"/>
                </a:solidFill>
              </a:rPr>
              <a:t>Part (Partial) &amp; Perfect (Whole)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11" y="2438400"/>
            <a:ext cx="3043489" cy="403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99" y="2438400"/>
            <a:ext cx="454733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70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319606"/>
          </a:xfrm>
          <a:effectLst/>
        </p:spPr>
        <p:txBody>
          <a:bodyPr/>
          <a:lstStyle/>
          <a:p>
            <a:r>
              <a:rPr lang="en-US" altLang="en-US" sz="5000" b="1" dirty="0">
                <a:solidFill>
                  <a:srgbClr val="663300"/>
                </a:solidFill>
              </a:rPr>
              <a:t>Part (Partial) &amp; Perfect (Whole)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27842"/>
            <a:ext cx="3733800" cy="31633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514599"/>
            <a:ext cx="4724401" cy="359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46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52600"/>
          </a:xfrm>
          <a:effectLst/>
        </p:spPr>
        <p:txBody>
          <a:bodyPr/>
          <a:lstStyle/>
          <a:p>
            <a:r>
              <a:rPr lang="en-US" altLang="en-US" sz="4800" b="1" dirty="0">
                <a:solidFill>
                  <a:srgbClr val="663300"/>
                </a:solidFill>
              </a:rPr>
              <a:t>When Partial Revelation Ceases, Product of Revelation Continues</a:t>
            </a:r>
            <a:endParaRPr lang="en-US" altLang="en-US" sz="4800" dirty="0">
              <a:solidFill>
                <a:srgbClr val="663300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09800"/>
            <a:ext cx="8686800" cy="4648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chemeClr val="tx1"/>
                </a:solidFill>
              </a:rPr>
              <a:t>If </a:t>
            </a:r>
            <a:r>
              <a:rPr lang="en-US" altLang="en-US" sz="3600" b="1" dirty="0">
                <a:solidFill>
                  <a:schemeClr val="tx1"/>
                </a:solidFill>
              </a:rPr>
              <a:t>“part”</a:t>
            </a:r>
            <a:r>
              <a:rPr lang="en-US" altLang="en-US" sz="3600" dirty="0">
                <a:solidFill>
                  <a:schemeClr val="tx1"/>
                </a:solidFill>
              </a:rPr>
              <a:t> is one form of revelation, then </a:t>
            </a:r>
            <a:r>
              <a:rPr lang="en-US" altLang="en-US" sz="3600" b="1" dirty="0">
                <a:solidFill>
                  <a:schemeClr val="tx1"/>
                </a:solidFill>
              </a:rPr>
              <a:t>“perfect”</a:t>
            </a:r>
            <a:r>
              <a:rPr lang="en-US" altLang="en-US" sz="3600" dirty="0">
                <a:solidFill>
                  <a:schemeClr val="tx1"/>
                </a:solidFill>
              </a:rPr>
              <a:t> is complete or full revelation</a:t>
            </a:r>
          </a:p>
          <a:p>
            <a:pPr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chemeClr val="tx1"/>
                </a:solidFill>
              </a:rPr>
              <a:t>Complete revelation instructs &amp; requires </a:t>
            </a:r>
            <a:r>
              <a:rPr lang="en-US" altLang="en-US" sz="3600" dirty="0" smtClean="0">
                <a:solidFill>
                  <a:schemeClr val="tx1"/>
                </a:solidFill>
              </a:rPr>
              <a:t>that we be </a:t>
            </a:r>
            <a:r>
              <a:rPr lang="en-US" altLang="en-US" sz="3600" dirty="0">
                <a:solidFill>
                  <a:schemeClr val="tx1"/>
                </a:solidFill>
              </a:rPr>
              <a:t>motivated by love</a:t>
            </a:r>
          </a:p>
          <a:p>
            <a:pPr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chemeClr val="tx1"/>
                </a:solidFill>
              </a:rPr>
              <a:t>At the completion of revelation, faith &amp; hope also abide on foundation of truth</a:t>
            </a:r>
          </a:p>
          <a:p>
            <a:pPr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chemeClr val="tx1"/>
                </a:solidFill>
              </a:rPr>
              <a:t>Full revelation merely compiled the same truth given </a:t>
            </a:r>
            <a:r>
              <a:rPr lang="en-US" altLang="en-US" sz="3600" dirty="0" smtClean="0">
                <a:solidFill>
                  <a:schemeClr val="tx1"/>
                </a:solidFill>
              </a:rPr>
              <a:t>orally in parts </a:t>
            </a:r>
            <a:r>
              <a:rPr lang="en-US" altLang="en-US" sz="3600" dirty="0">
                <a:solidFill>
                  <a:schemeClr val="tx1"/>
                </a:solidFill>
              </a:rPr>
              <a:t>by inspired men</a:t>
            </a:r>
          </a:p>
          <a:p>
            <a:pPr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chemeClr val="tx1"/>
                </a:solidFill>
              </a:rPr>
              <a:t>No provision or requirement was changed</a:t>
            </a:r>
          </a:p>
        </p:txBody>
      </p:sp>
    </p:spTree>
    <p:extLst>
      <p:ext uri="{BB962C8B-B14F-4D97-AF65-F5344CB8AC3E}">
        <p14:creationId xmlns:p14="http://schemas.microsoft.com/office/powerpoint/2010/main" val="1063928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  <a:effectLst/>
        </p:spPr>
        <p:txBody>
          <a:bodyPr/>
          <a:lstStyle/>
          <a:p>
            <a:r>
              <a:rPr lang="en-US" altLang="en-US" sz="4600" b="1" dirty="0" smtClean="0">
                <a:solidFill>
                  <a:srgbClr val="663300"/>
                </a:solidFill>
              </a:rPr>
              <a:t>“That </a:t>
            </a:r>
            <a:r>
              <a:rPr lang="en-US" altLang="en-US" sz="4600" b="1" dirty="0">
                <a:solidFill>
                  <a:srgbClr val="663300"/>
                </a:solidFill>
              </a:rPr>
              <a:t>Which Is </a:t>
            </a:r>
            <a:r>
              <a:rPr lang="en-US" altLang="en-US" sz="4600" b="1" dirty="0" smtClean="0">
                <a:solidFill>
                  <a:srgbClr val="663300"/>
                </a:solidFill>
              </a:rPr>
              <a:t>Perfect</a:t>
            </a:r>
            <a:r>
              <a:rPr lang="en-US" altLang="en-US" sz="4600" b="1" dirty="0">
                <a:solidFill>
                  <a:srgbClr val="663300"/>
                </a:solidFill>
              </a:rPr>
              <a:t>” Could Not Be Second Coming of Christ</a:t>
            </a:r>
            <a:endParaRPr lang="en-US" altLang="en-US" sz="4600" dirty="0">
              <a:solidFill>
                <a:srgbClr val="663300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05318"/>
            <a:ext cx="8839200" cy="4648200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3400" dirty="0">
                <a:solidFill>
                  <a:schemeClr val="tx1"/>
                </a:solidFill>
              </a:rPr>
              <a:t>Makes no correlation between “part</a:t>
            </a:r>
            <a:r>
              <a:rPr lang="en-US" altLang="en-US" sz="3400" dirty="0" smtClean="0">
                <a:solidFill>
                  <a:schemeClr val="tx1"/>
                </a:solidFill>
              </a:rPr>
              <a:t>” (partial) </a:t>
            </a:r>
            <a:r>
              <a:rPr lang="en-US" altLang="en-US" sz="3400" dirty="0">
                <a:solidFill>
                  <a:schemeClr val="tx1"/>
                </a:solidFill>
              </a:rPr>
              <a:t>&amp; “perfect” (whole)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3400" dirty="0">
                <a:solidFill>
                  <a:schemeClr val="tx1"/>
                </a:solidFill>
              </a:rPr>
              <a:t>Would be insertion into text of </a:t>
            </a:r>
            <a:r>
              <a:rPr lang="en-US" altLang="en-US" sz="3400" dirty="0" smtClean="0">
                <a:solidFill>
                  <a:schemeClr val="tx1"/>
                </a:solidFill>
              </a:rPr>
              <a:t>a subject neither </a:t>
            </a:r>
            <a:r>
              <a:rPr lang="en-US" altLang="en-US" sz="3400" dirty="0">
                <a:solidFill>
                  <a:schemeClr val="tx1"/>
                </a:solidFill>
              </a:rPr>
              <a:t>introduced </a:t>
            </a:r>
            <a:r>
              <a:rPr lang="en-US" altLang="en-US" sz="3400" dirty="0" smtClean="0">
                <a:solidFill>
                  <a:schemeClr val="tx1"/>
                </a:solidFill>
              </a:rPr>
              <a:t>nor </a:t>
            </a:r>
            <a:r>
              <a:rPr lang="en-US" altLang="en-US" sz="3400" dirty="0">
                <a:solidFill>
                  <a:schemeClr val="tx1"/>
                </a:solidFill>
              </a:rPr>
              <a:t>explained in text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3400" dirty="0">
                <a:solidFill>
                  <a:schemeClr val="tx1"/>
                </a:solidFill>
              </a:rPr>
              <a:t>Would contradict other Scripture in that “faith” &amp; “hope” </a:t>
            </a:r>
            <a:r>
              <a:rPr lang="en-US" altLang="en-US" sz="3400" b="1" dirty="0">
                <a:solidFill>
                  <a:schemeClr val="tx1"/>
                </a:solidFill>
              </a:rPr>
              <a:t>cease</a:t>
            </a:r>
            <a:r>
              <a:rPr lang="en-US" altLang="en-US" sz="3400" dirty="0">
                <a:solidFill>
                  <a:schemeClr val="tx1"/>
                </a:solidFill>
              </a:rPr>
              <a:t> at 2nd coming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3400" dirty="0">
                <a:solidFill>
                  <a:schemeClr val="tx1"/>
                </a:solidFill>
              </a:rPr>
              <a:t>If “faith, hope &amp; love” continue after end of gifts, must be </a:t>
            </a:r>
            <a:r>
              <a:rPr lang="en-US" altLang="en-US" sz="3400" b="1" dirty="0">
                <a:solidFill>
                  <a:schemeClr val="tx1"/>
                </a:solidFill>
              </a:rPr>
              <a:t>before</a:t>
            </a:r>
            <a:r>
              <a:rPr lang="en-US" altLang="en-US" sz="3400" dirty="0">
                <a:solidFill>
                  <a:schemeClr val="tx1"/>
                </a:solidFill>
              </a:rPr>
              <a:t> 2nd coming</a:t>
            </a:r>
          </a:p>
        </p:txBody>
      </p:sp>
    </p:spTree>
    <p:extLst>
      <p:ext uri="{BB962C8B-B14F-4D97-AF65-F5344CB8AC3E}">
        <p14:creationId xmlns:p14="http://schemas.microsoft.com/office/powerpoint/2010/main" val="4279985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altLang="en-US" sz="6000" b="1" dirty="0">
                <a:solidFill>
                  <a:srgbClr val="663300"/>
                </a:solidFill>
              </a:rPr>
              <a:t>Conclusions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266949"/>
            <a:ext cx="4046002" cy="443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91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2362200"/>
            <a:ext cx="8686800" cy="3200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248347"/>
            <a:ext cx="8458200" cy="422865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800" b="1" dirty="0" smtClean="0">
                <a:solidFill>
                  <a:schemeClr val="tx1"/>
                </a:solidFill>
              </a:rPr>
              <a:t>Instructing</a:t>
            </a:r>
          </a:p>
          <a:p>
            <a:pPr marL="914400" lvl="1" indent="-503238">
              <a:buClr>
                <a:schemeClr val="tx1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sz="4400" b="1" i="1" dirty="0" smtClean="0">
                <a:solidFill>
                  <a:srgbClr val="800000"/>
                </a:solidFill>
              </a:rPr>
              <a:t>Anointing </a:t>
            </a:r>
            <a:r>
              <a:rPr lang="en-US" sz="4400" dirty="0" smtClean="0">
                <a:solidFill>
                  <a:srgbClr val="800000"/>
                </a:solidFill>
              </a:rPr>
              <a:t>- appoint to a work</a:t>
            </a:r>
            <a:endParaRPr lang="en-US" sz="4400" b="1" i="1" dirty="0" smtClean="0">
              <a:solidFill>
                <a:srgbClr val="800000"/>
              </a:solidFill>
            </a:endParaRPr>
          </a:p>
          <a:p>
            <a:pPr marL="914400" lvl="1" indent="-503238">
              <a:buClr>
                <a:schemeClr val="tx1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sz="4400" b="1" i="1" dirty="0" smtClean="0">
                <a:solidFill>
                  <a:srgbClr val="800000"/>
                </a:solidFill>
              </a:rPr>
              <a:t>Revealing </a:t>
            </a:r>
            <a:r>
              <a:rPr lang="en-US" sz="4400" dirty="0" smtClean="0">
                <a:solidFill>
                  <a:srgbClr val="800000"/>
                </a:solidFill>
              </a:rPr>
              <a:t>- inspire word taught</a:t>
            </a:r>
            <a:endParaRPr lang="en-US" sz="4400" b="1" i="1" dirty="0" smtClean="0">
              <a:solidFill>
                <a:srgbClr val="800000"/>
              </a:solidFill>
            </a:endParaRPr>
          </a:p>
          <a:p>
            <a:pPr marL="914400" lvl="1" indent="-503238">
              <a:buClr>
                <a:schemeClr val="tx1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sz="4400" b="1" i="1" dirty="0" smtClean="0">
                <a:solidFill>
                  <a:srgbClr val="800000"/>
                </a:solidFill>
              </a:rPr>
              <a:t>Confirming</a:t>
            </a:r>
            <a:r>
              <a:rPr lang="en-US" sz="4400" dirty="0" smtClean="0">
                <a:solidFill>
                  <a:srgbClr val="800000"/>
                </a:solidFill>
              </a:rPr>
              <a:t> - show divine origin</a:t>
            </a:r>
            <a:endParaRPr lang="en-US" sz="4400" b="1" i="1" dirty="0" smtClean="0">
              <a:solidFill>
                <a:srgbClr val="8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4800" b="1" dirty="0" smtClean="0">
                <a:solidFill>
                  <a:schemeClr val="tx1"/>
                </a:solidFill>
              </a:rPr>
              <a:t>Blessing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98C42-3D73-4DEA-808C-F4DDBAFBD01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70156"/>
            <a:ext cx="9144000" cy="105425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</a:rPr>
              <a:t>The Holy Spirit’s Work Is:</a:t>
            </a:r>
            <a:endParaRPr lang="en-US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237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  <a:effectLst/>
        </p:spPr>
        <p:txBody>
          <a:bodyPr/>
          <a:lstStyle/>
          <a:p>
            <a:r>
              <a:rPr lang="en-US" altLang="en-US" sz="5200" b="1" dirty="0">
                <a:solidFill>
                  <a:srgbClr val="663300"/>
                </a:solidFill>
              </a:rPr>
              <a:t>Miraculous Action Has Ceased</a:t>
            </a:r>
            <a:endParaRPr lang="en-US" altLang="en-US" sz="5200" dirty="0">
              <a:solidFill>
                <a:srgbClr val="663300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0"/>
            <a:ext cx="8915400" cy="4572000"/>
          </a:xfrm>
        </p:spPr>
        <p:txBody>
          <a:bodyPr>
            <a:normAutofit/>
          </a:bodyPr>
          <a:lstStyle/>
          <a:p>
            <a:pPr>
              <a:lnSpc>
                <a:spcPct val="93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3400" dirty="0">
                <a:solidFill>
                  <a:schemeClr val="tx1"/>
                </a:solidFill>
              </a:rPr>
              <a:t>No miracles of the nature recorded in </a:t>
            </a:r>
            <a:r>
              <a:rPr lang="en-US" altLang="en-US" sz="3400" dirty="0" smtClean="0">
                <a:solidFill>
                  <a:schemeClr val="tx1"/>
                </a:solidFill>
              </a:rPr>
              <a:t>Bible are </a:t>
            </a:r>
            <a:r>
              <a:rPr lang="en-US" altLang="en-US" sz="3400" dirty="0">
                <a:solidFill>
                  <a:schemeClr val="tx1"/>
                </a:solidFill>
              </a:rPr>
              <a:t>taking place now</a:t>
            </a:r>
          </a:p>
          <a:p>
            <a:pPr>
              <a:lnSpc>
                <a:spcPct val="93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3400" dirty="0">
                <a:solidFill>
                  <a:schemeClr val="tx1"/>
                </a:solidFill>
              </a:rPr>
              <a:t>Purpose was completed when all truth was revealed &amp; confirmed</a:t>
            </a:r>
          </a:p>
          <a:p>
            <a:pPr>
              <a:lnSpc>
                <a:spcPct val="93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3400" dirty="0">
                <a:solidFill>
                  <a:schemeClr val="tx1"/>
                </a:solidFill>
              </a:rPr>
              <a:t>We have complete &amp; final revelation from </a:t>
            </a:r>
            <a:r>
              <a:rPr lang="en-US" altLang="en-US" sz="3400" dirty="0" smtClean="0">
                <a:solidFill>
                  <a:schemeClr val="tx1"/>
                </a:solidFill>
              </a:rPr>
              <a:t>God, needing </a:t>
            </a:r>
            <a:r>
              <a:rPr lang="en-US" altLang="en-US" sz="3400" dirty="0">
                <a:solidFill>
                  <a:schemeClr val="tx1"/>
                </a:solidFill>
              </a:rPr>
              <a:t>no further confirmation</a:t>
            </a:r>
          </a:p>
          <a:p>
            <a:pPr>
              <a:lnSpc>
                <a:spcPct val="93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3400" dirty="0">
                <a:solidFill>
                  <a:schemeClr val="tx1"/>
                </a:solidFill>
              </a:rPr>
              <a:t>At death of last person empowered by laying on of apostles’ hands, </a:t>
            </a:r>
            <a:r>
              <a:rPr lang="en-US" altLang="en-US" sz="3400" dirty="0" smtClean="0">
                <a:solidFill>
                  <a:schemeClr val="tx1"/>
                </a:solidFill>
              </a:rPr>
              <a:t>miraculous action </a:t>
            </a:r>
            <a:r>
              <a:rPr lang="en-US" altLang="en-US" sz="3400" dirty="0">
                <a:solidFill>
                  <a:schemeClr val="tx1"/>
                </a:solidFill>
              </a:rPr>
              <a:t>ceased</a:t>
            </a:r>
          </a:p>
        </p:txBody>
      </p:sp>
    </p:spTree>
    <p:extLst>
      <p:ext uri="{BB962C8B-B14F-4D97-AF65-F5344CB8AC3E}">
        <p14:creationId xmlns:p14="http://schemas.microsoft.com/office/powerpoint/2010/main" val="2468756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effectLst/>
        </p:spPr>
        <p:txBody>
          <a:bodyPr/>
          <a:lstStyle/>
          <a:p>
            <a:r>
              <a:rPr lang="en-US" altLang="en-US" b="1" dirty="0">
                <a:solidFill>
                  <a:srgbClr val="663300"/>
                </a:solidFill>
              </a:rPr>
              <a:t>Direct &amp; Indirect Action</a:t>
            </a:r>
            <a:endParaRPr lang="en-US" altLang="en-US" dirty="0">
              <a:solidFill>
                <a:srgbClr val="663300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09800"/>
            <a:ext cx="8839200" cy="457200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chemeClr val="tx1"/>
                </a:solidFill>
              </a:rPr>
              <a:t>People directly empowered by </a:t>
            </a:r>
            <a:r>
              <a:rPr lang="en-US" altLang="en-US" sz="3600" dirty="0" smtClean="0">
                <a:solidFill>
                  <a:schemeClr val="tx1"/>
                </a:solidFill>
              </a:rPr>
              <a:t>Holy Spirit </a:t>
            </a:r>
            <a:r>
              <a:rPr lang="en-US" altLang="en-US" sz="3600" dirty="0">
                <a:solidFill>
                  <a:schemeClr val="tx1"/>
                </a:solidFill>
              </a:rPr>
              <a:t>twice:</a:t>
            </a:r>
          </a:p>
          <a:p>
            <a:pPr lvl="1">
              <a:buClr>
                <a:srgbClr val="00206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altLang="en-US" sz="3200" b="1" i="1" dirty="0">
                <a:solidFill>
                  <a:srgbClr val="800000"/>
                </a:solidFill>
              </a:rPr>
              <a:t>Acts 2</a:t>
            </a:r>
            <a:r>
              <a:rPr lang="en-US" altLang="en-US" sz="3200" dirty="0">
                <a:solidFill>
                  <a:schemeClr val="tx1"/>
                </a:solidFill>
              </a:rPr>
              <a:t> - confirm salvation available in Christ</a:t>
            </a:r>
          </a:p>
          <a:p>
            <a:pPr lvl="1">
              <a:buClr>
                <a:srgbClr val="00206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altLang="en-US" sz="3200" b="1" i="1" dirty="0">
                <a:solidFill>
                  <a:srgbClr val="800000"/>
                </a:solidFill>
              </a:rPr>
              <a:t>Acts 10</a:t>
            </a:r>
            <a:r>
              <a:rPr lang="en-US" altLang="en-US" sz="3200" dirty="0">
                <a:solidFill>
                  <a:srgbClr val="800000"/>
                </a:solidFill>
              </a:rPr>
              <a:t> </a:t>
            </a:r>
            <a:r>
              <a:rPr lang="en-US" altLang="en-US" sz="3200" dirty="0">
                <a:solidFill>
                  <a:schemeClr val="tx1"/>
                </a:solidFill>
              </a:rPr>
              <a:t>- confirm salvation open to Gentiles</a:t>
            </a:r>
          </a:p>
          <a:p>
            <a:pPr lvl="1">
              <a:buClr>
                <a:srgbClr val="00206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altLang="en-US" sz="3200" b="1" i="1" dirty="0">
                <a:solidFill>
                  <a:srgbClr val="800000"/>
                </a:solidFill>
              </a:rPr>
              <a:t>Acts 11:15</a:t>
            </a:r>
            <a:r>
              <a:rPr lang="en-US" altLang="en-US" sz="3200" dirty="0">
                <a:solidFill>
                  <a:srgbClr val="800000"/>
                </a:solidFill>
              </a:rPr>
              <a:t> </a:t>
            </a:r>
            <a:r>
              <a:rPr lang="en-US" altLang="en-US" sz="3200" dirty="0">
                <a:solidFill>
                  <a:schemeClr val="tx1"/>
                </a:solidFill>
              </a:rPr>
              <a:t>- not ordinary occurrence with all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chemeClr val="tx1"/>
                </a:solidFill>
              </a:rPr>
              <a:t>Gifts of Spirit came indirectly by laying on of the apostles’ hands</a:t>
            </a:r>
          </a:p>
          <a:p>
            <a:pPr lvl="1">
              <a:buClr>
                <a:srgbClr val="00206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altLang="en-US" sz="3200" b="1" i="1" dirty="0">
                <a:solidFill>
                  <a:srgbClr val="800000"/>
                </a:solidFill>
              </a:rPr>
              <a:t>Acts 8:13-21</a:t>
            </a:r>
            <a:r>
              <a:rPr lang="en-US" altLang="en-US" sz="3200" dirty="0">
                <a:solidFill>
                  <a:srgbClr val="800000"/>
                </a:solidFill>
              </a:rPr>
              <a:t> </a:t>
            </a:r>
            <a:r>
              <a:rPr lang="en-US" altLang="en-US" sz="3200" dirty="0">
                <a:solidFill>
                  <a:schemeClr val="tx1"/>
                </a:solidFill>
              </a:rPr>
              <a:t>- apostles required to impart gifts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600" b="1" i="1" dirty="0">
                <a:solidFill>
                  <a:schemeClr val="tx1"/>
                </a:solidFill>
              </a:rPr>
              <a:t>No continuing promise of Holy Spirit gifts or baptism given to all Christians</a:t>
            </a:r>
            <a:endParaRPr lang="en-US" alt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42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295400"/>
          </a:xfrm>
          <a:effectLst/>
        </p:spPr>
        <p:txBody>
          <a:bodyPr/>
          <a:lstStyle/>
          <a:p>
            <a:r>
              <a:rPr lang="en-US" altLang="en-US" b="1" dirty="0">
                <a:solidFill>
                  <a:srgbClr val="663300"/>
                </a:solidFill>
              </a:rPr>
              <a:t>Plain Statements of Purpose</a:t>
            </a:r>
            <a:endParaRPr lang="en-US" altLang="en-US" dirty="0">
              <a:solidFill>
                <a:srgbClr val="6633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534400" cy="4648200"/>
          </a:xfrm>
        </p:spPr>
        <p:txBody>
          <a:bodyPr>
            <a:normAutofit lnSpcReduction="10000"/>
          </a:bodyPr>
          <a:lstStyle/>
          <a:p>
            <a:pPr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3600" b="1" dirty="0" smtClean="0">
                <a:solidFill>
                  <a:srgbClr val="800000"/>
                </a:solidFill>
              </a:rPr>
              <a:t>Mark </a:t>
            </a:r>
            <a:r>
              <a:rPr lang="en-US" altLang="en-US" sz="3600" b="1" dirty="0">
                <a:solidFill>
                  <a:srgbClr val="800000"/>
                </a:solidFill>
              </a:rPr>
              <a:t>16:17-20</a:t>
            </a:r>
          </a:p>
          <a:p>
            <a:pPr lvl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Word confirmed by accompanying signs</a:t>
            </a:r>
          </a:p>
          <a:p>
            <a:pPr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rgbClr val="800000"/>
                </a:solidFill>
              </a:rPr>
              <a:t>John 15:24-27</a:t>
            </a:r>
            <a:endParaRPr lang="en-US" altLang="en-US" sz="3600" dirty="0">
              <a:solidFill>
                <a:srgbClr val="800000"/>
              </a:solidFill>
            </a:endParaRPr>
          </a:p>
          <a:p>
            <a:pPr lvl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Witness of apostles &amp; witness of Spirit</a:t>
            </a:r>
          </a:p>
          <a:p>
            <a:pPr lvl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Principle upheld of plurality of witnesses</a:t>
            </a:r>
          </a:p>
          <a:p>
            <a:pPr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3600" b="1" dirty="0" smtClean="0">
                <a:solidFill>
                  <a:srgbClr val="800000"/>
                </a:solidFill>
              </a:rPr>
              <a:t>Hebrews </a:t>
            </a:r>
            <a:r>
              <a:rPr lang="en-US" altLang="en-US" sz="3600" b="1" dirty="0">
                <a:solidFill>
                  <a:srgbClr val="800000"/>
                </a:solidFill>
              </a:rPr>
              <a:t>2:1-4</a:t>
            </a:r>
          </a:p>
          <a:p>
            <a:pPr lvl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Signs, wonders, powers &amp; gifts of Spirit were witness of God to revealed message</a:t>
            </a:r>
          </a:p>
        </p:txBody>
      </p:sp>
    </p:spTree>
    <p:extLst>
      <p:ext uri="{BB962C8B-B14F-4D97-AF65-F5344CB8AC3E}">
        <p14:creationId xmlns:p14="http://schemas.microsoft.com/office/powerpoint/2010/main" val="3000168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  <a:effectLst/>
        </p:spPr>
        <p:txBody>
          <a:bodyPr/>
          <a:lstStyle/>
          <a:p>
            <a:r>
              <a:rPr lang="en-US" altLang="en-US" sz="4900" b="1" dirty="0">
                <a:solidFill>
                  <a:srgbClr val="663300"/>
                </a:solidFill>
              </a:rPr>
              <a:t>Case Study of Corinthian </a:t>
            </a:r>
            <a:r>
              <a:rPr lang="en-US" altLang="en-US" sz="4900" b="1" dirty="0" smtClean="0">
                <a:solidFill>
                  <a:srgbClr val="663300"/>
                </a:solidFill>
              </a:rPr>
              <a:t>Church</a:t>
            </a:r>
            <a:br>
              <a:rPr lang="en-US" altLang="en-US" sz="4900" b="1" dirty="0" smtClean="0">
                <a:solidFill>
                  <a:srgbClr val="663300"/>
                </a:solidFill>
              </a:rPr>
            </a:br>
            <a:r>
              <a:rPr lang="en-US" altLang="en-US" sz="4400" b="1" dirty="0" smtClean="0">
                <a:solidFill>
                  <a:srgbClr val="663300"/>
                </a:solidFill>
              </a:rPr>
              <a:t>(</a:t>
            </a:r>
            <a:r>
              <a:rPr lang="en-US" altLang="en-US" sz="4400" b="1" dirty="0" smtClean="0">
                <a:solidFill>
                  <a:srgbClr val="800000"/>
                </a:solidFill>
              </a:rPr>
              <a:t>1</a:t>
            </a:r>
            <a:r>
              <a:rPr lang="en-US" altLang="en-US" sz="4400" b="1" baseline="30000" dirty="0" smtClean="0">
                <a:solidFill>
                  <a:srgbClr val="800000"/>
                </a:solidFill>
              </a:rPr>
              <a:t>st</a:t>
            </a:r>
            <a:r>
              <a:rPr lang="en-US" altLang="en-US" sz="4400" b="1" dirty="0" smtClean="0">
                <a:solidFill>
                  <a:srgbClr val="800000"/>
                </a:solidFill>
              </a:rPr>
              <a:t> Cor. 12 – 14</a:t>
            </a:r>
            <a:r>
              <a:rPr lang="en-US" altLang="en-US" sz="4400" b="1" dirty="0" smtClean="0">
                <a:solidFill>
                  <a:srgbClr val="663300"/>
                </a:solidFill>
              </a:rPr>
              <a:t>)</a:t>
            </a:r>
            <a:endParaRPr lang="en-US" altLang="en-US" sz="4400" b="1" dirty="0">
              <a:solidFill>
                <a:srgbClr val="663300"/>
              </a:solidFill>
            </a:endParaRP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284083"/>
              </p:ext>
            </p:extLst>
          </p:nvPr>
        </p:nvGraphicFramePr>
        <p:xfrm>
          <a:off x="7620000" y="3429000"/>
          <a:ext cx="1136650" cy="214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" name="A&amp;L Draw Graphic" r:id="rId3" imgW="1136520" imgH="2141280" progId="ALScenerio">
                  <p:embed/>
                </p:oleObj>
              </mc:Choice>
              <mc:Fallback>
                <p:oleObj name="A&amp;L Draw Graphic" r:id="rId3" imgW="1136520" imgH="2141280" progId="ALSceneri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3429000"/>
                        <a:ext cx="1136650" cy="214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54336"/>
              </p:ext>
            </p:extLst>
          </p:nvPr>
        </p:nvGraphicFramePr>
        <p:xfrm>
          <a:off x="6934200" y="1447800"/>
          <a:ext cx="995363" cy="268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" name="A&amp;L Draw Graphic" r:id="rId5" imgW="996480" imgH="2688120" progId="ALScenerio">
                  <p:embed/>
                </p:oleObj>
              </mc:Choice>
              <mc:Fallback>
                <p:oleObj name="A&amp;L Draw Graphic" r:id="rId5" imgW="996480" imgH="2688120" progId="ALSceneri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447800"/>
                        <a:ext cx="995363" cy="2687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228600" y="1447800"/>
          <a:ext cx="973138" cy="315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0" name="A&amp;L Draw Graphic" r:id="rId7" imgW="1044720" imgH="3379320" progId="ALScenerio">
                  <p:embed/>
                </p:oleObj>
              </mc:Choice>
              <mc:Fallback>
                <p:oleObj name="A&amp;L Draw Graphic" r:id="rId7" imgW="1044720" imgH="3379320" progId="ALSceneri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447800"/>
                        <a:ext cx="973138" cy="315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149738"/>
              </p:ext>
            </p:extLst>
          </p:nvPr>
        </p:nvGraphicFramePr>
        <p:xfrm>
          <a:off x="6019800" y="2057400"/>
          <a:ext cx="931863" cy="314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" name="A&amp;L Draw Graphic" r:id="rId9" imgW="932760" imgH="3148200" progId="ALScenerio">
                  <p:embed/>
                </p:oleObj>
              </mc:Choice>
              <mc:Fallback>
                <p:oleObj name="A&amp;L Draw Graphic" r:id="rId9" imgW="932760" imgH="3148200" progId="ALSceneri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057400"/>
                        <a:ext cx="931863" cy="314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6" name="Object 8"/>
          <p:cNvGraphicFramePr>
            <a:graphicFrameLocks noChangeAspect="1"/>
          </p:cNvGraphicFramePr>
          <p:nvPr/>
        </p:nvGraphicFramePr>
        <p:xfrm>
          <a:off x="1752600" y="1752600"/>
          <a:ext cx="881063" cy="284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" name="A&amp;L Draw Graphic" r:id="rId11" imgW="740520" imgH="2382480" progId="ALScenerio">
                  <p:embed/>
                </p:oleObj>
              </mc:Choice>
              <mc:Fallback>
                <p:oleObj name="A&amp;L Draw Graphic" r:id="rId11" imgW="740520" imgH="2382480" progId="ALSceneri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752600"/>
                        <a:ext cx="881063" cy="284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930086"/>
              </p:ext>
            </p:extLst>
          </p:nvPr>
        </p:nvGraphicFramePr>
        <p:xfrm>
          <a:off x="1066800" y="3924300"/>
          <a:ext cx="1200150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" name="A&amp;L Draw Graphic" r:id="rId13" imgW="1218600" imgH="2819880" progId="ALScenerio">
                  <p:embed/>
                </p:oleObj>
              </mc:Choice>
              <mc:Fallback>
                <p:oleObj name="A&amp;L Draw Graphic" r:id="rId13" imgW="1218600" imgH="2819880" progId="ALSceneri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924300"/>
                        <a:ext cx="1200150" cy="278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751273"/>
              </p:ext>
            </p:extLst>
          </p:nvPr>
        </p:nvGraphicFramePr>
        <p:xfrm>
          <a:off x="3200400" y="2522537"/>
          <a:ext cx="1636713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" name="A&amp;L Draw Graphic" r:id="rId15" imgW="1677600" imgH="3039120" progId="ALScenerio">
                  <p:embed/>
                </p:oleObj>
              </mc:Choice>
              <mc:Fallback>
                <p:oleObj name="A&amp;L Draw Graphic" r:id="rId15" imgW="1677600" imgH="3039120" progId="ALSceneri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522537"/>
                        <a:ext cx="1636713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013381"/>
              </p:ext>
            </p:extLst>
          </p:nvPr>
        </p:nvGraphicFramePr>
        <p:xfrm>
          <a:off x="4930775" y="2592387"/>
          <a:ext cx="1028700" cy="297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" name="A&amp;L Draw Graphic" r:id="rId17" imgW="1321920" imgH="3807360" progId="ALScenerio">
                  <p:embed/>
                </p:oleObj>
              </mc:Choice>
              <mc:Fallback>
                <p:oleObj name="A&amp;L Draw Graphic" r:id="rId17" imgW="1321920" imgH="3807360" progId="ALSceneri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0775" y="2592387"/>
                        <a:ext cx="1028700" cy="297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2823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8490" y="304800"/>
            <a:ext cx="7756263" cy="1319606"/>
          </a:xfrm>
          <a:effectLst/>
        </p:spPr>
        <p:txBody>
          <a:bodyPr/>
          <a:lstStyle/>
          <a:p>
            <a:r>
              <a:rPr lang="en-US" altLang="en-US" sz="4800" b="1" dirty="0" smtClean="0">
                <a:solidFill>
                  <a:srgbClr val="800000"/>
                </a:solidFill>
              </a:rPr>
              <a:t>1</a:t>
            </a:r>
            <a:r>
              <a:rPr lang="en-US" altLang="en-US" sz="4800" b="1" baseline="30000" dirty="0" smtClean="0">
                <a:solidFill>
                  <a:srgbClr val="800000"/>
                </a:solidFill>
              </a:rPr>
              <a:t>st</a:t>
            </a:r>
            <a:r>
              <a:rPr lang="en-US" altLang="en-US" sz="4800" b="1" dirty="0" smtClean="0">
                <a:solidFill>
                  <a:srgbClr val="800000"/>
                </a:solidFill>
              </a:rPr>
              <a:t> Corinthians 12:4-11</a:t>
            </a:r>
            <a:endParaRPr lang="en-US" altLang="en-US" sz="4800" dirty="0">
              <a:solidFill>
                <a:srgbClr val="66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112085"/>
            <a:ext cx="9144000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diversities of gifts, but the same Spirit. 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differences of ministries, but the same Lord. 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there are diversities of activities, but it is the same God who works all in all. 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the manifestation of the Spirit is given to each one for the profit of all: 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to one is given the word of wisdom through the Spirit, to another the word of knowledge through the same Spirit,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another faith by the same Spirit, to another gifts of healings by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same Spirit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another the working of miracles, to another prophecy, to another discerning of spirits, to another different kinds of tongues, to another the interpretation of tongues. 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one and the same Spirit works all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things,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individually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428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752600"/>
          </a:xfrm>
          <a:effectLst/>
        </p:spPr>
        <p:txBody>
          <a:bodyPr/>
          <a:lstStyle/>
          <a:p>
            <a:r>
              <a:rPr lang="en-US" altLang="en-US" b="1" dirty="0">
                <a:solidFill>
                  <a:srgbClr val="663300"/>
                </a:solidFill>
              </a:rPr>
              <a:t>Gifts of Spirit </a:t>
            </a:r>
            <a:r>
              <a:rPr lang="en-US" altLang="en-US" b="1" dirty="0" smtClean="0">
                <a:solidFill>
                  <a:srgbClr val="663300"/>
                </a:solidFill>
              </a:rPr>
              <a:t>Identified</a:t>
            </a:r>
            <a:br>
              <a:rPr lang="en-US" altLang="en-US" b="1" dirty="0" smtClean="0">
                <a:solidFill>
                  <a:srgbClr val="663300"/>
                </a:solidFill>
              </a:rPr>
            </a:br>
            <a:r>
              <a:rPr lang="en-US" altLang="en-US" sz="4400" b="1" dirty="0" smtClean="0">
                <a:solidFill>
                  <a:srgbClr val="663300"/>
                </a:solidFill>
              </a:rPr>
              <a:t>(</a:t>
            </a:r>
            <a:r>
              <a:rPr lang="en-US" altLang="en-US" sz="4400" b="1" i="1" dirty="0" smtClean="0">
                <a:solidFill>
                  <a:srgbClr val="800000"/>
                </a:solidFill>
              </a:rPr>
              <a:t>1</a:t>
            </a:r>
            <a:r>
              <a:rPr lang="en-US" altLang="en-US" sz="4400" b="1" i="1" baseline="30000" dirty="0" smtClean="0">
                <a:solidFill>
                  <a:srgbClr val="800000"/>
                </a:solidFill>
              </a:rPr>
              <a:t>st</a:t>
            </a:r>
            <a:r>
              <a:rPr lang="en-US" altLang="en-US" sz="4400" b="1" i="1" dirty="0" smtClean="0">
                <a:solidFill>
                  <a:srgbClr val="800000"/>
                </a:solidFill>
              </a:rPr>
              <a:t> Corinthians 12:4-11</a:t>
            </a:r>
            <a:r>
              <a:rPr lang="en-US" altLang="en-US" sz="4400" b="1" dirty="0" smtClean="0">
                <a:solidFill>
                  <a:srgbClr val="663300"/>
                </a:solidFill>
              </a:rPr>
              <a:t>)</a:t>
            </a:r>
            <a:endParaRPr lang="en-US" altLang="en-US" sz="4400" dirty="0">
              <a:solidFill>
                <a:srgbClr val="663300"/>
              </a:solidFill>
            </a:endParaRPr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808132220"/>
              </p:ext>
            </p:extLst>
          </p:nvPr>
        </p:nvGraphicFramePr>
        <p:xfrm>
          <a:off x="785813" y="2166937"/>
          <a:ext cx="7762875" cy="507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Document" r:id="rId3" imgW="8107260" imgH="5298256" progId="Word.Document.8">
                  <p:embed/>
                </p:oleObj>
              </mc:Choice>
              <mc:Fallback>
                <p:oleObj name="Document" r:id="rId3" imgW="8107260" imgH="529825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2166937"/>
                        <a:ext cx="7762875" cy="5072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8289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69750"/>
            <a:ext cx="9144000" cy="1054250"/>
          </a:xfrm>
          <a:effectLst/>
        </p:spPr>
        <p:txBody>
          <a:bodyPr/>
          <a:lstStyle/>
          <a:p>
            <a:r>
              <a:rPr lang="en-US" altLang="en-US" sz="5800" b="1" dirty="0" smtClean="0">
                <a:solidFill>
                  <a:srgbClr val="663300"/>
                </a:solidFill>
              </a:rPr>
              <a:t>Revelation</a:t>
            </a:r>
            <a:r>
              <a:rPr lang="en-US" altLang="en-US" sz="5800" b="1" dirty="0">
                <a:solidFill>
                  <a:srgbClr val="663300"/>
                </a:solidFill>
              </a:rPr>
              <a:t> </a:t>
            </a:r>
            <a:r>
              <a:rPr lang="en-US" altLang="en-US" sz="5800" b="1" dirty="0" smtClean="0">
                <a:solidFill>
                  <a:srgbClr val="663300"/>
                </a:solidFill>
              </a:rPr>
              <a:t>&amp; Confirmation</a:t>
            </a:r>
            <a:endParaRPr lang="en-US" altLang="en-US" sz="5800" dirty="0">
              <a:solidFill>
                <a:srgbClr val="663300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2286000"/>
            <a:ext cx="3810000" cy="411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3500" b="1" dirty="0">
                <a:solidFill>
                  <a:srgbClr val="002060"/>
                </a:solidFill>
              </a:rPr>
              <a:t>Faith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3500" b="1" dirty="0">
                <a:solidFill>
                  <a:srgbClr val="002060"/>
                </a:solidFill>
              </a:rPr>
              <a:t>Gifts of healings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3500" b="1" dirty="0">
                <a:solidFill>
                  <a:srgbClr val="002060"/>
                </a:solidFill>
              </a:rPr>
              <a:t>Workings of miracles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5153" y="2303929"/>
            <a:ext cx="4267200" cy="411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3500" b="1" dirty="0">
                <a:solidFill>
                  <a:srgbClr val="800000"/>
                </a:solidFill>
              </a:rPr>
              <a:t>Word of wisdom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3500" b="1" dirty="0">
                <a:solidFill>
                  <a:srgbClr val="800000"/>
                </a:solidFill>
              </a:rPr>
              <a:t>Word of knowledge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3500" b="1" dirty="0">
                <a:solidFill>
                  <a:srgbClr val="800000"/>
                </a:solidFill>
              </a:rPr>
              <a:t>Prophecy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3500" b="1" dirty="0">
                <a:solidFill>
                  <a:srgbClr val="800000"/>
                </a:solidFill>
              </a:rPr>
              <a:t>Discerning spirits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3500" b="1" dirty="0" smtClean="0">
                <a:solidFill>
                  <a:srgbClr val="800080"/>
                </a:solidFill>
              </a:rPr>
              <a:t>Tongues</a:t>
            </a:r>
            <a:endParaRPr lang="en-US" altLang="en-US" sz="3500" b="1" dirty="0">
              <a:solidFill>
                <a:srgbClr val="800080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3500" b="1" dirty="0">
                <a:solidFill>
                  <a:srgbClr val="800000"/>
                </a:solidFill>
              </a:rPr>
              <a:t>Interpret. tongues</a:t>
            </a:r>
            <a:endParaRPr lang="en-US" altLang="en-US" sz="35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783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  <p:bldP spid="4506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  <a:effectLst/>
        </p:spPr>
        <p:txBody>
          <a:bodyPr/>
          <a:lstStyle/>
          <a:p>
            <a:r>
              <a:rPr lang="en-US" altLang="en-US" b="1" dirty="0">
                <a:solidFill>
                  <a:srgbClr val="663300"/>
                </a:solidFill>
              </a:rPr>
              <a:t>Why Differing Gifts Given?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362200"/>
            <a:ext cx="8991600" cy="4495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3300" dirty="0">
                <a:solidFill>
                  <a:schemeClr val="tx1"/>
                </a:solidFill>
              </a:rPr>
              <a:t>Illustration of body with many members, but all work </a:t>
            </a:r>
            <a:r>
              <a:rPr lang="en-US" altLang="en-US" sz="3300" dirty="0" smtClean="0">
                <a:solidFill>
                  <a:schemeClr val="tx1"/>
                </a:solidFill>
              </a:rPr>
              <a:t>together (</a:t>
            </a:r>
            <a:r>
              <a:rPr lang="en-US" altLang="en-US" sz="3300" b="1" i="1" dirty="0" smtClean="0">
                <a:solidFill>
                  <a:srgbClr val="800000"/>
                </a:solidFill>
              </a:rPr>
              <a:t>1 Cor. 12</a:t>
            </a:r>
            <a:r>
              <a:rPr lang="en-US" altLang="en-US" sz="3300" dirty="0" smtClean="0">
                <a:solidFill>
                  <a:schemeClr val="tx1"/>
                </a:solidFill>
              </a:rPr>
              <a:t>)</a:t>
            </a:r>
            <a:endParaRPr lang="en-US" altLang="en-US" sz="33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3300" dirty="0">
                <a:solidFill>
                  <a:schemeClr val="tx1"/>
                </a:solidFill>
              </a:rPr>
              <a:t>Body cannot function if all members same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3300" dirty="0">
                <a:solidFill>
                  <a:schemeClr val="tx1"/>
                </a:solidFill>
              </a:rPr>
              <a:t>“God set the members each one of them in the body even as it pleased Him”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3300" dirty="0">
                <a:solidFill>
                  <a:schemeClr val="tx1"/>
                </a:solidFill>
              </a:rPr>
              <a:t>To bring unity, not </a:t>
            </a:r>
            <a:r>
              <a:rPr lang="en-US" altLang="en-US" sz="3300" dirty="0" smtClean="0">
                <a:solidFill>
                  <a:schemeClr val="tx1"/>
                </a:solidFill>
              </a:rPr>
              <a:t>division </a:t>
            </a:r>
            <a:r>
              <a:rPr lang="en-US" altLang="en-US" sz="3300" dirty="0">
                <a:solidFill>
                  <a:schemeClr val="tx1"/>
                </a:solidFill>
              </a:rPr>
              <a:t>in body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3300" dirty="0">
                <a:solidFill>
                  <a:schemeClr val="tx1"/>
                </a:solidFill>
              </a:rPr>
              <a:t>Gifts intend to bring honor to God, not man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3300" dirty="0">
                <a:solidFill>
                  <a:schemeClr val="tx1"/>
                </a:solidFill>
              </a:rPr>
              <a:t>Loving service </a:t>
            </a:r>
            <a:r>
              <a:rPr lang="en-US" altLang="en-US" sz="3300" dirty="0" smtClean="0">
                <a:solidFill>
                  <a:schemeClr val="tx1"/>
                </a:solidFill>
              </a:rPr>
              <a:t>lasts after </a:t>
            </a:r>
            <a:r>
              <a:rPr lang="en-US" altLang="en-US" sz="3300" dirty="0">
                <a:solidFill>
                  <a:schemeClr val="tx1"/>
                </a:solidFill>
              </a:rPr>
              <a:t>present </a:t>
            </a:r>
            <a:r>
              <a:rPr lang="en-US" altLang="en-US" sz="3300" dirty="0" smtClean="0">
                <a:solidFill>
                  <a:schemeClr val="tx1"/>
                </a:solidFill>
              </a:rPr>
              <a:t>gifts (</a:t>
            </a:r>
            <a:r>
              <a:rPr lang="en-US" altLang="en-US" sz="3300" b="1" i="1" dirty="0" smtClean="0">
                <a:solidFill>
                  <a:srgbClr val="800000"/>
                </a:solidFill>
              </a:rPr>
              <a:t>1 Cor. 13</a:t>
            </a:r>
            <a:r>
              <a:rPr lang="en-US" altLang="en-US" sz="3300" dirty="0" smtClean="0">
                <a:solidFill>
                  <a:schemeClr val="tx1"/>
                </a:solidFill>
              </a:rPr>
              <a:t>)</a:t>
            </a:r>
            <a:endParaRPr lang="en-US" altLang="en-US" sz="3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46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orinthian columns design template">
  <a:themeElements>
    <a:clrScheme name="Corinthian columns design template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Corinthian columns design templat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rinthian column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Corinthian columns design template</Template>
  <TotalTime>4639</TotalTime>
  <Words>702</Words>
  <Application>Microsoft Office PowerPoint</Application>
  <PresentationFormat>On-screen Show (4:3)</PresentationFormat>
  <Paragraphs>90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Corinthian columns design template</vt:lpstr>
      <vt:lpstr>Hardcover</vt:lpstr>
      <vt:lpstr>A&amp;L Draw Graphic</vt:lpstr>
      <vt:lpstr>Microsoft Word 97 - 2003 Document</vt:lpstr>
      <vt:lpstr>The Person &amp; Work of the Holy Spirit</vt:lpstr>
      <vt:lpstr>The Holy Spirit’s Work Is:</vt:lpstr>
      <vt:lpstr>Direct &amp; Indirect Action</vt:lpstr>
      <vt:lpstr>Plain Statements of Purpose</vt:lpstr>
      <vt:lpstr>Case Study of Corinthian Church (1st Cor. 12 – 14)</vt:lpstr>
      <vt:lpstr>1st Corinthians 12:4-11</vt:lpstr>
      <vt:lpstr>Gifts of Spirit Identified (1st Corinthians 12:4-11)</vt:lpstr>
      <vt:lpstr>Revelation &amp; Confirmation</vt:lpstr>
      <vt:lpstr>Why Differing Gifts Given?</vt:lpstr>
      <vt:lpstr>Prophecy vs. Tongues (1st Corinthians 14)</vt:lpstr>
      <vt:lpstr>Obvious Nature of Problem</vt:lpstr>
      <vt:lpstr>Duration of Miraculous Action</vt:lpstr>
      <vt:lpstr>1st Corinthians 13:11-15</vt:lpstr>
      <vt:lpstr>1st Corinthians 13:11-15</vt:lpstr>
      <vt:lpstr>Part (Partial) &amp; Perfect (Whole)</vt:lpstr>
      <vt:lpstr>Part (Partial) &amp; Perfect (Whole)</vt:lpstr>
      <vt:lpstr>When Partial Revelation Ceases, Product of Revelation Continues</vt:lpstr>
      <vt:lpstr>“That Which Is Perfect” Could Not Be Second Coming of Christ</vt:lpstr>
      <vt:lpstr>Conclusions</vt:lpstr>
      <vt:lpstr>Miraculous Action Has Ceased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Holy Spirit</dc:title>
  <dc:creator>Joe R Price</dc:creator>
  <cp:lastModifiedBy>Harry</cp:lastModifiedBy>
  <cp:revision>172</cp:revision>
  <dcterms:created xsi:type="dcterms:W3CDTF">2007-06-26T18:03:58Z</dcterms:created>
  <dcterms:modified xsi:type="dcterms:W3CDTF">2015-05-31T12:04:21Z</dcterms:modified>
</cp:coreProperties>
</file>