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85" r:id="rId2"/>
  </p:sldMasterIdLst>
  <p:notesMasterIdLst>
    <p:notesMasterId r:id="rId24"/>
  </p:notesMasterIdLst>
  <p:sldIdLst>
    <p:sldId id="256" r:id="rId3"/>
    <p:sldId id="288" r:id="rId4"/>
    <p:sldId id="310" r:id="rId5"/>
    <p:sldId id="311" r:id="rId6"/>
    <p:sldId id="313" r:id="rId7"/>
    <p:sldId id="314" r:id="rId8"/>
    <p:sldId id="335" r:id="rId9"/>
    <p:sldId id="319" r:id="rId10"/>
    <p:sldId id="320" r:id="rId11"/>
    <p:sldId id="336" r:id="rId12"/>
    <p:sldId id="321" r:id="rId13"/>
    <p:sldId id="322" r:id="rId14"/>
    <p:sldId id="323" r:id="rId15"/>
    <p:sldId id="324" r:id="rId16"/>
    <p:sldId id="325" r:id="rId17"/>
    <p:sldId id="326" r:id="rId18"/>
    <p:sldId id="327" r:id="rId19"/>
    <p:sldId id="328" r:id="rId20"/>
    <p:sldId id="330" r:id="rId21"/>
    <p:sldId id="333" r:id="rId22"/>
    <p:sldId id="33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663300"/>
    <a:srgbClr val="800080"/>
    <a:srgbClr val="FFFF00"/>
    <a:srgbClr val="FF33CC"/>
    <a:srgbClr val="003300"/>
    <a:srgbClr val="FF8FC7"/>
    <a:srgbClr val="B00058"/>
    <a:srgbClr val="FF89C4"/>
    <a:srgbClr val="AC0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30" autoAdjust="0"/>
    <p:restoredTop sz="94684" autoAdjust="0"/>
  </p:normalViewPr>
  <p:slideViewPr>
    <p:cSldViewPr>
      <p:cViewPr varScale="1">
        <p:scale>
          <a:sx n="71" d="100"/>
          <a:sy n="71" d="100"/>
        </p:scale>
        <p:origin x="-666" y="-30"/>
      </p:cViewPr>
      <p:guideLst>
        <p:guide orient="horz" pos="2160"/>
        <p:guide pos="2880"/>
      </p:guideLst>
    </p:cSldViewPr>
  </p:slideViewPr>
  <p:outlineViewPr>
    <p:cViewPr>
      <p:scale>
        <a:sx n="33" d="100"/>
        <a:sy n="33" d="100"/>
      </p:scale>
      <p:origin x="48" y="1353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978E9E0-5602-4FA2-ADAD-1B5A886085B8}" type="slidenum">
              <a:rPr lang="en-US"/>
              <a:pPr>
                <a:defRPr/>
              </a:pPr>
              <a:t>‹#›</a:t>
            </a:fld>
            <a:endParaRPr lang="en-US" dirty="0"/>
          </a:p>
        </p:txBody>
      </p:sp>
    </p:spTree>
    <p:extLst>
      <p:ext uri="{BB962C8B-B14F-4D97-AF65-F5344CB8AC3E}">
        <p14:creationId xmlns:p14="http://schemas.microsoft.com/office/powerpoint/2010/main" val="3031420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6919232-7856-4C47-AF46-A48EA00FE182}"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978E9E0-5602-4FA2-ADAD-1B5A886085B8}" type="slidenum">
              <a:rPr lang="en-US" smtClean="0"/>
              <a:pPr>
                <a:defRPr/>
              </a:pPr>
              <a:t>16</a:t>
            </a:fld>
            <a:endParaRPr lang="en-US" dirty="0"/>
          </a:p>
        </p:txBody>
      </p:sp>
    </p:spTree>
    <p:extLst>
      <p:ext uri="{BB962C8B-B14F-4D97-AF65-F5344CB8AC3E}">
        <p14:creationId xmlns:p14="http://schemas.microsoft.com/office/powerpoint/2010/main" val="639221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743200" y="1752600"/>
            <a:ext cx="5486400" cy="8382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743200"/>
            <a:ext cx="5486400" cy="457200"/>
          </a:xfrm>
        </p:spPr>
        <p:txBody>
          <a:bodyPr/>
          <a:lstStyle>
            <a:lvl1pPr marL="0" indent="0">
              <a:buFontTx/>
              <a:buNone/>
              <a:defRPr sz="20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AD27F3E2-0877-4575-A111-9CEF9879E16E}" type="slidenum">
              <a:rPr lang="en-US"/>
              <a:pPr>
                <a:defRPr/>
              </a:pPr>
              <a:t>‹#›</a:t>
            </a:fld>
            <a:endParaRPr lang="en-US" dirty="0"/>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380970D-D427-4910-8FCC-758541E875C1}" type="slidenum">
              <a:rPr lang="en-US"/>
              <a:pPr>
                <a:defRPr/>
              </a:pPr>
              <a:t>‹#›</a:t>
            </a:fld>
            <a:endParaRPr lang="en-US" dirty="0"/>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762000"/>
            <a:ext cx="1370012"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1613" y="762000"/>
            <a:ext cx="39624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401CEF-97B5-43DF-9C66-29C3AA3ABC1E}" type="slidenum">
              <a:rPr lang="en-US"/>
              <a:pPr>
                <a:defRPr/>
              </a:pPr>
              <a:t>‹#›</a:t>
            </a:fld>
            <a:endParaRPr lang="en-US" dirty="0"/>
          </a:p>
        </p:txBody>
      </p:sp>
    </p:spTree>
  </p:cSld>
  <p:clrMapOvr>
    <a:masterClrMapping/>
  </p:clrMapOvr>
  <p:transition spd="med">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AD27F3E2-0877-4575-A111-9CEF9879E16E}" type="slidenum">
              <a:rPr lang="en-US" smtClean="0"/>
              <a:pPr>
                <a:defRPr/>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B198C42-3D73-4DEA-808C-F4DDBAFBD012}" type="slidenum">
              <a:rPr lang="en-US" smtClean="0"/>
              <a:pPr>
                <a:defRPr/>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2A83229-3C01-48A2-9B8D-342071F2818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8265346-17FE-4988-8888-01B6FEC8393D}" type="slidenum">
              <a:rPr lang="en-US" smtClean="0"/>
              <a:pPr>
                <a:defRPr/>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E3F990A-807D-4771-910F-539C4E9506DD}" type="slidenum">
              <a:rPr lang="en-US" smtClean="0"/>
              <a:pPr>
                <a:defRPr/>
              </a:pPr>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CD713A5C-EFBA-40D3-8682-8A75A7E28343}" type="slidenum">
              <a:rPr lang="en-US" smtClean="0"/>
              <a:pPr>
                <a:defRPr/>
              </a:pPr>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0E9FE84-905D-4827-A3ED-5E2861F0C7DA}"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E9859D1-8474-419A-A3D2-4076F4533E83}"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B198C42-3D73-4DEA-808C-F4DDBAFBD012}" type="slidenum">
              <a:rPr lang="en-US"/>
              <a:pPr>
                <a:defRPr/>
              </a:pPr>
              <a:t>‹#›</a:t>
            </a:fld>
            <a:endParaRPr lang="en-US" dirty="0"/>
          </a:p>
        </p:txBody>
      </p:sp>
    </p:spTree>
  </p:cSld>
  <p:clrMapOvr>
    <a:masterClrMapping/>
  </p:clrMapOvr>
  <p:transition spd="med">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80F0029-6A3D-40B8-A03D-4E8007CD813B}"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380970D-D427-4910-8FCC-758541E875C1}" type="slidenum">
              <a:rPr lang="en-US" smtClean="0"/>
              <a:pPr>
                <a:defRPr/>
              </a:pPr>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E401CEF-97B5-43DF-9C66-29C3AA3ABC1E}" type="slidenum">
              <a:rPr lang="en-US" smtClean="0"/>
              <a:pPr>
                <a:defRPr/>
              </a:pPr>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fade thruBlk="1"/>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1A2C7674-4C27-4628-8C13-EC95BE166758}" type="slidenum">
              <a:rPr lang="en-US" altLang="en-US"/>
              <a:pPr/>
              <a:t>‹#›</a:t>
            </a:fld>
            <a:endParaRPr lang="en-US" altLang="en-US"/>
          </a:p>
        </p:txBody>
      </p:sp>
    </p:spTree>
    <p:extLst>
      <p:ext uri="{BB962C8B-B14F-4D97-AF65-F5344CB8AC3E}">
        <p14:creationId xmlns:p14="http://schemas.microsoft.com/office/powerpoint/2010/main" val="1224299408"/>
      </p:ext>
    </p:extLst>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A83229-3C01-48A2-9B8D-342071F28189}" type="slidenum">
              <a:rPr lang="en-US"/>
              <a:pPr>
                <a:defRPr/>
              </a:pPr>
              <a:t>‹#›</a:t>
            </a:fld>
            <a:endParaRPr lang="en-US" dirty="0"/>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1613" y="1828800"/>
            <a:ext cx="266541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828800"/>
            <a:ext cx="2667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265346-17FE-4988-8888-01B6FEC8393D}" type="slidenum">
              <a:rPr lang="en-US"/>
              <a:pPr>
                <a:defRPr/>
              </a:pPr>
              <a:t>‹#›</a:t>
            </a:fld>
            <a:endParaRPr lang="en-US" dirty="0"/>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E3F990A-807D-4771-910F-539C4E9506DD}" type="slidenum">
              <a:rPr lang="en-US"/>
              <a:pPr>
                <a:defRPr/>
              </a:pPr>
              <a:t>‹#›</a:t>
            </a:fld>
            <a:endParaRPr lang="en-US" dirty="0"/>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D713A5C-EFBA-40D3-8682-8A75A7E28343}" type="slidenum">
              <a:rPr lang="en-US"/>
              <a:pPr>
                <a:defRPr/>
              </a:pPr>
              <a:t>‹#›</a:t>
            </a:fld>
            <a:endParaRPr lang="en-US" dirty="0"/>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0E9FE84-905D-4827-A3ED-5E2861F0C7DA}" type="slidenum">
              <a:rPr lang="en-US"/>
              <a:pPr>
                <a:defRPr/>
              </a:pPr>
              <a:t>‹#›</a:t>
            </a:fld>
            <a:endParaRPr lang="en-US" dirty="0"/>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9859D1-8474-419A-A3D2-4076F4533E83}" type="slidenum">
              <a:rPr lang="en-US"/>
              <a:pPr>
                <a:defRPr/>
              </a:pPr>
              <a:t>‹#›</a:t>
            </a:fld>
            <a:endParaRPr lang="en-US" dirty="0"/>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80F0029-6A3D-40B8-A03D-4E8007CD813B}" type="slidenum">
              <a:rPr lang="en-US"/>
              <a:pPr>
                <a:defRPr/>
              </a:pPr>
              <a:t>‹#›</a:t>
            </a:fld>
            <a:endParaRPr lang="en-US" dirty="0"/>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1613" y="762000"/>
            <a:ext cx="5484812"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741613" y="1828800"/>
            <a:ext cx="5484812"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9144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pPr>
              <a:defRPr/>
            </a:pPr>
            <a:endParaRPr lang="en-US" dirty="0"/>
          </a:p>
        </p:txBody>
      </p:sp>
      <p:sp>
        <p:nvSpPr>
          <p:cNvPr id="6149" name="Rectangle 5"/>
          <p:cNvSpPr>
            <a:spLocks noGrp="1" noChangeArrowheads="1"/>
          </p:cNvSpPr>
          <p:nvPr>
            <p:ph type="ftr" sz="quarter" idx="3"/>
          </p:nvPr>
        </p:nvSpPr>
        <p:spPr bwMode="auto">
          <a:xfrm>
            <a:off x="3124200" y="588645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9551B"/>
                </a:solidFill>
                <a:latin typeface="+mn-lt"/>
              </a:defRPr>
            </a:lvl1pPr>
          </a:lstStyle>
          <a:p>
            <a:pPr>
              <a:defRPr/>
            </a:pPr>
            <a:endParaRPr lang="en-US" dirty="0"/>
          </a:p>
        </p:txBody>
      </p:sp>
      <p:sp>
        <p:nvSpPr>
          <p:cNvPr id="6150" name="Rectangle 6"/>
          <p:cNvSpPr>
            <a:spLocks noGrp="1" noChangeArrowheads="1"/>
          </p:cNvSpPr>
          <p:nvPr>
            <p:ph type="sldNum" sz="quarter" idx="4"/>
          </p:nvPr>
        </p:nvSpPr>
        <p:spPr bwMode="auto">
          <a:xfrm>
            <a:off x="6477000" y="588645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pPr>
              <a:defRPr/>
            </a:pPr>
            <a:fld id="{B35C1D66-4156-4020-9AF6-FF3A77D3EBD8}"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thruBlk="1"/>
  </p:transition>
  <p:hf hdr="0" ftr="0" dt="0"/>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fontAlgn="base">
        <a:spcBef>
          <a:spcPct val="0"/>
        </a:spcBef>
        <a:spcAft>
          <a:spcPct val="0"/>
        </a:spcAft>
        <a:defRPr sz="3200">
          <a:solidFill>
            <a:srgbClr val="79551B"/>
          </a:solidFill>
          <a:latin typeface="Palatino Linotype" pitchFamily="18" charset="0"/>
        </a:defRPr>
      </a:lvl6pPr>
      <a:lvl7pPr marL="914400" algn="l" rtl="0" fontAlgn="base">
        <a:spcBef>
          <a:spcPct val="0"/>
        </a:spcBef>
        <a:spcAft>
          <a:spcPct val="0"/>
        </a:spcAft>
        <a:defRPr sz="3200">
          <a:solidFill>
            <a:srgbClr val="79551B"/>
          </a:solidFill>
          <a:latin typeface="Palatino Linotype" pitchFamily="18" charset="0"/>
        </a:defRPr>
      </a:lvl7pPr>
      <a:lvl8pPr marL="1371600" algn="l" rtl="0" fontAlgn="base">
        <a:spcBef>
          <a:spcPct val="0"/>
        </a:spcBef>
        <a:spcAft>
          <a:spcPct val="0"/>
        </a:spcAft>
        <a:defRPr sz="3200">
          <a:solidFill>
            <a:srgbClr val="79551B"/>
          </a:solidFill>
          <a:latin typeface="Palatino Linotype" pitchFamily="18" charset="0"/>
        </a:defRPr>
      </a:lvl8pPr>
      <a:lvl9pPr marL="1828800" algn="l" rtl="0" fontAlgn="base">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fontAlgn="base">
        <a:spcBef>
          <a:spcPct val="20000"/>
        </a:spcBef>
        <a:spcAft>
          <a:spcPct val="0"/>
        </a:spcAft>
        <a:buChar char="»"/>
        <a:defRPr sz="1600">
          <a:solidFill>
            <a:srgbClr val="79551B"/>
          </a:solidFill>
          <a:latin typeface="+mn-lt"/>
        </a:defRPr>
      </a:lvl6pPr>
      <a:lvl7pPr marL="2971800" indent="-228600" algn="l" rtl="0" fontAlgn="base">
        <a:spcBef>
          <a:spcPct val="20000"/>
        </a:spcBef>
        <a:spcAft>
          <a:spcPct val="0"/>
        </a:spcAft>
        <a:buChar char="»"/>
        <a:defRPr sz="1600">
          <a:solidFill>
            <a:srgbClr val="79551B"/>
          </a:solidFill>
          <a:latin typeface="+mn-lt"/>
        </a:defRPr>
      </a:lvl7pPr>
      <a:lvl8pPr marL="3429000" indent="-228600" algn="l" rtl="0" fontAlgn="base">
        <a:spcBef>
          <a:spcPct val="20000"/>
        </a:spcBef>
        <a:spcAft>
          <a:spcPct val="0"/>
        </a:spcAft>
        <a:buChar char="»"/>
        <a:defRPr sz="1600">
          <a:solidFill>
            <a:srgbClr val="79551B"/>
          </a:solidFill>
          <a:latin typeface="+mn-lt"/>
        </a:defRPr>
      </a:lvl8pPr>
      <a:lvl9pPr marL="3886200" indent="-228600" algn="l" rtl="0" fontAlgn="base">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B35C1D66-4156-4020-9AF6-FF3A77D3EBD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8" r:id="rId12"/>
  </p:sldLayoutIdLst>
  <p:transition spd="med">
    <p:fade thruBlk="1"/>
  </p:transition>
  <p:timing>
    <p:tnLst>
      <p:par>
        <p:cTn id="1" dur="indefinite" restart="never" nodeType="tmRoot"/>
      </p:par>
    </p:tnLst>
  </p:timing>
  <p:hf hdr="0" ftr="0" dt="0"/>
  <p:txStyles>
    <p:titleStyle>
      <a:lvl1pPr algn="ctr" defTabSz="914400" rtl="0" eaLnBrk="1" latinLnBrk="0" hangingPunct="1">
        <a:spcBef>
          <a:spcPct val="0"/>
        </a:spcBef>
        <a:buNone/>
        <a:defRPr sz="5400" kern="1200">
          <a:solidFill>
            <a:schemeClr val="tx2"/>
          </a:solidFill>
          <a:latin typeface="Times New Roman" panose="02020603050405020304" pitchFamily="18"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Times New Roman" panose="02020603050405020304" pitchFamily="18" charset="0"/>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Times New Roman" panose="02020603050405020304" pitchFamily="18" charset="0"/>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Times New Roman" panose="02020603050405020304" pitchFamily="18" charset="0"/>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Times New Roman" panose="02020603050405020304" pitchFamily="18" charset="0"/>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Times New Roman" panose="02020603050405020304" pitchFamily="18" charset="0"/>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0"/>
            <a:ext cx="8458200" cy="2819400"/>
          </a:xfrm>
          <a:effectLst>
            <a:reflection blurRad="6350" stA="75000" endPos="10000" dir="5400000" sy="-100000" algn="bl" rotWithShape="0"/>
          </a:effectLst>
        </p:spPr>
        <p:txBody>
          <a:bodyPr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lnSpc>
                <a:spcPct val="110000"/>
              </a:lnSpc>
            </a:pPr>
            <a:r>
              <a:rPr lang="en-US" sz="7500" b="1" dirty="0" smtClean="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The Person &amp; Work of </a:t>
            </a:r>
            <a:r>
              <a:rPr lang="en-US" sz="7500" b="1" dirty="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t</a:t>
            </a:r>
            <a:r>
              <a:rPr lang="en-US" sz="7500" b="1" dirty="0" smtClean="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he Holy Spirit</a:t>
            </a:r>
            <a:endParaRPr lang="en-US" sz="7500" b="1" baseline="30000" dirty="0" smtClean="0">
              <a:ln w="0"/>
              <a:solidFill>
                <a:srgbClr val="000000"/>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0" y="2743200"/>
            <a:ext cx="9144000" cy="1114424"/>
          </a:xfrm>
        </p:spPr>
        <p:txBody>
          <a:bodyPr anchor="ctr">
            <a:noAutofit/>
          </a:bodyPr>
          <a:lstStyle/>
          <a:p>
            <a:pPr eaLnBrk="1" hangingPunct="1">
              <a:lnSpc>
                <a:spcPct val="110000"/>
              </a:lnSpc>
              <a:spcBef>
                <a:spcPts val="0"/>
              </a:spcBef>
            </a:pPr>
            <a:r>
              <a:rPr lang="en-US" sz="6000" b="1" i="1" dirty="0" smtClean="0">
                <a:solidFill>
                  <a:srgbClr val="FFFF00"/>
                </a:solidFill>
                <a:effectLst>
                  <a:outerShdw blurRad="38100" dist="38100" dir="2700000" algn="tl">
                    <a:srgbClr val="000000">
                      <a:alpha val="43137"/>
                    </a:srgbClr>
                  </a:outerShdw>
                </a:effectLst>
                <a:cs typeface="Times New Roman" panose="02020603050405020304" pitchFamily="18" charset="0"/>
              </a:rPr>
              <a:t>Holy </a:t>
            </a:r>
            <a:r>
              <a:rPr lang="en-US" sz="6000" b="1" i="1" dirty="0" smtClean="0">
                <a:solidFill>
                  <a:srgbClr val="FFFF00"/>
                </a:solidFill>
                <a:effectLst>
                  <a:outerShdw blurRad="38100" dist="38100" dir="2700000" algn="tl">
                    <a:srgbClr val="000000">
                      <a:alpha val="43137"/>
                    </a:srgbClr>
                  </a:outerShdw>
                </a:effectLst>
                <a:cs typeface="Times New Roman" panose="02020603050405020304" pitchFamily="18" charset="0"/>
              </a:rPr>
              <a:t>Spirit &amp; the Christian</a:t>
            </a:r>
            <a:endParaRPr lang="en-US" sz="6000" b="1" i="1" dirty="0" smtClean="0">
              <a:solidFill>
                <a:srgbClr val="FFFF00"/>
              </a:solidFill>
              <a:effectLst>
                <a:outerShdw blurRad="38100" dist="38100" dir="2700000" algn="tl">
                  <a:srgbClr val="000000">
                    <a:alpha val="43137"/>
                  </a:srgbClr>
                </a:outerShdw>
              </a:effectLst>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3857624"/>
            <a:ext cx="5029200" cy="300037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8490" y="0"/>
            <a:ext cx="7756263" cy="685800"/>
          </a:xfrm>
          <a:effectLst/>
        </p:spPr>
        <p:txBody>
          <a:bodyPr/>
          <a:lstStyle/>
          <a:p>
            <a:pPr>
              <a:lnSpc>
                <a:spcPct val="90000"/>
              </a:lnSpc>
            </a:pPr>
            <a:r>
              <a:rPr lang="en-US" altLang="en-US" sz="4000" b="1" dirty="0">
                <a:solidFill>
                  <a:srgbClr val="800000"/>
                </a:solidFill>
              </a:rPr>
              <a:t>Ephesians </a:t>
            </a:r>
            <a:r>
              <a:rPr lang="en-US" altLang="en-US" sz="4000" b="1" dirty="0" smtClean="0">
                <a:solidFill>
                  <a:srgbClr val="800000"/>
                </a:solidFill>
              </a:rPr>
              <a:t>1:3-14</a:t>
            </a:r>
            <a:endParaRPr lang="en-US" altLang="en-US" sz="4000" b="1" dirty="0">
              <a:solidFill>
                <a:srgbClr val="663300"/>
              </a:solidFill>
            </a:endParaRPr>
          </a:p>
        </p:txBody>
      </p:sp>
      <p:sp>
        <p:nvSpPr>
          <p:cNvPr id="2" name="TextBox 1"/>
          <p:cNvSpPr txBox="1"/>
          <p:nvPr/>
        </p:nvSpPr>
        <p:spPr>
          <a:xfrm>
            <a:off x="76200" y="609600"/>
            <a:ext cx="9067800" cy="6203237"/>
          </a:xfrm>
          <a:prstGeom prst="rect">
            <a:avLst/>
          </a:prstGeom>
          <a:noFill/>
        </p:spPr>
        <p:txBody>
          <a:bodyPr wrap="square" rtlCol="0">
            <a:spAutoFit/>
          </a:bodyPr>
          <a:lstStyle/>
          <a:p>
            <a:pPr>
              <a:lnSpc>
                <a:spcPct val="95000"/>
              </a:lnSpc>
            </a:pPr>
            <a:r>
              <a:rPr lang="en-US" sz="2200" b="1" baseline="30000" dirty="0">
                <a:latin typeface="Times New Roman" panose="02020603050405020304" pitchFamily="18" charset="0"/>
                <a:cs typeface="Times New Roman" panose="02020603050405020304" pitchFamily="18" charset="0"/>
              </a:rPr>
              <a:t>3 </a:t>
            </a:r>
            <a:r>
              <a:rPr lang="en-US" sz="2200" dirty="0">
                <a:latin typeface="Times New Roman" panose="02020603050405020304" pitchFamily="18" charset="0"/>
                <a:cs typeface="Times New Roman" panose="02020603050405020304" pitchFamily="18" charset="0"/>
              </a:rPr>
              <a:t>Blessed </a:t>
            </a:r>
            <a:r>
              <a:rPr lang="en-US" sz="2200" i="1" dirty="0">
                <a:latin typeface="Times New Roman" panose="02020603050405020304" pitchFamily="18" charset="0"/>
                <a:cs typeface="Times New Roman" panose="02020603050405020304" pitchFamily="18" charset="0"/>
              </a:rPr>
              <a:t>be</a:t>
            </a:r>
            <a:r>
              <a:rPr lang="en-US" sz="2200" dirty="0">
                <a:latin typeface="Times New Roman" panose="02020603050405020304" pitchFamily="18" charset="0"/>
                <a:cs typeface="Times New Roman" panose="02020603050405020304" pitchFamily="18" charset="0"/>
              </a:rPr>
              <a:t> the God and Father of our Lord Jesus Christ, who has blessed us with every spiritual blessing in the heavenly </a:t>
            </a:r>
            <a:r>
              <a:rPr lang="en-US" sz="2200" i="1" dirty="0">
                <a:latin typeface="Times New Roman" panose="02020603050405020304" pitchFamily="18" charset="0"/>
                <a:cs typeface="Times New Roman" panose="02020603050405020304" pitchFamily="18" charset="0"/>
              </a:rPr>
              <a:t>places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 Christ, </a:t>
            </a:r>
            <a:r>
              <a:rPr lang="en-US" sz="2200" b="1" baseline="30000" dirty="0" smtClean="0">
                <a:latin typeface="Times New Roman" panose="02020603050405020304" pitchFamily="18" charset="0"/>
                <a:cs typeface="Times New Roman" panose="02020603050405020304" pitchFamily="18" charset="0"/>
              </a:rPr>
              <a:t>4</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just as He chose us in Him before the foundation of the world, that we should be holy and without blame before Him in love, </a:t>
            </a:r>
            <a:r>
              <a:rPr lang="en-US" sz="2200" b="1" baseline="30000" dirty="0">
                <a:latin typeface="Times New Roman" panose="02020603050405020304" pitchFamily="18" charset="0"/>
                <a:cs typeface="Times New Roman" panose="02020603050405020304" pitchFamily="18" charset="0"/>
              </a:rPr>
              <a:t>5 </a:t>
            </a:r>
            <a:r>
              <a:rPr lang="en-US" sz="2200" dirty="0" smtClean="0">
                <a:latin typeface="Times New Roman" panose="02020603050405020304" pitchFamily="18" charset="0"/>
                <a:cs typeface="Times New Roman" panose="02020603050405020304" pitchFamily="18" charset="0"/>
              </a:rPr>
              <a:t>having predestined us </a:t>
            </a:r>
            <a:r>
              <a:rPr lang="en-US" sz="2200" dirty="0">
                <a:latin typeface="Times New Roman" panose="02020603050405020304" pitchFamily="18" charset="0"/>
                <a:cs typeface="Times New Roman" panose="02020603050405020304" pitchFamily="18" charset="0"/>
              </a:rPr>
              <a:t>to adoption as sons by Jesus Christ to Himself, according to the good pleasure of His will, </a:t>
            </a:r>
            <a:r>
              <a:rPr lang="en-US" sz="2200" b="1" baseline="30000" dirty="0">
                <a:latin typeface="Times New Roman" panose="02020603050405020304" pitchFamily="18" charset="0"/>
                <a:cs typeface="Times New Roman" panose="02020603050405020304" pitchFamily="18" charset="0"/>
              </a:rPr>
              <a:t>6 </a:t>
            </a:r>
            <a:r>
              <a:rPr lang="en-US" sz="2200" dirty="0">
                <a:latin typeface="Times New Roman" panose="02020603050405020304" pitchFamily="18" charset="0"/>
                <a:cs typeface="Times New Roman" panose="02020603050405020304" pitchFamily="18" charset="0"/>
              </a:rPr>
              <a:t>to the praise of the glory of His grace, by which He made us accepted in the Beloved</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7</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we have redemption through His blood, the forgiveness of sins, according to the riches of His grace </a:t>
            </a:r>
            <a:r>
              <a:rPr lang="en-US" sz="2200" b="1" baseline="30000" dirty="0">
                <a:latin typeface="Times New Roman" panose="02020603050405020304" pitchFamily="18" charset="0"/>
                <a:cs typeface="Times New Roman" panose="02020603050405020304" pitchFamily="18" charset="0"/>
              </a:rPr>
              <a:t>8 </a:t>
            </a:r>
            <a:r>
              <a:rPr lang="en-US" sz="2200" dirty="0">
                <a:latin typeface="Times New Roman" panose="02020603050405020304" pitchFamily="18" charset="0"/>
                <a:cs typeface="Times New Roman" panose="02020603050405020304" pitchFamily="18" charset="0"/>
              </a:rPr>
              <a:t>which He made to abound toward us in all wisdom and prudence, </a:t>
            </a:r>
            <a:r>
              <a:rPr lang="en-US" sz="2200" b="1" baseline="30000" dirty="0">
                <a:latin typeface="Times New Roman" panose="02020603050405020304" pitchFamily="18" charset="0"/>
                <a:cs typeface="Times New Roman" panose="02020603050405020304" pitchFamily="18" charset="0"/>
              </a:rPr>
              <a:t>9 </a:t>
            </a:r>
            <a:r>
              <a:rPr lang="en-US" sz="2200" dirty="0">
                <a:latin typeface="Times New Roman" panose="02020603050405020304" pitchFamily="18" charset="0"/>
                <a:cs typeface="Times New Roman" panose="02020603050405020304" pitchFamily="18" charset="0"/>
              </a:rPr>
              <a:t>having made known to us the mystery of His will, according to His good pleasure which He purposed in Himself, </a:t>
            </a:r>
            <a:r>
              <a:rPr lang="en-US" sz="2200" b="1" baseline="30000" dirty="0">
                <a:latin typeface="Times New Roman" panose="02020603050405020304" pitchFamily="18" charset="0"/>
                <a:cs typeface="Times New Roman" panose="02020603050405020304" pitchFamily="18" charset="0"/>
              </a:rPr>
              <a:t>10 </a:t>
            </a:r>
            <a:r>
              <a:rPr lang="en-US" sz="2200" dirty="0">
                <a:latin typeface="Times New Roman" panose="02020603050405020304" pitchFamily="18" charset="0"/>
                <a:cs typeface="Times New Roman" panose="02020603050405020304" pitchFamily="18" charset="0"/>
              </a:rPr>
              <a:t>that in the dispensation of the fullness of the times He might gather together in one all things in Christ, </a:t>
            </a:r>
            <a:r>
              <a:rPr lang="en-US" sz="2200" dirty="0" smtClean="0">
                <a:latin typeface="Times New Roman" panose="02020603050405020304" pitchFamily="18" charset="0"/>
                <a:cs typeface="Times New Roman" panose="02020603050405020304" pitchFamily="18" charset="0"/>
              </a:rPr>
              <a:t>both which </a:t>
            </a:r>
            <a:r>
              <a:rPr lang="en-US" sz="2200" dirty="0">
                <a:latin typeface="Times New Roman" panose="02020603050405020304" pitchFamily="18" charset="0"/>
                <a:cs typeface="Times New Roman" panose="02020603050405020304" pitchFamily="18" charset="0"/>
              </a:rPr>
              <a:t>are in heaven and which are on earth—in Him</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11</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also we have obtained an inheritance, being predestined according to the purpose of Him who works all things according to the counsel of </a:t>
            </a:r>
            <a:r>
              <a:rPr lang="en-US" sz="2200" dirty="0" smtClean="0">
                <a:latin typeface="Times New Roman" panose="02020603050405020304" pitchFamily="18" charset="0"/>
                <a:cs typeface="Times New Roman" panose="02020603050405020304" pitchFamily="18" charset="0"/>
              </a:rPr>
              <a:t>His will, </a:t>
            </a:r>
            <a:r>
              <a:rPr lang="en-US" sz="2200" b="1" baseline="30000" dirty="0" smtClean="0">
                <a:latin typeface="Times New Roman" panose="02020603050405020304" pitchFamily="18" charset="0"/>
                <a:cs typeface="Times New Roman" panose="02020603050405020304" pitchFamily="18" charset="0"/>
              </a:rPr>
              <a:t>12</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that we who first trusted in Christ should be to the praise of His glory</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13</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you also </a:t>
            </a:r>
            <a:r>
              <a:rPr lang="en-US" sz="2200" i="1" dirty="0">
                <a:latin typeface="Times New Roman" panose="02020603050405020304" pitchFamily="18" charset="0"/>
                <a:cs typeface="Times New Roman" panose="02020603050405020304" pitchFamily="18" charset="0"/>
              </a:rPr>
              <a:t>trusted,</a:t>
            </a:r>
            <a:r>
              <a:rPr lang="en-US" sz="2200" dirty="0">
                <a:latin typeface="Times New Roman" panose="02020603050405020304" pitchFamily="18" charset="0"/>
                <a:cs typeface="Times New Roman" panose="02020603050405020304" pitchFamily="18" charset="0"/>
              </a:rPr>
              <a:t> after you heard the word of truth, the gospel of your salvation; in whom also, having believed, you were sealed with the Holy Spirit of promise, </a:t>
            </a:r>
            <a:r>
              <a:rPr lang="en-US" sz="2200" b="1" baseline="30000" dirty="0">
                <a:latin typeface="Times New Roman" panose="02020603050405020304" pitchFamily="18" charset="0"/>
                <a:cs typeface="Times New Roman" panose="02020603050405020304" pitchFamily="18" charset="0"/>
              </a:rPr>
              <a:t>14 </a:t>
            </a:r>
            <a:r>
              <a:rPr lang="en-US" sz="2200" dirty="0" smtClean="0">
                <a:latin typeface="Times New Roman" panose="02020603050405020304" pitchFamily="18" charset="0"/>
                <a:cs typeface="Times New Roman" panose="02020603050405020304" pitchFamily="18" charset="0"/>
              </a:rPr>
              <a:t>who </a:t>
            </a:r>
            <a:r>
              <a:rPr lang="en-US" sz="2200" dirty="0">
                <a:latin typeface="Times New Roman" panose="02020603050405020304" pitchFamily="18" charset="0"/>
                <a:cs typeface="Times New Roman" panose="02020603050405020304" pitchFamily="18" charset="0"/>
              </a:rPr>
              <a:t>(“which” </a:t>
            </a:r>
            <a:r>
              <a:rPr lang="en-US" sz="2200" b="1" i="1" cap="small" dirty="0" err="1">
                <a:latin typeface="Times New Roman" panose="02020603050405020304" pitchFamily="18" charset="0"/>
                <a:cs typeface="Times New Roman" panose="02020603050405020304" pitchFamily="18" charset="0"/>
              </a:rPr>
              <a:t>asv</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the guarantee of our inheritance until the redemption of the purchased possession, to the praise of His glory</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7772400" y="6019800"/>
            <a:ext cx="117885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612340" y="6096000"/>
            <a:ext cx="3200400" cy="304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6160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0" y="381000"/>
            <a:ext cx="9144000" cy="1143000"/>
          </a:xfrm>
          <a:effectLst/>
        </p:spPr>
        <p:txBody>
          <a:bodyPr/>
          <a:lstStyle/>
          <a:p>
            <a:r>
              <a:rPr lang="en-US" altLang="en-US" sz="5000" b="1" dirty="0" smtClean="0">
                <a:solidFill>
                  <a:srgbClr val="663300"/>
                </a:solidFill>
              </a:rPr>
              <a:t>“</a:t>
            </a:r>
            <a:r>
              <a:rPr lang="en-US" altLang="en-US" sz="5000" b="1" dirty="0" smtClean="0">
                <a:solidFill>
                  <a:srgbClr val="663300"/>
                </a:solidFill>
              </a:rPr>
              <a:t>Guarantee</a:t>
            </a:r>
            <a:r>
              <a:rPr lang="en-US" altLang="en-US" sz="5000" b="1" dirty="0" smtClean="0">
                <a:solidFill>
                  <a:srgbClr val="663300"/>
                </a:solidFill>
              </a:rPr>
              <a:t> </a:t>
            </a:r>
            <a:r>
              <a:rPr lang="en-US" altLang="en-US" sz="5000" b="1" dirty="0">
                <a:solidFill>
                  <a:srgbClr val="663300"/>
                </a:solidFill>
              </a:rPr>
              <a:t>of Our Inheritance”</a:t>
            </a:r>
          </a:p>
        </p:txBody>
      </p:sp>
      <p:sp>
        <p:nvSpPr>
          <p:cNvPr id="52227" name="Rectangle 3"/>
          <p:cNvSpPr>
            <a:spLocks noGrp="1" noChangeArrowheads="1"/>
          </p:cNvSpPr>
          <p:nvPr>
            <p:ph type="body" idx="1"/>
          </p:nvPr>
        </p:nvSpPr>
        <p:spPr>
          <a:xfrm>
            <a:off x="76200" y="2209800"/>
            <a:ext cx="9067800" cy="4648200"/>
          </a:xfrm>
        </p:spPr>
        <p:txBody>
          <a:bodyPr>
            <a:normAutofit lnSpcReduction="10000"/>
          </a:bodyPr>
          <a:lstStyle/>
          <a:p>
            <a:pPr>
              <a:spcBef>
                <a:spcPts val="0"/>
              </a:spcBef>
              <a:spcAft>
                <a:spcPts val="600"/>
              </a:spcAft>
              <a:buClr>
                <a:srgbClr val="663300"/>
              </a:buClr>
              <a:buFont typeface="Arial" panose="020B0604020202020204" pitchFamily="34" charset="0"/>
              <a:buChar char="•"/>
            </a:pPr>
            <a:r>
              <a:rPr lang="en-US" altLang="en-US" sz="3000" b="1" dirty="0" smtClean="0">
                <a:solidFill>
                  <a:schemeClr val="tx1"/>
                </a:solidFill>
              </a:rPr>
              <a:t>“</a:t>
            </a:r>
            <a:r>
              <a:rPr lang="en-US" altLang="en-US" sz="3000" b="1" dirty="0" smtClean="0">
                <a:solidFill>
                  <a:srgbClr val="800000"/>
                </a:solidFill>
              </a:rPr>
              <a:t>Guaran</a:t>
            </a:r>
            <a:r>
              <a:rPr lang="en-US" altLang="en-US" sz="3000" b="1" dirty="0" smtClean="0">
                <a:solidFill>
                  <a:srgbClr val="800000"/>
                </a:solidFill>
              </a:rPr>
              <a:t>tee</a:t>
            </a:r>
            <a:r>
              <a:rPr lang="en-US" altLang="en-US" sz="3000" b="1" dirty="0" smtClean="0">
                <a:solidFill>
                  <a:schemeClr val="tx1"/>
                </a:solidFill>
              </a:rPr>
              <a:t>” </a:t>
            </a:r>
            <a:r>
              <a:rPr lang="en-US" altLang="en-US" sz="3000" dirty="0" smtClean="0">
                <a:solidFill>
                  <a:schemeClr val="tx1"/>
                </a:solidFill>
              </a:rPr>
              <a:t>or</a:t>
            </a:r>
            <a:r>
              <a:rPr lang="en-US" altLang="en-US" sz="3000" b="1" dirty="0" smtClean="0">
                <a:solidFill>
                  <a:schemeClr val="tx1"/>
                </a:solidFill>
              </a:rPr>
              <a:t> “</a:t>
            </a:r>
            <a:r>
              <a:rPr lang="en-US" altLang="en-US" sz="3000" b="1" dirty="0" smtClean="0">
                <a:solidFill>
                  <a:srgbClr val="800000"/>
                </a:solidFill>
              </a:rPr>
              <a:t>Earnest</a:t>
            </a:r>
            <a:r>
              <a:rPr lang="en-US" altLang="en-US" sz="3000" b="1" dirty="0" smtClean="0">
                <a:solidFill>
                  <a:schemeClr val="tx1"/>
                </a:solidFill>
              </a:rPr>
              <a:t>”</a:t>
            </a:r>
            <a:r>
              <a:rPr lang="en-US" altLang="en-US" sz="3000" dirty="0" smtClean="0">
                <a:solidFill>
                  <a:schemeClr val="tx1"/>
                </a:solidFill>
              </a:rPr>
              <a:t> </a:t>
            </a:r>
            <a:r>
              <a:rPr lang="en-US" altLang="en-US" sz="3000" dirty="0">
                <a:solidFill>
                  <a:schemeClr val="tx1"/>
                </a:solidFill>
              </a:rPr>
              <a:t>(</a:t>
            </a:r>
            <a:r>
              <a:rPr lang="en-US" altLang="en-US" sz="3000" b="1" i="1" dirty="0" err="1">
                <a:solidFill>
                  <a:srgbClr val="002060"/>
                </a:solidFill>
              </a:rPr>
              <a:t>arrabon</a:t>
            </a:r>
            <a:r>
              <a:rPr lang="en-US" altLang="en-US" sz="3000" dirty="0" smtClean="0">
                <a:solidFill>
                  <a:schemeClr val="tx1"/>
                </a:solidFill>
              </a:rPr>
              <a:t>):</a:t>
            </a:r>
          </a:p>
          <a:p>
            <a:pPr lvl="1">
              <a:spcBef>
                <a:spcPts val="0"/>
              </a:spcBef>
              <a:spcAft>
                <a:spcPts val="600"/>
              </a:spcAft>
              <a:buClr>
                <a:srgbClr val="663300"/>
              </a:buClr>
              <a:buFont typeface="Arial" panose="020B0604020202020204" pitchFamily="34" charset="0"/>
              <a:buChar char="•"/>
            </a:pPr>
            <a:r>
              <a:rPr lang="en-US" altLang="en-US" sz="2400" dirty="0" smtClean="0">
                <a:solidFill>
                  <a:schemeClr val="tx1"/>
                </a:solidFill>
              </a:rPr>
              <a:t>“First </a:t>
            </a:r>
            <a:r>
              <a:rPr lang="en-US" altLang="en-US" sz="2400" dirty="0">
                <a:solidFill>
                  <a:schemeClr val="tx1"/>
                </a:solidFill>
              </a:rPr>
              <a:t>installment, deposit, down payment, pledge, that pays a </a:t>
            </a:r>
            <a:r>
              <a:rPr lang="en-US" altLang="en-US" sz="2400" b="1" dirty="0">
                <a:solidFill>
                  <a:schemeClr val="tx1"/>
                </a:solidFill>
              </a:rPr>
              <a:t>part of the purchase price </a:t>
            </a:r>
            <a:r>
              <a:rPr lang="en-US" altLang="en-US" sz="2400" dirty="0">
                <a:solidFill>
                  <a:schemeClr val="tx1"/>
                </a:solidFill>
              </a:rPr>
              <a:t>in advance, and so secures a legal claim to the article in question, or makes a contract valid</a:t>
            </a:r>
            <a:r>
              <a:rPr lang="en-US" altLang="en-US" sz="2400" dirty="0">
                <a:solidFill>
                  <a:schemeClr val="tx1"/>
                </a:solidFill>
              </a:rPr>
              <a:t>” </a:t>
            </a:r>
            <a:r>
              <a:rPr lang="en-US" altLang="en-US" sz="2400" dirty="0" smtClean="0">
                <a:solidFill>
                  <a:schemeClr val="tx1"/>
                </a:solidFill>
              </a:rPr>
              <a:t>   (</a:t>
            </a:r>
            <a:r>
              <a:rPr lang="en-US" altLang="en-US" sz="2400" i="1" dirty="0">
                <a:solidFill>
                  <a:schemeClr val="tx1"/>
                </a:solidFill>
              </a:rPr>
              <a:t>Arndt </a:t>
            </a:r>
            <a:r>
              <a:rPr lang="en-US" altLang="en-US" sz="2400" i="1" dirty="0" smtClean="0">
                <a:solidFill>
                  <a:schemeClr val="tx1"/>
                </a:solidFill>
              </a:rPr>
              <a:t>&amp; Gingrich</a:t>
            </a:r>
            <a:r>
              <a:rPr lang="en-US" altLang="en-US" sz="2400" dirty="0" smtClean="0">
                <a:solidFill>
                  <a:schemeClr val="tx1"/>
                </a:solidFill>
              </a:rPr>
              <a:t>)</a:t>
            </a:r>
            <a:endParaRPr lang="en-US" altLang="en-US" sz="2400" dirty="0">
              <a:solidFill>
                <a:schemeClr val="tx1"/>
              </a:solidFill>
            </a:endParaRPr>
          </a:p>
          <a:p>
            <a:pPr>
              <a:spcBef>
                <a:spcPts val="0"/>
              </a:spcBef>
              <a:spcAft>
                <a:spcPts val="600"/>
              </a:spcAft>
              <a:buClr>
                <a:srgbClr val="663300"/>
              </a:buClr>
              <a:buFont typeface="Arial" panose="020B0604020202020204" pitchFamily="34" charset="0"/>
              <a:buChar char="•"/>
            </a:pPr>
            <a:r>
              <a:rPr lang="en-US" altLang="en-US" sz="3000" dirty="0">
                <a:solidFill>
                  <a:schemeClr val="tx1"/>
                </a:solidFill>
              </a:rPr>
              <a:t>Denoted actual payment as part of the full price, not used of unrelated security held as </a:t>
            </a:r>
            <a:r>
              <a:rPr lang="en-US" altLang="en-US" sz="3000" dirty="0" smtClean="0">
                <a:solidFill>
                  <a:schemeClr val="tx1"/>
                </a:solidFill>
              </a:rPr>
              <a:t>collateral</a:t>
            </a:r>
            <a:endParaRPr lang="en-US" altLang="en-US" sz="3000" dirty="0">
              <a:solidFill>
                <a:schemeClr val="tx1"/>
              </a:solidFill>
            </a:endParaRPr>
          </a:p>
          <a:p>
            <a:pPr>
              <a:spcBef>
                <a:spcPts val="0"/>
              </a:spcBef>
              <a:spcAft>
                <a:spcPts val="600"/>
              </a:spcAft>
              <a:buClr>
                <a:srgbClr val="663300"/>
              </a:buClr>
              <a:buFont typeface="Arial" panose="020B0604020202020204" pitchFamily="34" charset="0"/>
              <a:buChar char="•"/>
            </a:pPr>
            <a:r>
              <a:rPr lang="en-US" altLang="en-US" sz="3000" dirty="0">
                <a:solidFill>
                  <a:schemeClr val="tx1"/>
                </a:solidFill>
              </a:rPr>
              <a:t>If sealed with Spirit of promise is same as having hope in revealed promise, </a:t>
            </a:r>
            <a:r>
              <a:rPr lang="en-US" altLang="en-US" sz="3000" dirty="0" smtClean="0">
                <a:solidFill>
                  <a:schemeClr val="tx1"/>
                </a:solidFill>
              </a:rPr>
              <a:t>“</a:t>
            </a:r>
            <a:r>
              <a:rPr lang="en-US" altLang="en-US" sz="3000" dirty="0" smtClean="0">
                <a:solidFill>
                  <a:schemeClr val="tx1"/>
                </a:solidFill>
              </a:rPr>
              <a:t>guarantee</a:t>
            </a:r>
            <a:r>
              <a:rPr lang="en-US" altLang="en-US" sz="3000" dirty="0" smtClean="0">
                <a:solidFill>
                  <a:schemeClr val="tx1"/>
                </a:solidFill>
              </a:rPr>
              <a:t>” is the parallel</a:t>
            </a:r>
          </a:p>
          <a:p>
            <a:pPr>
              <a:spcBef>
                <a:spcPts val="0"/>
              </a:spcBef>
              <a:spcAft>
                <a:spcPts val="600"/>
              </a:spcAft>
              <a:buClr>
                <a:srgbClr val="663300"/>
              </a:buClr>
              <a:buFont typeface="Arial" panose="020B0604020202020204" pitchFamily="34" charset="0"/>
              <a:buChar char="•"/>
            </a:pPr>
            <a:r>
              <a:rPr lang="en-US" altLang="en-US" sz="3000" dirty="0" smtClean="0">
                <a:solidFill>
                  <a:schemeClr val="tx1"/>
                </a:solidFill>
              </a:rPr>
              <a:t>Salvation we now receive is a part </a:t>
            </a:r>
            <a:r>
              <a:rPr lang="en-US" altLang="en-US" sz="3000" dirty="0" smtClean="0">
                <a:solidFill>
                  <a:schemeClr val="tx1"/>
                </a:solidFill>
              </a:rPr>
              <a:t>of the </a:t>
            </a:r>
            <a:r>
              <a:rPr lang="en-US" altLang="en-US" sz="3000" dirty="0" smtClean="0">
                <a:solidFill>
                  <a:schemeClr val="tx1"/>
                </a:solidFill>
              </a:rPr>
              <a:t>price (reward) that we will receive in full at the Judgment</a:t>
            </a:r>
            <a:endParaRPr lang="en-US" altLang="en-US" sz="3000" dirty="0">
              <a:solidFill>
                <a:schemeClr val="tx1"/>
              </a:solidFill>
            </a:endParaRPr>
          </a:p>
        </p:txBody>
      </p:sp>
    </p:spTree>
    <p:extLst>
      <p:ext uri="{BB962C8B-B14F-4D97-AF65-F5344CB8AC3E}">
        <p14:creationId xmlns:p14="http://schemas.microsoft.com/office/powerpoint/2010/main" val="4387171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1000"/>
                                        <p:tgtEl>
                                          <p:spTgt spid="52227">
                                            <p:txEl>
                                              <p:pRg st="0" end="0"/>
                                            </p:txEl>
                                          </p:spTgt>
                                        </p:tgtEl>
                                      </p:cBhvr>
                                    </p:animEffect>
                                    <p:anim calcmode="lin" valueType="num">
                                      <p:cBhvr>
                                        <p:cTn id="8"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222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222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fade">
                                      <p:cBhvr>
                                        <p:cTn id="15" dur="1000"/>
                                        <p:tgtEl>
                                          <p:spTgt spid="52227">
                                            <p:txEl>
                                              <p:pRg st="1" end="1"/>
                                            </p:txEl>
                                          </p:spTgt>
                                        </p:tgtEl>
                                      </p:cBhvr>
                                    </p:animEffect>
                                    <p:anim calcmode="lin" valueType="num">
                                      <p:cBhvr>
                                        <p:cTn id="16" dur="1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222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222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2227">
                                            <p:txEl>
                                              <p:pRg st="2" end="2"/>
                                            </p:txEl>
                                          </p:spTgt>
                                        </p:tgtEl>
                                        <p:attrNameLst>
                                          <p:attrName>style.visibility</p:attrName>
                                        </p:attrNameLst>
                                      </p:cBhvr>
                                      <p:to>
                                        <p:strVal val="visible"/>
                                      </p:to>
                                    </p:set>
                                    <p:animEffect transition="in" filter="fade">
                                      <p:cBhvr>
                                        <p:cTn id="23" dur="1000"/>
                                        <p:tgtEl>
                                          <p:spTgt spid="52227">
                                            <p:txEl>
                                              <p:pRg st="2" end="2"/>
                                            </p:txEl>
                                          </p:spTgt>
                                        </p:tgtEl>
                                      </p:cBhvr>
                                    </p:animEffect>
                                    <p:anim calcmode="lin" valueType="num">
                                      <p:cBhvr>
                                        <p:cTn id="24" dur="10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52227">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222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Effect transition="in" filter="fade">
                                      <p:cBhvr>
                                        <p:cTn id="31" dur="1000"/>
                                        <p:tgtEl>
                                          <p:spTgt spid="52227">
                                            <p:txEl>
                                              <p:pRg st="3" end="3"/>
                                            </p:txEl>
                                          </p:spTgt>
                                        </p:tgtEl>
                                      </p:cBhvr>
                                    </p:animEffect>
                                    <p:anim calcmode="lin" valueType="num">
                                      <p:cBhvr>
                                        <p:cTn id="32" dur="10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2227">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222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52227">
                                            <p:txEl>
                                              <p:pRg st="4" end="4"/>
                                            </p:txEl>
                                          </p:spTgt>
                                        </p:tgtEl>
                                        <p:attrNameLst>
                                          <p:attrName>style.visibility</p:attrName>
                                        </p:attrNameLst>
                                      </p:cBhvr>
                                      <p:to>
                                        <p:strVal val="visible"/>
                                      </p:to>
                                    </p:set>
                                    <p:animEffect transition="in" filter="fade">
                                      <p:cBhvr>
                                        <p:cTn id="39" dur="1000"/>
                                        <p:tgtEl>
                                          <p:spTgt spid="52227">
                                            <p:txEl>
                                              <p:pRg st="4" end="4"/>
                                            </p:txEl>
                                          </p:spTgt>
                                        </p:tgtEl>
                                      </p:cBhvr>
                                    </p:animEffect>
                                    <p:anim calcmode="lin" valueType="num">
                                      <p:cBhvr>
                                        <p:cTn id="40" dur="10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522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522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381000"/>
            <a:ext cx="9144000" cy="1143000"/>
          </a:xfrm>
          <a:effectLst/>
        </p:spPr>
        <p:txBody>
          <a:bodyPr/>
          <a:lstStyle/>
          <a:p>
            <a:r>
              <a:rPr lang="en-US" altLang="en-US" sz="5200" b="1" dirty="0">
                <a:solidFill>
                  <a:srgbClr val="663300"/>
                </a:solidFill>
              </a:rPr>
              <a:t>Naming Person for Product</a:t>
            </a:r>
          </a:p>
        </p:txBody>
      </p:sp>
      <p:sp>
        <p:nvSpPr>
          <p:cNvPr id="53251" name="Rectangle 3"/>
          <p:cNvSpPr>
            <a:spLocks noGrp="1" noChangeArrowheads="1"/>
          </p:cNvSpPr>
          <p:nvPr>
            <p:ph type="body" idx="1"/>
          </p:nvPr>
        </p:nvSpPr>
        <p:spPr>
          <a:xfrm>
            <a:off x="228600" y="2209800"/>
            <a:ext cx="8839200" cy="4572000"/>
          </a:xfrm>
        </p:spPr>
        <p:txBody>
          <a:bodyPr>
            <a:noAutofit/>
          </a:bodyPr>
          <a:lstStyle/>
          <a:p>
            <a:pPr>
              <a:lnSpc>
                <a:spcPct val="90000"/>
              </a:lnSpc>
              <a:spcBef>
                <a:spcPts val="0"/>
              </a:spcBef>
              <a:spcAft>
                <a:spcPts val="600"/>
              </a:spcAft>
              <a:buClr>
                <a:srgbClr val="663300"/>
              </a:buClr>
              <a:buFont typeface="Arial" panose="020B0604020202020204" pitchFamily="34" charset="0"/>
              <a:buChar char="•"/>
            </a:pPr>
            <a:r>
              <a:rPr lang="en-US" altLang="en-US" sz="3200" dirty="0">
                <a:solidFill>
                  <a:schemeClr val="tx1"/>
                </a:solidFill>
              </a:rPr>
              <a:t>What does teacher mean </a:t>
            </a:r>
            <a:r>
              <a:rPr lang="en-US" altLang="en-US" sz="3200" dirty="0" smtClean="0">
                <a:solidFill>
                  <a:schemeClr val="tx1"/>
                </a:solidFill>
              </a:rPr>
              <a:t>when telling </a:t>
            </a:r>
            <a:r>
              <a:rPr lang="en-US" altLang="en-US" sz="3200" dirty="0">
                <a:solidFill>
                  <a:schemeClr val="tx1"/>
                </a:solidFill>
              </a:rPr>
              <a:t>students to “read Shakespeare”?</a:t>
            </a:r>
          </a:p>
          <a:p>
            <a:pPr lvl="1">
              <a:lnSpc>
                <a:spcPct val="90000"/>
              </a:lnSpc>
              <a:spcBef>
                <a:spcPts val="0"/>
              </a:spcBef>
              <a:spcAft>
                <a:spcPts val="600"/>
              </a:spcAft>
              <a:buClr>
                <a:srgbClr val="663300"/>
              </a:buClr>
              <a:buFont typeface="Arial" panose="020B0604020202020204" pitchFamily="34" charset="0"/>
              <a:buChar char="•"/>
            </a:pPr>
            <a:r>
              <a:rPr lang="en-US" altLang="en-US" sz="3100" b="1" dirty="0">
                <a:solidFill>
                  <a:srgbClr val="002060"/>
                </a:solidFill>
              </a:rPr>
              <a:t>To read what Shakespeare wrote (Hamlet)</a:t>
            </a:r>
          </a:p>
          <a:p>
            <a:pPr>
              <a:lnSpc>
                <a:spcPct val="90000"/>
              </a:lnSpc>
              <a:spcBef>
                <a:spcPts val="0"/>
              </a:spcBef>
              <a:spcAft>
                <a:spcPts val="600"/>
              </a:spcAft>
              <a:buClr>
                <a:srgbClr val="663300"/>
              </a:buClr>
              <a:buFont typeface="Arial" panose="020B0604020202020204" pitchFamily="34" charset="0"/>
              <a:buChar char="•"/>
            </a:pPr>
            <a:r>
              <a:rPr lang="en-US" altLang="en-US" sz="3200" dirty="0">
                <a:solidFill>
                  <a:schemeClr val="tx1"/>
                </a:solidFill>
              </a:rPr>
              <a:t>When eunuch was “reading Isaiah the prophet,” what was he doing (Acts 8:30)?</a:t>
            </a:r>
          </a:p>
          <a:p>
            <a:pPr lvl="1">
              <a:lnSpc>
                <a:spcPct val="90000"/>
              </a:lnSpc>
              <a:spcBef>
                <a:spcPts val="0"/>
              </a:spcBef>
              <a:spcAft>
                <a:spcPts val="600"/>
              </a:spcAft>
              <a:buClr>
                <a:srgbClr val="663300"/>
              </a:buClr>
              <a:buFont typeface="Arial" panose="020B0604020202020204" pitchFamily="34" charset="0"/>
              <a:buChar char="•"/>
            </a:pPr>
            <a:r>
              <a:rPr lang="en-US" altLang="en-US" sz="3100" b="1" dirty="0">
                <a:solidFill>
                  <a:srgbClr val="002060"/>
                </a:solidFill>
              </a:rPr>
              <a:t>Reading what Isaiah the prophet had written</a:t>
            </a:r>
          </a:p>
          <a:p>
            <a:pPr>
              <a:lnSpc>
                <a:spcPct val="90000"/>
              </a:lnSpc>
              <a:spcBef>
                <a:spcPts val="0"/>
              </a:spcBef>
              <a:spcAft>
                <a:spcPts val="600"/>
              </a:spcAft>
              <a:buClr>
                <a:srgbClr val="663300"/>
              </a:buClr>
              <a:buFont typeface="Arial" panose="020B0604020202020204" pitchFamily="34" charset="0"/>
              <a:buChar char="•"/>
            </a:pPr>
            <a:r>
              <a:rPr lang="en-US" altLang="en-US" sz="3200" dirty="0">
                <a:solidFill>
                  <a:schemeClr val="tx1"/>
                </a:solidFill>
              </a:rPr>
              <a:t>When Gentiles were sealed &amp; given </a:t>
            </a:r>
            <a:r>
              <a:rPr lang="en-US" altLang="en-US" sz="3200" dirty="0" smtClean="0">
                <a:solidFill>
                  <a:schemeClr val="tx1"/>
                </a:solidFill>
              </a:rPr>
              <a:t>guarantee</a:t>
            </a:r>
            <a:r>
              <a:rPr lang="en-US" altLang="en-US" sz="3200" dirty="0" smtClean="0">
                <a:solidFill>
                  <a:schemeClr val="tx1"/>
                </a:solidFill>
              </a:rPr>
              <a:t> </a:t>
            </a:r>
            <a:r>
              <a:rPr lang="en-US" altLang="en-US" sz="3200" dirty="0">
                <a:solidFill>
                  <a:schemeClr val="tx1"/>
                </a:solidFill>
              </a:rPr>
              <a:t>of the Spirit, what was done for them?</a:t>
            </a:r>
          </a:p>
          <a:p>
            <a:pPr lvl="1">
              <a:lnSpc>
                <a:spcPct val="90000"/>
              </a:lnSpc>
              <a:spcBef>
                <a:spcPts val="0"/>
              </a:spcBef>
              <a:spcAft>
                <a:spcPts val="600"/>
              </a:spcAft>
              <a:buClr>
                <a:srgbClr val="663300"/>
              </a:buClr>
              <a:buFont typeface="Arial" panose="020B0604020202020204" pitchFamily="34" charset="0"/>
              <a:buChar char="•"/>
            </a:pPr>
            <a:r>
              <a:rPr lang="en-US" altLang="en-US" sz="3200" b="1" dirty="0">
                <a:solidFill>
                  <a:srgbClr val="800000"/>
                </a:solidFill>
              </a:rPr>
              <a:t>Given promised hope by Spirit’s message</a:t>
            </a:r>
          </a:p>
        </p:txBody>
      </p:sp>
    </p:spTree>
    <p:extLst>
      <p:ext uri="{BB962C8B-B14F-4D97-AF65-F5344CB8AC3E}">
        <p14:creationId xmlns:p14="http://schemas.microsoft.com/office/powerpoint/2010/main" val="20551636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5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25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32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 calcmode="lin" valueType="num">
                                      <p:cBhvr>
                                        <p:cTn id="14" dur="500" fill="hold"/>
                                        <p:tgtEl>
                                          <p:spTgt spid="5325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325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32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 calcmode="lin" valueType="num">
                                      <p:cBhvr>
                                        <p:cTn id="21" dur="500" fill="hold"/>
                                        <p:tgtEl>
                                          <p:spTgt spid="5325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325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32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3251">
                                            <p:txEl>
                                              <p:pRg st="3" end="3"/>
                                            </p:txEl>
                                          </p:spTgt>
                                        </p:tgtEl>
                                        <p:attrNameLst>
                                          <p:attrName>style.visibility</p:attrName>
                                        </p:attrNameLst>
                                      </p:cBhvr>
                                      <p:to>
                                        <p:strVal val="visible"/>
                                      </p:to>
                                    </p:set>
                                    <p:anim calcmode="lin" valueType="num">
                                      <p:cBhvr>
                                        <p:cTn id="28" dur="500" fill="hold"/>
                                        <p:tgtEl>
                                          <p:spTgt spid="5325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325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32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3251">
                                            <p:txEl>
                                              <p:pRg st="4" end="4"/>
                                            </p:txEl>
                                          </p:spTgt>
                                        </p:tgtEl>
                                        <p:attrNameLst>
                                          <p:attrName>style.visibility</p:attrName>
                                        </p:attrNameLst>
                                      </p:cBhvr>
                                      <p:to>
                                        <p:strVal val="visible"/>
                                      </p:to>
                                    </p:set>
                                    <p:anim calcmode="lin" valueType="num">
                                      <p:cBhvr>
                                        <p:cTn id="35" dur="500" fill="hold"/>
                                        <p:tgtEl>
                                          <p:spTgt spid="5325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3251">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325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3251">
                                            <p:txEl>
                                              <p:pRg st="5" end="5"/>
                                            </p:txEl>
                                          </p:spTgt>
                                        </p:tgtEl>
                                        <p:attrNameLst>
                                          <p:attrName>style.visibility</p:attrName>
                                        </p:attrNameLst>
                                      </p:cBhvr>
                                      <p:to>
                                        <p:strVal val="visible"/>
                                      </p:to>
                                    </p:set>
                                    <p:anim calcmode="lin" valueType="num">
                                      <p:cBhvr>
                                        <p:cTn id="42" dur="500" fill="hold"/>
                                        <p:tgtEl>
                                          <p:spTgt spid="53251">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3251">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457200"/>
            <a:ext cx="9144000" cy="1143000"/>
          </a:xfrm>
          <a:effectLst/>
        </p:spPr>
        <p:txBody>
          <a:bodyPr/>
          <a:lstStyle/>
          <a:p>
            <a:r>
              <a:rPr lang="en-US" altLang="en-US" sz="5000" b="1" dirty="0" smtClean="0">
                <a:solidFill>
                  <a:srgbClr val="663300"/>
                </a:solidFill>
              </a:rPr>
              <a:t>Personal,</a:t>
            </a:r>
            <a:r>
              <a:rPr lang="en-US" altLang="en-US" sz="4000" b="1" dirty="0" smtClean="0">
                <a:solidFill>
                  <a:srgbClr val="663300"/>
                </a:solidFill>
              </a:rPr>
              <a:t> </a:t>
            </a:r>
            <a:r>
              <a:rPr lang="en-US" altLang="en-US" sz="5000" b="1" dirty="0">
                <a:solidFill>
                  <a:srgbClr val="663300"/>
                </a:solidFill>
              </a:rPr>
              <a:t>Bodily</a:t>
            </a:r>
            <a:r>
              <a:rPr lang="en-US" altLang="en-US" sz="4000" b="1" dirty="0">
                <a:solidFill>
                  <a:srgbClr val="663300"/>
                </a:solidFill>
              </a:rPr>
              <a:t> </a:t>
            </a:r>
            <a:r>
              <a:rPr lang="en-US" altLang="en-US" sz="5000" b="1" dirty="0">
                <a:solidFill>
                  <a:srgbClr val="663300"/>
                </a:solidFill>
              </a:rPr>
              <a:t>Indwelling</a:t>
            </a:r>
            <a:r>
              <a:rPr lang="en-US" altLang="en-US" sz="4000" b="1" dirty="0">
                <a:solidFill>
                  <a:srgbClr val="663300"/>
                </a:solidFill>
              </a:rPr>
              <a:t> </a:t>
            </a:r>
            <a:r>
              <a:rPr lang="en-US" altLang="en-US" sz="5000" b="1" dirty="0">
                <a:solidFill>
                  <a:srgbClr val="663300"/>
                </a:solidFill>
              </a:rPr>
              <a:t>View</a:t>
            </a:r>
          </a:p>
        </p:txBody>
      </p:sp>
      <p:sp>
        <p:nvSpPr>
          <p:cNvPr id="56323" name="Rectangle 3"/>
          <p:cNvSpPr>
            <a:spLocks noGrp="1" noChangeArrowheads="1"/>
          </p:cNvSpPr>
          <p:nvPr>
            <p:ph type="body" idx="1"/>
          </p:nvPr>
        </p:nvSpPr>
        <p:spPr>
          <a:xfrm>
            <a:off x="76200" y="2209800"/>
            <a:ext cx="9067800" cy="4648200"/>
          </a:xfrm>
        </p:spPr>
        <p:txBody>
          <a:bodyPr>
            <a:noAutofit/>
          </a:bodyPr>
          <a:lstStyle/>
          <a:p>
            <a:pPr>
              <a:lnSpc>
                <a:spcPct val="90000"/>
              </a:lnSpc>
              <a:spcBef>
                <a:spcPts val="0"/>
              </a:spcBef>
              <a:spcAft>
                <a:spcPts val="600"/>
              </a:spcAft>
              <a:buClr>
                <a:srgbClr val="663300"/>
              </a:buClr>
              <a:buFont typeface="Arial" panose="020B0604020202020204" pitchFamily="34" charset="0"/>
              <a:buChar char="•"/>
            </a:pPr>
            <a:r>
              <a:rPr lang="en-US" altLang="en-US" sz="3200" dirty="0">
                <a:solidFill>
                  <a:schemeClr val="tx1"/>
                </a:solidFill>
              </a:rPr>
              <a:t>Some </a:t>
            </a:r>
            <a:r>
              <a:rPr lang="en-US" altLang="en-US" sz="3200" dirty="0" smtClean="0">
                <a:solidFill>
                  <a:schemeClr val="tx1"/>
                </a:solidFill>
              </a:rPr>
              <a:t>believe </a:t>
            </a:r>
            <a:r>
              <a:rPr lang="en-US" altLang="en-US" sz="3200" dirty="0">
                <a:solidFill>
                  <a:schemeClr val="tx1"/>
                </a:solidFill>
              </a:rPr>
              <a:t>the person of the Holy Spirit dwells in the body of Christians</a:t>
            </a:r>
          </a:p>
          <a:p>
            <a:pPr>
              <a:lnSpc>
                <a:spcPct val="90000"/>
              </a:lnSpc>
              <a:spcBef>
                <a:spcPts val="0"/>
              </a:spcBef>
              <a:spcAft>
                <a:spcPts val="600"/>
              </a:spcAft>
              <a:buClr>
                <a:srgbClr val="663300"/>
              </a:buClr>
              <a:buFont typeface="Arial" panose="020B0604020202020204" pitchFamily="34" charset="0"/>
              <a:buChar char="•"/>
            </a:pPr>
            <a:r>
              <a:rPr lang="en-US" altLang="en-US" sz="3200" dirty="0">
                <a:solidFill>
                  <a:schemeClr val="tx1"/>
                </a:solidFill>
              </a:rPr>
              <a:t>S</a:t>
            </a:r>
            <a:r>
              <a:rPr lang="en-US" altLang="en-US" sz="3200" dirty="0" smtClean="0">
                <a:solidFill>
                  <a:schemeClr val="tx1"/>
                </a:solidFill>
              </a:rPr>
              <a:t>ay</a:t>
            </a:r>
            <a:r>
              <a:rPr lang="en-US" altLang="en-US" sz="3200" dirty="0" smtClean="0">
                <a:solidFill>
                  <a:schemeClr val="tx1"/>
                </a:solidFill>
              </a:rPr>
              <a:t> </a:t>
            </a:r>
            <a:r>
              <a:rPr lang="en-US" altLang="en-US" sz="3200" dirty="0" smtClean="0">
                <a:solidFill>
                  <a:schemeClr val="tx1"/>
                </a:solidFill>
              </a:rPr>
              <a:t>we are</a:t>
            </a:r>
            <a:r>
              <a:rPr lang="en-US" altLang="en-US" sz="3200" dirty="0" smtClean="0">
                <a:solidFill>
                  <a:schemeClr val="tx1"/>
                </a:solidFill>
              </a:rPr>
              <a:t> </a:t>
            </a:r>
            <a:r>
              <a:rPr lang="en-US" altLang="en-US" sz="3200" dirty="0">
                <a:solidFill>
                  <a:schemeClr val="tx1"/>
                </a:solidFill>
              </a:rPr>
              <a:t>sealed </a:t>
            </a:r>
            <a:r>
              <a:rPr lang="en-US" altLang="en-US" sz="3200" dirty="0" smtClean="0">
                <a:solidFill>
                  <a:schemeClr val="tx1"/>
                </a:solidFill>
              </a:rPr>
              <a:t>with person of Spirit Himself</a:t>
            </a:r>
            <a:endParaRPr lang="en-US" altLang="en-US" sz="3200" dirty="0">
              <a:solidFill>
                <a:schemeClr val="tx1"/>
              </a:solidFill>
            </a:endParaRPr>
          </a:p>
          <a:p>
            <a:pPr>
              <a:lnSpc>
                <a:spcPct val="90000"/>
              </a:lnSpc>
              <a:spcBef>
                <a:spcPts val="0"/>
              </a:spcBef>
              <a:spcAft>
                <a:spcPts val="600"/>
              </a:spcAft>
              <a:buClr>
                <a:srgbClr val="663300"/>
              </a:buClr>
              <a:buFont typeface="Arial" panose="020B0604020202020204" pitchFamily="34" charset="0"/>
              <a:buChar char="•"/>
            </a:pPr>
            <a:r>
              <a:rPr lang="en-US" altLang="en-US" sz="3200" dirty="0" smtClean="0">
                <a:solidFill>
                  <a:schemeClr val="tx1"/>
                </a:solidFill>
              </a:rPr>
              <a:t>They say </a:t>
            </a:r>
            <a:r>
              <a:rPr lang="en-US" altLang="en-US" sz="3200" dirty="0" smtClean="0">
                <a:solidFill>
                  <a:schemeClr val="tx1"/>
                </a:solidFill>
              </a:rPr>
              <a:t>guarantee</a:t>
            </a:r>
            <a:r>
              <a:rPr lang="en-US" altLang="en-US" sz="3200" dirty="0" smtClean="0">
                <a:solidFill>
                  <a:schemeClr val="tx1"/>
                </a:solidFill>
              </a:rPr>
              <a:t> </a:t>
            </a:r>
            <a:r>
              <a:rPr lang="en-US" altLang="en-US" sz="3200" dirty="0">
                <a:solidFill>
                  <a:schemeClr val="tx1"/>
                </a:solidFill>
              </a:rPr>
              <a:t>of inheritance is </a:t>
            </a:r>
            <a:r>
              <a:rPr lang="en-US" altLang="en-US" sz="3200" dirty="0" smtClean="0">
                <a:solidFill>
                  <a:schemeClr val="tx1"/>
                </a:solidFill>
              </a:rPr>
              <a:t>Spirit Himself</a:t>
            </a:r>
            <a:endParaRPr lang="en-US" altLang="en-US" sz="3200" dirty="0">
              <a:solidFill>
                <a:schemeClr val="tx1"/>
              </a:solidFill>
            </a:endParaRPr>
          </a:p>
          <a:p>
            <a:pPr>
              <a:lnSpc>
                <a:spcPct val="90000"/>
              </a:lnSpc>
              <a:spcBef>
                <a:spcPts val="0"/>
              </a:spcBef>
              <a:spcAft>
                <a:spcPts val="600"/>
              </a:spcAft>
              <a:buClr>
                <a:srgbClr val="663300"/>
              </a:buClr>
              <a:buFont typeface="Arial" panose="020B0604020202020204" pitchFamily="34" charset="0"/>
              <a:buChar char="•"/>
            </a:pPr>
            <a:r>
              <a:rPr lang="en-US" altLang="en-US" sz="3200" dirty="0" smtClean="0">
                <a:solidFill>
                  <a:schemeClr val="tx1"/>
                </a:solidFill>
              </a:rPr>
              <a:t>However</a:t>
            </a:r>
            <a:r>
              <a:rPr lang="en-US" altLang="en-US" sz="3200" dirty="0" smtClean="0">
                <a:solidFill>
                  <a:schemeClr val="tx1"/>
                </a:solidFill>
              </a:rPr>
              <a:t>, sealing </a:t>
            </a:r>
            <a:r>
              <a:rPr lang="en-US" altLang="en-US" sz="3200" dirty="0">
                <a:solidFill>
                  <a:schemeClr val="tx1"/>
                </a:solidFill>
              </a:rPr>
              <a:t>&amp; </a:t>
            </a:r>
            <a:r>
              <a:rPr lang="en-US" altLang="en-US" sz="3200" dirty="0" smtClean="0">
                <a:solidFill>
                  <a:schemeClr val="tx1"/>
                </a:solidFill>
              </a:rPr>
              <a:t>guarantee</a:t>
            </a:r>
            <a:r>
              <a:rPr lang="en-US" altLang="en-US" sz="3200" dirty="0" smtClean="0">
                <a:solidFill>
                  <a:schemeClr val="tx1"/>
                </a:solidFill>
              </a:rPr>
              <a:t> </a:t>
            </a:r>
            <a:r>
              <a:rPr lang="en-US" altLang="en-US" sz="3200" dirty="0">
                <a:solidFill>
                  <a:schemeClr val="tx1"/>
                </a:solidFill>
              </a:rPr>
              <a:t>of our inheritance </a:t>
            </a:r>
            <a:r>
              <a:rPr lang="en-US" altLang="en-US" sz="3200" dirty="0" smtClean="0">
                <a:solidFill>
                  <a:schemeClr val="tx1"/>
                </a:solidFill>
              </a:rPr>
              <a:t>is assurance </a:t>
            </a:r>
            <a:r>
              <a:rPr lang="en-US" altLang="en-US" sz="3200" dirty="0">
                <a:solidFill>
                  <a:schemeClr val="tx1"/>
                </a:solidFill>
              </a:rPr>
              <a:t>of </a:t>
            </a:r>
            <a:r>
              <a:rPr lang="en-US" altLang="en-US" sz="3200" dirty="0" smtClean="0">
                <a:solidFill>
                  <a:schemeClr val="tx1"/>
                </a:solidFill>
              </a:rPr>
              <a:t>salvation by a part of actual price</a:t>
            </a:r>
          </a:p>
          <a:p>
            <a:pPr>
              <a:lnSpc>
                <a:spcPct val="90000"/>
              </a:lnSpc>
              <a:spcBef>
                <a:spcPts val="0"/>
              </a:spcBef>
              <a:spcAft>
                <a:spcPts val="600"/>
              </a:spcAft>
              <a:buClr>
                <a:srgbClr val="663300"/>
              </a:buClr>
              <a:buFont typeface="Arial" panose="020B0604020202020204" pitchFamily="34" charset="0"/>
              <a:buChar char="•"/>
            </a:pPr>
            <a:r>
              <a:rPr lang="en-US" altLang="en-US" sz="3200" dirty="0" smtClean="0">
                <a:solidFill>
                  <a:schemeClr val="tx1"/>
                </a:solidFill>
              </a:rPr>
              <a:t>How is bodily presence of H.S. part of actual price?</a:t>
            </a:r>
            <a:endParaRPr lang="en-US" altLang="en-US" sz="3200" dirty="0">
              <a:solidFill>
                <a:schemeClr val="tx1"/>
              </a:solidFill>
            </a:endParaRPr>
          </a:p>
          <a:p>
            <a:pPr>
              <a:lnSpc>
                <a:spcPct val="90000"/>
              </a:lnSpc>
              <a:spcBef>
                <a:spcPts val="0"/>
              </a:spcBef>
              <a:spcAft>
                <a:spcPts val="600"/>
              </a:spcAft>
              <a:buClr>
                <a:srgbClr val="663300"/>
              </a:buClr>
              <a:buFont typeface="Arial" panose="020B0604020202020204" pitchFamily="34" charset="0"/>
              <a:buChar char="•"/>
            </a:pPr>
            <a:r>
              <a:rPr lang="en-US" altLang="en-US" sz="3200" dirty="0">
                <a:solidFill>
                  <a:schemeClr val="tx1"/>
                </a:solidFill>
              </a:rPr>
              <a:t>How can the Christian know for sure of the Spirit’s personal, bodily indwelling?</a:t>
            </a:r>
          </a:p>
        </p:txBody>
      </p:sp>
    </p:spTree>
    <p:extLst>
      <p:ext uri="{BB962C8B-B14F-4D97-AF65-F5344CB8AC3E}">
        <p14:creationId xmlns:p14="http://schemas.microsoft.com/office/powerpoint/2010/main" val="5566602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wipe(left)">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wipe(left)">
                                      <p:cBhvr>
                                        <p:cTn id="12" dur="500"/>
                                        <p:tgtEl>
                                          <p:spTgt spid="56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323">
                                            <p:txEl>
                                              <p:pRg st="2" end="2"/>
                                            </p:txEl>
                                          </p:spTgt>
                                        </p:tgtEl>
                                        <p:attrNameLst>
                                          <p:attrName>style.visibility</p:attrName>
                                        </p:attrNameLst>
                                      </p:cBhvr>
                                      <p:to>
                                        <p:strVal val="visible"/>
                                      </p:to>
                                    </p:set>
                                    <p:animEffect transition="in" filter="wipe(left)">
                                      <p:cBhvr>
                                        <p:cTn id="17" dur="500"/>
                                        <p:tgtEl>
                                          <p:spTgt spid="563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6323">
                                            <p:txEl>
                                              <p:pRg st="3" end="3"/>
                                            </p:txEl>
                                          </p:spTgt>
                                        </p:tgtEl>
                                        <p:attrNameLst>
                                          <p:attrName>style.visibility</p:attrName>
                                        </p:attrNameLst>
                                      </p:cBhvr>
                                      <p:to>
                                        <p:strVal val="visible"/>
                                      </p:to>
                                    </p:set>
                                    <p:animEffect transition="in" filter="wipe(left)">
                                      <p:cBhvr>
                                        <p:cTn id="22" dur="500"/>
                                        <p:tgtEl>
                                          <p:spTgt spid="563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6323">
                                            <p:txEl>
                                              <p:pRg st="4" end="4"/>
                                            </p:txEl>
                                          </p:spTgt>
                                        </p:tgtEl>
                                        <p:attrNameLst>
                                          <p:attrName>style.visibility</p:attrName>
                                        </p:attrNameLst>
                                      </p:cBhvr>
                                      <p:to>
                                        <p:strVal val="visible"/>
                                      </p:to>
                                    </p:set>
                                    <p:animEffect transition="in" filter="wipe(left)">
                                      <p:cBhvr>
                                        <p:cTn id="27" dur="500"/>
                                        <p:tgtEl>
                                          <p:spTgt spid="563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6323">
                                            <p:txEl>
                                              <p:pRg st="5" end="5"/>
                                            </p:txEl>
                                          </p:spTgt>
                                        </p:tgtEl>
                                        <p:attrNameLst>
                                          <p:attrName>style.visibility</p:attrName>
                                        </p:attrNameLst>
                                      </p:cBhvr>
                                      <p:to>
                                        <p:strVal val="visible"/>
                                      </p:to>
                                    </p:set>
                                    <p:animEffect transition="in" filter="wipe(left)">
                                      <p:cBhvr>
                                        <p:cTn id="32"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381000"/>
            <a:ext cx="9144000" cy="1143000"/>
          </a:xfrm>
          <a:effectLst/>
        </p:spPr>
        <p:txBody>
          <a:bodyPr/>
          <a:lstStyle/>
          <a:p>
            <a:r>
              <a:rPr lang="en-US" altLang="en-US" sz="5000" b="1" dirty="0">
                <a:solidFill>
                  <a:srgbClr val="663300"/>
                </a:solidFill>
              </a:rPr>
              <a:t>View Stated by Clem Thurman</a:t>
            </a:r>
          </a:p>
        </p:txBody>
      </p:sp>
      <p:sp>
        <p:nvSpPr>
          <p:cNvPr id="57347" name="Text Box 3"/>
          <p:cNvSpPr txBox="1">
            <a:spLocks noChangeArrowheads="1"/>
          </p:cNvSpPr>
          <p:nvPr/>
        </p:nvSpPr>
        <p:spPr bwMode="auto">
          <a:xfrm>
            <a:off x="457200" y="2167384"/>
            <a:ext cx="8305800" cy="4385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3000"/>
              </a:lnSpc>
              <a:spcBef>
                <a:spcPts val="0"/>
              </a:spcBef>
            </a:pPr>
            <a:r>
              <a:rPr lang="en-US" altLang="en-US" sz="3000" dirty="0" smtClean="0">
                <a:latin typeface="Times New Roman" panose="02020603050405020304" pitchFamily="18" charset="0"/>
                <a:cs typeface="Times New Roman" panose="02020603050405020304" pitchFamily="18" charset="0"/>
              </a:rPr>
              <a:t>“The </a:t>
            </a:r>
            <a:r>
              <a:rPr lang="en-US" altLang="en-US" sz="3000" dirty="0">
                <a:latin typeface="Times New Roman" panose="02020603050405020304" pitchFamily="18" charset="0"/>
                <a:cs typeface="Times New Roman" panose="02020603050405020304" pitchFamily="18" charset="0"/>
              </a:rPr>
              <a:t>five senses can never discern God, nor can the natural senses of man determine the reception of the Holy Spirit.  Receiving the Spirit does not mean a ‘different feeling’ which denotes his presence.  The only way we can know that God has given us the ‘earnest of our inheritance’ and ‘sealed us with the Holy Spirit’ is BECAUSE HE SAYS SO!  Our experiences or feelings do not prove the Holy Spirit has been given.  We know it only because God tells us in his word</a:t>
            </a:r>
            <a:r>
              <a:rPr lang="en-US" altLang="en-US" sz="3000" dirty="0" smtClean="0">
                <a:latin typeface="Times New Roman" panose="02020603050405020304" pitchFamily="18" charset="0"/>
                <a:cs typeface="Times New Roman" panose="02020603050405020304" pitchFamily="18" charset="0"/>
              </a:rPr>
              <a:t>.”</a:t>
            </a:r>
            <a:endParaRPr lang="en-US" alt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9100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304800"/>
            <a:ext cx="9144000" cy="1143000"/>
          </a:xfrm>
          <a:effectLst/>
        </p:spPr>
        <p:txBody>
          <a:bodyPr/>
          <a:lstStyle/>
          <a:p>
            <a:r>
              <a:rPr lang="en-US" altLang="en-US" b="1" dirty="0">
                <a:solidFill>
                  <a:srgbClr val="663300"/>
                </a:solidFill>
              </a:rPr>
              <a:t>Word Only Way To </a:t>
            </a:r>
            <a:r>
              <a:rPr lang="en-US" altLang="en-US" b="1" dirty="0" smtClean="0">
                <a:solidFill>
                  <a:srgbClr val="663300"/>
                </a:solidFill>
              </a:rPr>
              <a:t>Know?!?</a:t>
            </a:r>
            <a:endParaRPr lang="en-US" altLang="en-US" b="1" dirty="0">
              <a:solidFill>
                <a:srgbClr val="663300"/>
              </a:solidFill>
            </a:endParaRPr>
          </a:p>
        </p:txBody>
      </p:sp>
      <p:sp>
        <p:nvSpPr>
          <p:cNvPr id="58371" name="Rectangle 3"/>
          <p:cNvSpPr>
            <a:spLocks noGrp="1" noChangeArrowheads="1"/>
          </p:cNvSpPr>
          <p:nvPr>
            <p:ph type="body" idx="1"/>
          </p:nvPr>
        </p:nvSpPr>
        <p:spPr>
          <a:xfrm>
            <a:off x="76200" y="2057400"/>
            <a:ext cx="9067800" cy="4724400"/>
          </a:xfrm>
        </p:spPr>
        <p:txBody>
          <a:bodyPr>
            <a:noAutofit/>
          </a:bodyPr>
          <a:lstStyle/>
          <a:p>
            <a:pPr>
              <a:lnSpc>
                <a:spcPct val="80000"/>
              </a:lnSpc>
              <a:spcBef>
                <a:spcPts val="0"/>
              </a:spcBef>
              <a:spcAft>
                <a:spcPts val="400"/>
              </a:spcAft>
              <a:buClr>
                <a:srgbClr val="663300"/>
              </a:buClr>
              <a:buFont typeface="Arial" panose="020B0604020202020204" pitchFamily="34" charset="0"/>
              <a:buChar char="•"/>
            </a:pPr>
            <a:r>
              <a:rPr lang="en-US" altLang="en-US" sz="2900" dirty="0">
                <a:solidFill>
                  <a:schemeClr val="tx1"/>
                </a:solidFill>
              </a:rPr>
              <a:t>If the Word is the only way we know we have the Spirit dwelling within…</a:t>
            </a:r>
          </a:p>
          <a:p>
            <a:pPr>
              <a:lnSpc>
                <a:spcPct val="80000"/>
              </a:lnSpc>
              <a:spcBef>
                <a:spcPts val="0"/>
              </a:spcBef>
              <a:spcAft>
                <a:spcPts val="400"/>
              </a:spcAft>
              <a:buClr>
                <a:srgbClr val="663300"/>
              </a:buClr>
              <a:buFont typeface="Arial" panose="020B0604020202020204" pitchFamily="34" charset="0"/>
              <a:buChar char="•"/>
            </a:pPr>
            <a:r>
              <a:rPr lang="en-US" altLang="en-US" sz="2900" dirty="0">
                <a:solidFill>
                  <a:schemeClr val="tx1"/>
                </a:solidFill>
              </a:rPr>
              <a:t>And if the Spirit is the one who gives us the assurance of salvation…</a:t>
            </a:r>
          </a:p>
          <a:p>
            <a:pPr>
              <a:lnSpc>
                <a:spcPct val="80000"/>
              </a:lnSpc>
              <a:spcBef>
                <a:spcPts val="0"/>
              </a:spcBef>
              <a:spcAft>
                <a:spcPts val="400"/>
              </a:spcAft>
              <a:buClr>
                <a:srgbClr val="663300"/>
              </a:buClr>
              <a:buFont typeface="Arial" panose="020B0604020202020204" pitchFamily="34" charset="0"/>
              <a:buChar char="•"/>
            </a:pPr>
            <a:r>
              <a:rPr lang="en-US" altLang="en-US" sz="2900" dirty="0">
                <a:solidFill>
                  <a:schemeClr val="tx1"/>
                </a:solidFill>
              </a:rPr>
              <a:t>Is it not still the Word which serves as the objective basis for our assurance?</a:t>
            </a:r>
          </a:p>
          <a:p>
            <a:pPr>
              <a:lnSpc>
                <a:spcPct val="80000"/>
              </a:lnSpc>
              <a:spcBef>
                <a:spcPts val="0"/>
              </a:spcBef>
              <a:spcAft>
                <a:spcPts val="400"/>
              </a:spcAft>
              <a:buClr>
                <a:srgbClr val="663300"/>
              </a:buClr>
              <a:buFont typeface="Arial" panose="020B0604020202020204" pitchFamily="34" charset="0"/>
              <a:buChar char="•"/>
            </a:pPr>
            <a:r>
              <a:rPr lang="en-US" altLang="en-US" sz="2900" dirty="0">
                <a:solidFill>
                  <a:schemeClr val="tx1"/>
                </a:solidFill>
              </a:rPr>
              <a:t>Correct exegesis of text notes assurance given to Gentiles by like manner as Jews</a:t>
            </a:r>
          </a:p>
          <a:p>
            <a:pPr>
              <a:lnSpc>
                <a:spcPct val="80000"/>
              </a:lnSpc>
              <a:spcBef>
                <a:spcPts val="0"/>
              </a:spcBef>
              <a:spcAft>
                <a:spcPts val="400"/>
              </a:spcAft>
              <a:buClr>
                <a:srgbClr val="663300"/>
              </a:buClr>
              <a:buFont typeface="Arial" panose="020B0604020202020204" pitchFamily="34" charset="0"/>
              <a:buChar char="•"/>
            </a:pPr>
            <a:r>
              <a:rPr lang="en-US" altLang="en-US" sz="2900" dirty="0">
                <a:solidFill>
                  <a:schemeClr val="tx1"/>
                </a:solidFill>
              </a:rPr>
              <a:t>Parallel to </a:t>
            </a:r>
            <a:r>
              <a:rPr lang="en-US" altLang="en-US" sz="2900" b="1" i="1" dirty="0">
                <a:solidFill>
                  <a:srgbClr val="800000"/>
                </a:solidFill>
              </a:rPr>
              <a:t>1 John </a:t>
            </a:r>
            <a:r>
              <a:rPr lang="en-US" altLang="en-US" sz="2900" b="1" i="1" dirty="0" smtClean="0">
                <a:solidFill>
                  <a:srgbClr val="800000"/>
                </a:solidFill>
              </a:rPr>
              <a:t>2:3-6</a:t>
            </a:r>
          </a:p>
          <a:p>
            <a:pPr lvl="1">
              <a:lnSpc>
                <a:spcPct val="80000"/>
              </a:lnSpc>
              <a:spcBef>
                <a:spcPts val="0"/>
              </a:spcBef>
              <a:spcAft>
                <a:spcPts val="400"/>
              </a:spcAft>
              <a:buClr>
                <a:srgbClr val="663300"/>
              </a:buClr>
              <a:buFont typeface="Arial" panose="020B0604020202020204" pitchFamily="34" charset="0"/>
              <a:buChar char="•"/>
            </a:pPr>
            <a:r>
              <a:rPr lang="en-US" sz="2600" i="1" dirty="0" smtClean="0">
                <a:solidFill>
                  <a:srgbClr val="800000"/>
                </a:solidFill>
              </a:rPr>
              <a:t>“Now </a:t>
            </a:r>
            <a:r>
              <a:rPr lang="en-US" sz="2600" i="1" dirty="0">
                <a:solidFill>
                  <a:srgbClr val="800000"/>
                </a:solidFill>
              </a:rPr>
              <a:t>by this we know that we know Him, if we keep His </a:t>
            </a:r>
            <a:r>
              <a:rPr lang="en-US" sz="2600" i="1" dirty="0" smtClean="0">
                <a:solidFill>
                  <a:srgbClr val="800000"/>
                </a:solidFill>
              </a:rPr>
              <a:t>commandment.</a:t>
            </a:r>
            <a:r>
              <a:rPr lang="en-US" sz="2600" i="1" dirty="0">
                <a:solidFill>
                  <a:srgbClr val="800000"/>
                </a:solidFill>
              </a:rPr>
              <a:t> </a:t>
            </a:r>
            <a:r>
              <a:rPr lang="en-US" sz="2600" i="1" dirty="0" smtClean="0">
                <a:solidFill>
                  <a:srgbClr val="800000"/>
                </a:solidFill>
              </a:rPr>
              <a:t>He </a:t>
            </a:r>
            <a:r>
              <a:rPr lang="en-US" sz="2600" i="1" dirty="0">
                <a:solidFill>
                  <a:srgbClr val="800000"/>
                </a:solidFill>
              </a:rPr>
              <a:t>who says, </a:t>
            </a:r>
            <a:r>
              <a:rPr lang="en-US" sz="2600" i="1" dirty="0" smtClean="0">
                <a:solidFill>
                  <a:srgbClr val="800000"/>
                </a:solidFill>
              </a:rPr>
              <a:t>‘I </a:t>
            </a:r>
            <a:r>
              <a:rPr lang="en-US" sz="2600" i="1" dirty="0">
                <a:solidFill>
                  <a:srgbClr val="800000"/>
                </a:solidFill>
              </a:rPr>
              <a:t>know </a:t>
            </a:r>
            <a:r>
              <a:rPr lang="en-US" sz="2600" i="1" dirty="0" smtClean="0">
                <a:solidFill>
                  <a:srgbClr val="800000"/>
                </a:solidFill>
              </a:rPr>
              <a:t>Him,’  and </a:t>
            </a:r>
            <a:r>
              <a:rPr lang="en-US" sz="2600" i="1" dirty="0">
                <a:solidFill>
                  <a:srgbClr val="800000"/>
                </a:solidFill>
              </a:rPr>
              <a:t>does not keep His commandments, is a liar, and the truth is not in </a:t>
            </a:r>
            <a:r>
              <a:rPr lang="en-US" sz="2600" i="1" dirty="0" smtClean="0">
                <a:solidFill>
                  <a:srgbClr val="800000"/>
                </a:solidFill>
              </a:rPr>
              <a:t>him… </a:t>
            </a:r>
            <a:r>
              <a:rPr lang="en-US" sz="2600" i="1" dirty="0">
                <a:solidFill>
                  <a:srgbClr val="800000"/>
                </a:solidFill>
              </a:rPr>
              <a:t>By this we know that we are in </a:t>
            </a:r>
            <a:r>
              <a:rPr lang="en-US" sz="2600" i="1" dirty="0" smtClean="0">
                <a:solidFill>
                  <a:srgbClr val="800000"/>
                </a:solidFill>
              </a:rPr>
              <a:t>Him.”</a:t>
            </a:r>
            <a:endParaRPr lang="en-US" altLang="en-US" sz="2600" b="1" i="1" dirty="0">
              <a:solidFill>
                <a:srgbClr val="800000"/>
              </a:solidFill>
            </a:endParaRPr>
          </a:p>
        </p:txBody>
      </p:sp>
    </p:spTree>
    <p:extLst>
      <p:ext uri="{BB962C8B-B14F-4D97-AF65-F5344CB8AC3E}">
        <p14:creationId xmlns:p14="http://schemas.microsoft.com/office/powerpoint/2010/main" val="17203073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1000" fill="hold"/>
                                        <p:tgtEl>
                                          <p:spTgt spid="583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83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83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 calcmode="lin" valueType="num">
                                      <p:cBhvr>
                                        <p:cTn id="14" dur="1000" fill="hold"/>
                                        <p:tgtEl>
                                          <p:spTgt spid="5837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837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83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 calcmode="lin" valueType="num">
                                      <p:cBhvr>
                                        <p:cTn id="21" dur="1000" fill="hold"/>
                                        <p:tgtEl>
                                          <p:spTgt spid="5837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837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83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8371">
                                            <p:txEl>
                                              <p:pRg st="3" end="3"/>
                                            </p:txEl>
                                          </p:spTgt>
                                        </p:tgtEl>
                                        <p:attrNameLst>
                                          <p:attrName>style.visibility</p:attrName>
                                        </p:attrNameLst>
                                      </p:cBhvr>
                                      <p:to>
                                        <p:strVal val="visible"/>
                                      </p:to>
                                    </p:set>
                                    <p:anim calcmode="lin" valueType="num">
                                      <p:cBhvr>
                                        <p:cTn id="28" dur="1000" fill="hold"/>
                                        <p:tgtEl>
                                          <p:spTgt spid="5837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837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83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58371">
                                            <p:txEl>
                                              <p:pRg st="4" end="4"/>
                                            </p:txEl>
                                          </p:spTgt>
                                        </p:tgtEl>
                                        <p:attrNameLst>
                                          <p:attrName>style.visibility</p:attrName>
                                        </p:attrNameLst>
                                      </p:cBhvr>
                                      <p:to>
                                        <p:strVal val="visible"/>
                                      </p:to>
                                    </p:set>
                                    <p:anim calcmode="lin" valueType="num">
                                      <p:cBhvr>
                                        <p:cTn id="35" dur="1000" fill="hold"/>
                                        <p:tgtEl>
                                          <p:spTgt spid="5837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837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8371">
                                            <p:txEl>
                                              <p:pRg st="4" end="4"/>
                                            </p:txEl>
                                          </p:spTgt>
                                        </p:tgtEl>
                                      </p:cBhvr>
                                    </p:animEffect>
                                  </p:childTnLst>
                                </p:cTn>
                              </p:par>
                              <p:par>
                                <p:cTn id="38" presetID="55" presetClass="entr" presetSubtype="0" fill="hold" grpId="0" nodeType="withEffect">
                                  <p:stCondLst>
                                    <p:cond delay="0"/>
                                  </p:stCondLst>
                                  <p:childTnLst>
                                    <p:set>
                                      <p:cBhvr>
                                        <p:cTn id="39" dur="1" fill="hold">
                                          <p:stCondLst>
                                            <p:cond delay="0"/>
                                          </p:stCondLst>
                                        </p:cTn>
                                        <p:tgtEl>
                                          <p:spTgt spid="58371">
                                            <p:txEl>
                                              <p:pRg st="5" end="5"/>
                                            </p:txEl>
                                          </p:spTgt>
                                        </p:tgtEl>
                                        <p:attrNameLst>
                                          <p:attrName>style.visibility</p:attrName>
                                        </p:attrNameLst>
                                      </p:cBhvr>
                                      <p:to>
                                        <p:strVal val="visible"/>
                                      </p:to>
                                    </p:set>
                                    <p:anim calcmode="lin" valueType="num">
                                      <p:cBhvr>
                                        <p:cTn id="40" dur="1000" fill="hold"/>
                                        <p:tgtEl>
                                          <p:spTgt spid="58371">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58371">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81000" y="0"/>
            <a:ext cx="8382000" cy="914400"/>
          </a:xfrm>
          <a:effectLst/>
        </p:spPr>
        <p:txBody>
          <a:bodyPr/>
          <a:lstStyle/>
          <a:p>
            <a:r>
              <a:rPr lang="en-US" altLang="en-US" sz="4800" b="1" dirty="0">
                <a:solidFill>
                  <a:srgbClr val="800000"/>
                </a:solidFill>
              </a:rPr>
              <a:t>Ephesians </a:t>
            </a:r>
            <a:r>
              <a:rPr lang="en-US" altLang="en-US" sz="4800" b="1" dirty="0" smtClean="0">
                <a:solidFill>
                  <a:srgbClr val="800000"/>
                </a:solidFill>
              </a:rPr>
              <a:t>2:13-22</a:t>
            </a:r>
            <a:endParaRPr lang="en-US" altLang="en-US" sz="4800" b="1" dirty="0">
              <a:solidFill>
                <a:srgbClr val="663300"/>
              </a:solidFill>
            </a:endParaRPr>
          </a:p>
        </p:txBody>
      </p:sp>
      <p:sp>
        <p:nvSpPr>
          <p:cNvPr id="2" name="TextBox 1"/>
          <p:cNvSpPr txBox="1"/>
          <p:nvPr/>
        </p:nvSpPr>
        <p:spPr>
          <a:xfrm>
            <a:off x="152400" y="838200"/>
            <a:ext cx="8991600" cy="5978560"/>
          </a:xfrm>
          <a:prstGeom prst="rect">
            <a:avLst/>
          </a:prstGeom>
          <a:noFill/>
        </p:spPr>
        <p:txBody>
          <a:bodyPr wrap="square" rtlCol="0">
            <a:spAutoFit/>
          </a:bodyPr>
          <a:lstStyle/>
          <a:p>
            <a:pPr>
              <a:lnSpc>
                <a:spcPct val="90000"/>
              </a:lnSpc>
            </a:pPr>
            <a:r>
              <a:rPr lang="en-US" sz="2500" b="1" baseline="30000" dirty="0">
                <a:latin typeface="Times New Roman" panose="02020603050405020304" pitchFamily="18" charset="0"/>
                <a:cs typeface="Times New Roman" panose="02020603050405020304" pitchFamily="18" charset="0"/>
              </a:rPr>
              <a:t>13 </a:t>
            </a:r>
            <a:r>
              <a:rPr lang="en-US" sz="2500" dirty="0">
                <a:latin typeface="Times New Roman" panose="02020603050405020304" pitchFamily="18" charset="0"/>
                <a:cs typeface="Times New Roman" panose="02020603050405020304" pitchFamily="18" charset="0"/>
              </a:rPr>
              <a:t>But now in Christ Jesus you who once were far off have been brought near by the blood of Christ</a:t>
            </a:r>
            <a:r>
              <a:rPr lang="en-US" sz="2500" dirty="0" smtClean="0">
                <a:latin typeface="Times New Roman" panose="02020603050405020304" pitchFamily="18" charset="0"/>
                <a:cs typeface="Times New Roman" panose="02020603050405020304" pitchFamily="18" charset="0"/>
              </a:rPr>
              <a:t>. </a:t>
            </a:r>
            <a:r>
              <a:rPr lang="en-US" sz="2500" b="1" baseline="30000" dirty="0" smtClean="0">
                <a:latin typeface="Times New Roman" panose="02020603050405020304" pitchFamily="18" charset="0"/>
                <a:cs typeface="Times New Roman" panose="02020603050405020304" pitchFamily="18" charset="0"/>
              </a:rPr>
              <a:t>14</a:t>
            </a:r>
            <a:r>
              <a:rPr lang="en-US" sz="2500" b="1" baseline="30000"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For He Himself is our peace, who has made both one, and has broken down the middle wall of separation, </a:t>
            </a:r>
            <a:r>
              <a:rPr lang="en-US" sz="2500" b="1" baseline="30000" dirty="0">
                <a:latin typeface="Times New Roman" panose="02020603050405020304" pitchFamily="18" charset="0"/>
                <a:cs typeface="Times New Roman" panose="02020603050405020304" pitchFamily="18" charset="0"/>
              </a:rPr>
              <a:t>15 </a:t>
            </a:r>
            <a:r>
              <a:rPr lang="en-US" sz="2500" dirty="0">
                <a:latin typeface="Times New Roman" panose="02020603050405020304" pitchFamily="18" charset="0"/>
                <a:cs typeface="Times New Roman" panose="02020603050405020304" pitchFamily="18" charset="0"/>
              </a:rPr>
              <a:t>having abolished in His flesh the enmity, </a:t>
            </a:r>
            <a:r>
              <a:rPr lang="en-US" sz="2500" i="1" dirty="0">
                <a:latin typeface="Times New Roman" panose="02020603050405020304" pitchFamily="18" charset="0"/>
                <a:cs typeface="Times New Roman" panose="02020603050405020304" pitchFamily="18" charset="0"/>
              </a:rPr>
              <a:t>that is,</a:t>
            </a:r>
            <a:r>
              <a:rPr lang="en-US" sz="2500" dirty="0">
                <a:latin typeface="Times New Roman" panose="02020603050405020304" pitchFamily="18" charset="0"/>
                <a:cs typeface="Times New Roman" panose="02020603050405020304" pitchFamily="18" charset="0"/>
              </a:rPr>
              <a:t> the law of commandments </a:t>
            </a:r>
            <a:r>
              <a:rPr lang="en-US" sz="2500" i="1" dirty="0">
                <a:latin typeface="Times New Roman" panose="02020603050405020304" pitchFamily="18" charset="0"/>
                <a:cs typeface="Times New Roman" panose="02020603050405020304" pitchFamily="18" charset="0"/>
              </a:rPr>
              <a:t>contained</a:t>
            </a:r>
            <a:r>
              <a:rPr lang="en-US" sz="2500" dirty="0">
                <a:latin typeface="Times New Roman" panose="02020603050405020304" pitchFamily="18" charset="0"/>
                <a:cs typeface="Times New Roman" panose="02020603050405020304" pitchFamily="18" charset="0"/>
              </a:rPr>
              <a:t> in ordinances, so as to create in Himself one new man </a:t>
            </a:r>
            <a:r>
              <a:rPr lang="en-US" sz="2500" i="1" dirty="0">
                <a:latin typeface="Times New Roman" panose="02020603050405020304" pitchFamily="18" charset="0"/>
                <a:cs typeface="Times New Roman" panose="02020603050405020304" pitchFamily="18" charset="0"/>
              </a:rPr>
              <a:t>from</a:t>
            </a:r>
            <a:r>
              <a:rPr lang="en-US" sz="2500" dirty="0">
                <a:latin typeface="Times New Roman" panose="02020603050405020304" pitchFamily="18" charset="0"/>
                <a:cs typeface="Times New Roman" panose="02020603050405020304" pitchFamily="18" charset="0"/>
              </a:rPr>
              <a:t> the two, </a:t>
            </a:r>
            <a:r>
              <a:rPr lang="en-US" sz="2500" i="1" dirty="0">
                <a:latin typeface="Times New Roman" panose="02020603050405020304" pitchFamily="18" charset="0"/>
                <a:cs typeface="Times New Roman" panose="02020603050405020304" pitchFamily="18" charset="0"/>
              </a:rPr>
              <a:t>thus</a:t>
            </a:r>
            <a:r>
              <a:rPr lang="en-US" sz="2500" dirty="0">
                <a:latin typeface="Times New Roman" panose="02020603050405020304" pitchFamily="18" charset="0"/>
                <a:cs typeface="Times New Roman" panose="02020603050405020304" pitchFamily="18" charset="0"/>
              </a:rPr>
              <a:t> making peace, </a:t>
            </a:r>
            <a:r>
              <a:rPr lang="en-US" sz="2500" b="1" baseline="30000" dirty="0">
                <a:latin typeface="Times New Roman" panose="02020603050405020304" pitchFamily="18" charset="0"/>
                <a:cs typeface="Times New Roman" panose="02020603050405020304" pitchFamily="18" charset="0"/>
              </a:rPr>
              <a:t>16 </a:t>
            </a:r>
            <a:r>
              <a:rPr lang="en-US" sz="2500" dirty="0">
                <a:latin typeface="Times New Roman" panose="02020603050405020304" pitchFamily="18" charset="0"/>
                <a:cs typeface="Times New Roman" panose="02020603050405020304" pitchFamily="18" charset="0"/>
              </a:rPr>
              <a:t>and that He might reconcile them both to God in one body through the cross, thereby putting to death the enmity. </a:t>
            </a:r>
            <a:r>
              <a:rPr lang="en-US" sz="2500" b="1" baseline="30000" dirty="0">
                <a:latin typeface="Times New Roman" panose="02020603050405020304" pitchFamily="18" charset="0"/>
                <a:cs typeface="Times New Roman" panose="02020603050405020304" pitchFamily="18" charset="0"/>
              </a:rPr>
              <a:t>17 </a:t>
            </a:r>
            <a:r>
              <a:rPr lang="en-US" sz="2500" dirty="0">
                <a:latin typeface="Times New Roman" panose="02020603050405020304" pitchFamily="18" charset="0"/>
                <a:cs typeface="Times New Roman" panose="02020603050405020304" pitchFamily="18" charset="0"/>
              </a:rPr>
              <a:t>And He came and preached peace to you who were afar off and to those who were near. </a:t>
            </a:r>
            <a:r>
              <a:rPr lang="en-US" sz="2500" b="1" baseline="30000" dirty="0">
                <a:latin typeface="Times New Roman" panose="02020603050405020304" pitchFamily="18" charset="0"/>
                <a:cs typeface="Times New Roman" panose="02020603050405020304" pitchFamily="18" charset="0"/>
              </a:rPr>
              <a:t>18 </a:t>
            </a:r>
            <a:r>
              <a:rPr lang="en-US" sz="2500" dirty="0">
                <a:latin typeface="Times New Roman" panose="02020603050405020304" pitchFamily="18" charset="0"/>
                <a:cs typeface="Times New Roman" panose="02020603050405020304" pitchFamily="18" charset="0"/>
              </a:rPr>
              <a:t>For through Him we both have access by one Spirit to the Father</a:t>
            </a:r>
            <a:r>
              <a:rPr lang="en-US" sz="2500" dirty="0" smtClean="0">
                <a:latin typeface="Times New Roman" panose="02020603050405020304" pitchFamily="18" charset="0"/>
                <a:cs typeface="Times New Roman" panose="02020603050405020304" pitchFamily="18" charset="0"/>
              </a:rPr>
              <a:t>. </a:t>
            </a:r>
            <a:r>
              <a:rPr lang="en-US" sz="2500" b="1" baseline="30000" dirty="0" smtClean="0">
                <a:latin typeface="Times New Roman" panose="02020603050405020304" pitchFamily="18" charset="0"/>
                <a:cs typeface="Times New Roman" panose="02020603050405020304" pitchFamily="18" charset="0"/>
              </a:rPr>
              <a:t>19</a:t>
            </a:r>
            <a:r>
              <a:rPr lang="en-US" sz="2500" b="1" baseline="30000"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Now, therefore, you are no longer strangers and foreigners, but fellow citizens with the saints and members of the household </a:t>
            </a:r>
            <a:r>
              <a:rPr lang="en-US" sz="2500" dirty="0" smtClean="0">
                <a:latin typeface="Times New Roman" panose="02020603050405020304" pitchFamily="18" charset="0"/>
                <a:cs typeface="Times New Roman" panose="02020603050405020304" pitchFamily="18" charset="0"/>
              </a:rPr>
              <a:t>of God, </a:t>
            </a:r>
            <a:r>
              <a:rPr lang="en-US" sz="2500" b="1" baseline="30000" dirty="0" smtClean="0">
                <a:latin typeface="Times New Roman" panose="02020603050405020304" pitchFamily="18" charset="0"/>
                <a:cs typeface="Times New Roman" panose="02020603050405020304" pitchFamily="18" charset="0"/>
              </a:rPr>
              <a:t>20</a:t>
            </a:r>
            <a:r>
              <a:rPr lang="en-US" sz="2500" b="1" baseline="30000" dirty="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having been built on the foundation of the apostles and prophets, Jesus Christ Himself being the chief corner</a:t>
            </a:r>
            <a:r>
              <a:rPr lang="en-US" sz="2500" i="1" dirty="0">
                <a:latin typeface="Times New Roman" panose="02020603050405020304" pitchFamily="18" charset="0"/>
                <a:cs typeface="Times New Roman" panose="02020603050405020304" pitchFamily="18" charset="0"/>
              </a:rPr>
              <a:t>stone,</a:t>
            </a:r>
            <a:r>
              <a:rPr lang="en-US" sz="2500" dirty="0">
                <a:latin typeface="Times New Roman" panose="02020603050405020304" pitchFamily="18" charset="0"/>
                <a:cs typeface="Times New Roman" panose="02020603050405020304" pitchFamily="18" charset="0"/>
              </a:rPr>
              <a:t> </a:t>
            </a:r>
            <a:r>
              <a:rPr lang="en-US" sz="2500" b="1" baseline="30000" dirty="0">
                <a:latin typeface="Times New Roman" panose="02020603050405020304" pitchFamily="18" charset="0"/>
                <a:cs typeface="Times New Roman" panose="02020603050405020304" pitchFamily="18" charset="0"/>
              </a:rPr>
              <a:t>21 </a:t>
            </a:r>
            <a:r>
              <a:rPr lang="en-US" sz="2500" dirty="0">
                <a:latin typeface="Times New Roman" panose="02020603050405020304" pitchFamily="18" charset="0"/>
                <a:cs typeface="Times New Roman" panose="02020603050405020304" pitchFamily="18" charset="0"/>
              </a:rPr>
              <a:t>in whom the whole building, being fitted together, grows into a holy temple in the Lord, </a:t>
            </a:r>
            <a:r>
              <a:rPr lang="en-US" sz="2500" b="1" baseline="30000" dirty="0">
                <a:latin typeface="Times New Roman" panose="02020603050405020304" pitchFamily="18" charset="0"/>
                <a:cs typeface="Times New Roman" panose="02020603050405020304" pitchFamily="18" charset="0"/>
              </a:rPr>
              <a:t>22 </a:t>
            </a:r>
            <a:r>
              <a:rPr lang="en-US" sz="2500" dirty="0">
                <a:latin typeface="Times New Roman" panose="02020603050405020304" pitchFamily="18" charset="0"/>
                <a:cs typeface="Times New Roman" panose="02020603050405020304" pitchFamily="18" charset="0"/>
              </a:rPr>
              <a:t>in whom you also are being built together for a dwelling place of God in the Spirit</a:t>
            </a:r>
            <a:r>
              <a:rPr lang="en-US" sz="2500" dirty="0" smtClean="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2286000" y="6019800"/>
            <a:ext cx="2590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105400" y="6019800"/>
            <a:ext cx="3048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76800" y="6351494"/>
            <a:ext cx="3505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8600" y="6705600"/>
            <a:ext cx="3200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4054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457200"/>
            <a:ext cx="9144000" cy="1143000"/>
          </a:xfrm>
          <a:effectLst/>
        </p:spPr>
        <p:txBody>
          <a:bodyPr/>
          <a:lstStyle/>
          <a:p>
            <a:r>
              <a:rPr lang="en-US" altLang="en-US" sz="5000" b="1" dirty="0" smtClean="0">
                <a:solidFill>
                  <a:srgbClr val="663300"/>
                </a:solidFill>
              </a:rPr>
              <a:t>Closer Look at the</a:t>
            </a:r>
            <a:r>
              <a:rPr lang="en-US" altLang="en-US" sz="5000" b="1" dirty="0" smtClean="0">
                <a:solidFill>
                  <a:srgbClr val="663300"/>
                </a:solidFill>
              </a:rPr>
              <a:t> </a:t>
            </a:r>
            <a:r>
              <a:rPr lang="en-US" altLang="en-US" sz="5000" b="1" dirty="0">
                <a:solidFill>
                  <a:srgbClr val="663300"/>
                </a:solidFill>
              </a:rPr>
              <a:t>Context</a:t>
            </a:r>
          </a:p>
        </p:txBody>
      </p:sp>
      <p:sp>
        <p:nvSpPr>
          <p:cNvPr id="60419" name="Rectangle 3"/>
          <p:cNvSpPr>
            <a:spLocks noGrp="1" noChangeArrowheads="1"/>
          </p:cNvSpPr>
          <p:nvPr>
            <p:ph type="body" idx="1"/>
          </p:nvPr>
        </p:nvSpPr>
        <p:spPr>
          <a:xfrm>
            <a:off x="228600" y="2209800"/>
            <a:ext cx="8839200" cy="4648200"/>
          </a:xfrm>
        </p:spPr>
        <p:txBody>
          <a:bodyPr>
            <a:noAutofit/>
          </a:bodyPr>
          <a:lstStyle/>
          <a:p>
            <a:pPr>
              <a:lnSpc>
                <a:spcPct val="90000"/>
              </a:lnSpc>
              <a:spcBef>
                <a:spcPts val="0"/>
              </a:spcBef>
              <a:spcAft>
                <a:spcPts val="400"/>
              </a:spcAft>
              <a:buClr>
                <a:srgbClr val="663300"/>
              </a:buClr>
              <a:buFont typeface="Arial" panose="020B0604020202020204" pitchFamily="34" charset="0"/>
              <a:buChar char="•"/>
            </a:pPr>
            <a:r>
              <a:rPr lang="en-US" altLang="en-US" sz="3000" dirty="0">
                <a:solidFill>
                  <a:schemeClr val="tx1"/>
                </a:solidFill>
              </a:rPr>
              <a:t>Jews &amp; Gentiles may have unity in </a:t>
            </a:r>
            <a:r>
              <a:rPr lang="en-US" altLang="en-US" sz="3000" dirty="0" smtClean="0">
                <a:solidFill>
                  <a:schemeClr val="tx1"/>
                </a:solidFill>
              </a:rPr>
              <a:t>Christ because Old Law that </a:t>
            </a:r>
            <a:r>
              <a:rPr lang="en-US" altLang="en-US" sz="3000" dirty="0">
                <a:solidFill>
                  <a:schemeClr val="tx1"/>
                </a:solidFill>
              </a:rPr>
              <a:t>mandated </a:t>
            </a:r>
            <a:r>
              <a:rPr lang="en-US" altLang="en-US" sz="3000" dirty="0">
                <a:solidFill>
                  <a:schemeClr val="tx1"/>
                </a:solidFill>
              </a:rPr>
              <a:t>separation was </a:t>
            </a:r>
            <a:r>
              <a:rPr lang="en-US" altLang="en-US" sz="3000" dirty="0" smtClean="0">
                <a:solidFill>
                  <a:schemeClr val="tx1"/>
                </a:solidFill>
              </a:rPr>
              <a:t>abolished</a:t>
            </a:r>
            <a:endParaRPr lang="en-US" altLang="en-US" sz="3000" dirty="0">
              <a:solidFill>
                <a:schemeClr val="tx1"/>
              </a:solidFill>
            </a:endParaRPr>
          </a:p>
          <a:p>
            <a:pPr>
              <a:lnSpc>
                <a:spcPct val="90000"/>
              </a:lnSpc>
              <a:spcBef>
                <a:spcPts val="0"/>
              </a:spcBef>
              <a:spcAft>
                <a:spcPts val="400"/>
              </a:spcAft>
              <a:buClr>
                <a:srgbClr val="663300"/>
              </a:buClr>
              <a:buFont typeface="Arial" panose="020B0604020202020204" pitchFamily="34" charset="0"/>
              <a:buChar char="•"/>
            </a:pPr>
            <a:r>
              <a:rPr lang="en-US" altLang="en-US" sz="3000" dirty="0">
                <a:solidFill>
                  <a:schemeClr val="tx1"/>
                </a:solidFill>
              </a:rPr>
              <a:t>Reconciliation of both unto God </a:t>
            </a:r>
            <a:r>
              <a:rPr lang="en-US" altLang="en-US" sz="3000" dirty="0" smtClean="0">
                <a:solidFill>
                  <a:schemeClr val="tx1"/>
                </a:solidFill>
              </a:rPr>
              <a:t>then made possible</a:t>
            </a:r>
            <a:r>
              <a:rPr lang="en-US" altLang="en-US" sz="3000" dirty="0">
                <a:solidFill>
                  <a:schemeClr val="tx1"/>
                </a:solidFill>
              </a:rPr>
              <a:t>:</a:t>
            </a:r>
          </a:p>
          <a:p>
            <a:pPr lvl="1">
              <a:lnSpc>
                <a:spcPct val="90000"/>
              </a:lnSpc>
              <a:spcBef>
                <a:spcPts val="0"/>
              </a:spcBef>
              <a:spcAft>
                <a:spcPts val="400"/>
              </a:spcAft>
              <a:buClr>
                <a:srgbClr val="0070C0"/>
              </a:buClr>
              <a:buSzPct val="60000"/>
              <a:buFont typeface="Wingdings" panose="05000000000000000000" pitchFamily="2" charset="2"/>
              <a:buChar char="§"/>
            </a:pPr>
            <a:r>
              <a:rPr lang="en-US" altLang="en-US" sz="2800" b="1" dirty="0">
                <a:solidFill>
                  <a:schemeClr val="tx1"/>
                </a:solidFill>
              </a:rPr>
              <a:t>WHERE:</a:t>
            </a:r>
            <a:r>
              <a:rPr lang="en-US" altLang="en-US" sz="2800" dirty="0">
                <a:solidFill>
                  <a:schemeClr val="tx1"/>
                </a:solidFill>
              </a:rPr>
              <a:t> </a:t>
            </a:r>
            <a:r>
              <a:rPr lang="en-US" altLang="en-US" sz="2800" b="1" i="1" dirty="0">
                <a:solidFill>
                  <a:schemeClr val="tx1"/>
                </a:solidFill>
              </a:rPr>
              <a:t>“</a:t>
            </a:r>
            <a:r>
              <a:rPr lang="en-US" altLang="en-US" sz="2800" b="1" i="1" dirty="0">
                <a:solidFill>
                  <a:srgbClr val="800000"/>
                </a:solidFill>
              </a:rPr>
              <a:t>in one body</a:t>
            </a:r>
            <a:r>
              <a:rPr lang="en-US" altLang="en-US" sz="2800" b="1" i="1" dirty="0">
                <a:solidFill>
                  <a:schemeClr val="tx1"/>
                </a:solidFill>
              </a:rPr>
              <a:t>”</a:t>
            </a:r>
            <a:endParaRPr lang="en-US" altLang="en-US" sz="2800" dirty="0">
              <a:solidFill>
                <a:schemeClr val="tx1"/>
              </a:solidFill>
            </a:endParaRPr>
          </a:p>
          <a:p>
            <a:pPr lvl="1">
              <a:lnSpc>
                <a:spcPct val="90000"/>
              </a:lnSpc>
              <a:spcBef>
                <a:spcPts val="0"/>
              </a:spcBef>
              <a:spcAft>
                <a:spcPts val="400"/>
              </a:spcAft>
              <a:buClr>
                <a:srgbClr val="0070C0"/>
              </a:buClr>
              <a:buSzPct val="60000"/>
              <a:buFont typeface="Wingdings" panose="05000000000000000000" pitchFamily="2" charset="2"/>
              <a:buChar char="§"/>
            </a:pPr>
            <a:r>
              <a:rPr lang="en-US" altLang="en-US" sz="2800" b="1" dirty="0">
                <a:solidFill>
                  <a:schemeClr val="tx1"/>
                </a:solidFill>
              </a:rPr>
              <a:t>HOW:</a:t>
            </a:r>
            <a:r>
              <a:rPr lang="en-US" altLang="en-US" sz="2800" dirty="0">
                <a:solidFill>
                  <a:schemeClr val="tx1"/>
                </a:solidFill>
              </a:rPr>
              <a:t> </a:t>
            </a:r>
            <a:r>
              <a:rPr lang="en-US" altLang="en-US" sz="2800" b="1" i="1" dirty="0">
                <a:solidFill>
                  <a:schemeClr val="tx1"/>
                </a:solidFill>
              </a:rPr>
              <a:t>“</a:t>
            </a:r>
            <a:r>
              <a:rPr lang="en-US" altLang="en-US" sz="2800" b="1" i="1" dirty="0">
                <a:solidFill>
                  <a:srgbClr val="800000"/>
                </a:solidFill>
              </a:rPr>
              <a:t>through the cross</a:t>
            </a:r>
            <a:r>
              <a:rPr lang="en-US" altLang="en-US" sz="2800" b="1" i="1" dirty="0">
                <a:solidFill>
                  <a:schemeClr val="tx1"/>
                </a:solidFill>
              </a:rPr>
              <a:t>”</a:t>
            </a:r>
            <a:endParaRPr lang="en-US" altLang="en-US" sz="2800" dirty="0">
              <a:solidFill>
                <a:schemeClr val="tx1"/>
              </a:solidFill>
            </a:endParaRPr>
          </a:p>
          <a:p>
            <a:pPr>
              <a:lnSpc>
                <a:spcPct val="90000"/>
              </a:lnSpc>
              <a:spcBef>
                <a:spcPts val="0"/>
              </a:spcBef>
              <a:spcAft>
                <a:spcPts val="400"/>
              </a:spcAft>
              <a:buClr>
                <a:srgbClr val="663300"/>
              </a:buClr>
              <a:buFont typeface="Arial" panose="020B0604020202020204" pitchFamily="34" charset="0"/>
              <a:buChar char="•"/>
            </a:pPr>
            <a:r>
              <a:rPr lang="en-US" altLang="en-US" sz="3000" dirty="0">
                <a:solidFill>
                  <a:schemeClr val="tx1"/>
                </a:solidFill>
              </a:rPr>
              <a:t>“Cross” speaks of Jesus’ death &amp; </a:t>
            </a:r>
            <a:r>
              <a:rPr lang="en-US" altLang="en-US" sz="3000" dirty="0" smtClean="0">
                <a:solidFill>
                  <a:schemeClr val="tx1"/>
                </a:solidFill>
              </a:rPr>
              <a:t>gospel revelation</a:t>
            </a:r>
            <a:endParaRPr lang="en-US" altLang="en-US" sz="3000" dirty="0">
              <a:solidFill>
                <a:schemeClr val="tx1"/>
              </a:solidFill>
            </a:endParaRPr>
          </a:p>
          <a:p>
            <a:pPr lvl="1">
              <a:lnSpc>
                <a:spcPct val="90000"/>
              </a:lnSpc>
              <a:spcBef>
                <a:spcPts val="0"/>
              </a:spcBef>
              <a:spcAft>
                <a:spcPts val="400"/>
              </a:spcAft>
              <a:buClr>
                <a:srgbClr val="0070C0"/>
              </a:buClr>
              <a:buSzPct val="60000"/>
              <a:buFont typeface="Wingdings" panose="05000000000000000000" pitchFamily="2" charset="2"/>
              <a:buChar char="§"/>
            </a:pPr>
            <a:r>
              <a:rPr lang="en-US" altLang="en-US" sz="2800" b="1" i="1" dirty="0">
                <a:solidFill>
                  <a:srgbClr val="800000"/>
                </a:solidFill>
              </a:rPr>
              <a:t>1 Corinthians 1:17-18</a:t>
            </a:r>
            <a:r>
              <a:rPr lang="en-US" altLang="en-US" sz="2800" dirty="0">
                <a:solidFill>
                  <a:srgbClr val="800000"/>
                </a:solidFill>
              </a:rPr>
              <a:t> </a:t>
            </a:r>
            <a:r>
              <a:rPr lang="en-US" altLang="en-US" sz="2800" dirty="0">
                <a:solidFill>
                  <a:schemeClr val="tx1"/>
                </a:solidFill>
              </a:rPr>
              <a:t>&amp; </a:t>
            </a:r>
            <a:r>
              <a:rPr lang="en-US" altLang="en-US" sz="2800" b="1" i="1" dirty="0">
                <a:solidFill>
                  <a:srgbClr val="800000"/>
                </a:solidFill>
              </a:rPr>
              <a:t>Philippians 3:17-19</a:t>
            </a:r>
          </a:p>
          <a:p>
            <a:pPr>
              <a:lnSpc>
                <a:spcPct val="90000"/>
              </a:lnSpc>
              <a:spcBef>
                <a:spcPts val="0"/>
              </a:spcBef>
              <a:spcAft>
                <a:spcPts val="400"/>
              </a:spcAft>
              <a:buClr>
                <a:srgbClr val="663300"/>
              </a:buClr>
              <a:buFont typeface="Arial" panose="020B0604020202020204" pitchFamily="34" charset="0"/>
              <a:buChar char="•"/>
            </a:pPr>
            <a:r>
              <a:rPr lang="en-US" altLang="en-US" sz="3000" dirty="0">
                <a:solidFill>
                  <a:schemeClr val="tx1"/>
                </a:solidFill>
              </a:rPr>
              <a:t>Preaching truth provides access to one body</a:t>
            </a:r>
          </a:p>
          <a:p>
            <a:pPr>
              <a:lnSpc>
                <a:spcPct val="90000"/>
              </a:lnSpc>
              <a:spcBef>
                <a:spcPts val="0"/>
              </a:spcBef>
              <a:spcAft>
                <a:spcPts val="400"/>
              </a:spcAft>
              <a:buClr>
                <a:srgbClr val="663300"/>
              </a:buClr>
              <a:buFont typeface="Arial" panose="020B0604020202020204" pitchFamily="34" charset="0"/>
              <a:buChar char="•"/>
            </a:pPr>
            <a:r>
              <a:rPr lang="en-US" altLang="en-US" sz="3000" dirty="0" smtClean="0">
                <a:solidFill>
                  <a:schemeClr val="tx1"/>
                </a:solidFill>
              </a:rPr>
              <a:t>When e</a:t>
            </a:r>
            <a:r>
              <a:rPr lang="en-US" altLang="en-US" sz="3000" dirty="0" smtClean="0">
                <a:solidFill>
                  <a:schemeClr val="tx1"/>
                </a:solidFill>
              </a:rPr>
              <a:t>nmity </a:t>
            </a:r>
            <a:r>
              <a:rPr lang="en-US" altLang="en-US" sz="3000" dirty="0">
                <a:solidFill>
                  <a:schemeClr val="tx1"/>
                </a:solidFill>
              </a:rPr>
              <a:t>of Jews &amp; Gentiles ends, unity begins</a:t>
            </a:r>
          </a:p>
          <a:p>
            <a:pPr>
              <a:lnSpc>
                <a:spcPct val="90000"/>
              </a:lnSpc>
              <a:spcBef>
                <a:spcPts val="0"/>
              </a:spcBef>
              <a:spcAft>
                <a:spcPts val="400"/>
              </a:spcAft>
              <a:buClr>
                <a:srgbClr val="663300"/>
              </a:buClr>
              <a:buFont typeface="Arial" panose="020B0604020202020204" pitchFamily="34" charset="0"/>
              <a:buChar char="•"/>
            </a:pPr>
            <a:r>
              <a:rPr lang="en-US" altLang="en-US" sz="3000" dirty="0">
                <a:solidFill>
                  <a:schemeClr val="tx1"/>
                </a:solidFill>
              </a:rPr>
              <a:t>Context emphasizes </a:t>
            </a:r>
            <a:r>
              <a:rPr lang="en-US" altLang="en-US" sz="3000" dirty="0" smtClean="0">
                <a:solidFill>
                  <a:schemeClr val="tx1"/>
                </a:solidFill>
              </a:rPr>
              <a:t>this corporate unity now </a:t>
            </a:r>
            <a:r>
              <a:rPr lang="en-US" altLang="en-US" sz="3000" dirty="0">
                <a:solidFill>
                  <a:schemeClr val="tx1"/>
                </a:solidFill>
              </a:rPr>
              <a:t>possible</a:t>
            </a:r>
          </a:p>
        </p:txBody>
      </p:sp>
    </p:spTree>
    <p:extLst>
      <p:ext uri="{BB962C8B-B14F-4D97-AF65-F5344CB8AC3E}">
        <p14:creationId xmlns:p14="http://schemas.microsoft.com/office/powerpoint/2010/main" val="11805400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left)">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wipe(left)">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wipe(left)">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wipe(left)">
                                      <p:cBhvr>
                                        <p:cTn id="22" dur="5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wipe(left)">
                                      <p:cBhvr>
                                        <p:cTn id="27" dur="500"/>
                                        <p:tgtEl>
                                          <p:spTgt spid="604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0419">
                                            <p:txEl>
                                              <p:pRg st="5" end="5"/>
                                            </p:txEl>
                                          </p:spTgt>
                                        </p:tgtEl>
                                        <p:attrNameLst>
                                          <p:attrName>style.visibility</p:attrName>
                                        </p:attrNameLst>
                                      </p:cBhvr>
                                      <p:to>
                                        <p:strVal val="visible"/>
                                      </p:to>
                                    </p:set>
                                    <p:animEffect transition="in" filter="wipe(left)">
                                      <p:cBhvr>
                                        <p:cTn id="32" dur="500"/>
                                        <p:tgtEl>
                                          <p:spTgt spid="604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0419">
                                            <p:txEl>
                                              <p:pRg st="6" end="6"/>
                                            </p:txEl>
                                          </p:spTgt>
                                        </p:tgtEl>
                                        <p:attrNameLst>
                                          <p:attrName>style.visibility</p:attrName>
                                        </p:attrNameLst>
                                      </p:cBhvr>
                                      <p:to>
                                        <p:strVal val="visible"/>
                                      </p:to>
                                    </p:set>
                                    <p:animEffect transition="in" filter="wipe(left)">
                                      <p:cBhvr>
                                        <p:cTn id="37" dur="500"/>
                                        <p:tgtEl>
                                          <p:spTgt spid="604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0419">
                                            <p:txEl>
                                              <p:pRg st="7" end="7"/>
                                            </p:txEl>
                                          </p:spTgt>
                                        </p:tgtEl>
                                        <p:attrNameLst>
                                          <p:attrName>style.visibility</p:attrName>
                                        </p:attrNameLst>
                                      </p:cBhvr>
                                      <p:to>
                                        <p:strVal val="visible"/>
                                      </p:to>
                                    </p:set>
                                    <p:animEffect transition="in" filter="wipe(left)">
                                      <p:cBhvr>
                                        <p:cTn id="42" dur="500"/>
                                        <p:tgtEl>
                                          <p:spTgt spid="604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0419">
                                            <p:txEl>
                                              <p:pRg st="8" end="8"/>
                                            </p:txEl>
                                          </p:spTgt>
                                        </p:tgtEl>
                                        <p:attrNameLst>
                                          <p:attrName>style.visibility</p:attrName>
                                        </p:attrNameLst>
                                      </p:cBhvr>
                                      <p:to>
                                        <p:strVal val="visible"/>
                                      </p:to>
                                    </p:set>
                                    <p:animEffect transition="in" filter="wipe(left)">
                                      <p:cBhvr>
                                        <p:cTn id="47" dur="500"/>
                                        <p:tgtEl>
                                          <p:spTgt spid="604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457200"/>
            <a:ext cx="9144000" cy="1143000"/>
          </a:xfrm>
          <a:effectLst/>
        </p:spPr>
        <p:txBody>
          <a:bodyPr/>
          <a:lstStyle/>
          <a:p>
            <a:r>
              <a:rPr lang="en-US" altLang="en-US" sz="5200" b="1" dirty="0" smtClean="0">
                <a:solidFill>
                  <a:srgbClr val="663300"/>
                </a:solidFill>
              </a:rPr>
              <a:t>Made Holy </a:t>
            </a:r>
            <a:r>
              <a:rPr lang="en-US" altLang="en-US" sz="5200" b="1" dirty="0" smtClean="0">
                <a:solidFill>
                  <a:srgbClr val="663300"/>
                </a:solidFill>
              </a:rPr>
              <a:t>Temple &amp; Dwelling</a:t>
            </a:r>
            <a:endParaRPr lang="en-US" altLang="en-US" sz="5200" b="1" dirty="0">
              <a:solidFill>
                <a:srgbClr val="663300"/>
              </a:solidFill>
            </a:endParaRPr>
          </a:p>
        </p:txBody>
      </p:sp>
      <p:sp>
        <p:nvSpPr>
          <p:cNvPr id="61443" name="Rectangle 3"/>
          <p:cNvSpPr>
            <a:spLocks noGrp="1" noChangeArrowheads="1"/>
          </p:cNvSpPr>
          <p:nvPr>
            <p:ph type="body" idx="1"/>
          </p:nvPr>
        </p:nvSpPr>
        <p:spPr>
          <a:xfrm>
            <a:off x="0" y="2133600"/>
            <a:ext cx="9144000" cy="4800600"/>
          </a:xfrm>
        </p:spPr>
        <p:txBody>
          <a:bodyPr>
            <a:normAutofit fontScale="92500" lnSpcReduction="20000"/>
          </a:bodyPr>
          <a:lstStyle/>
          <a:p>
            <a:pPr>
              <a:spcBef>
                <a:spcPts val="0"/>
              </a:spcBef>
              <a:spcAft>
                <a:spcPts val="600"/>
              </a:spcAft>
              <a:buClr>
                <a:srgbClr val="663300"/>
              </a:buClr>
              <a:buFont typeface="Arial" panose="020B0604020202020204" pitchFamily="34" charset="0"/>
              <a:buChar char="•"/>
            </a:pPr>
            <a:r>
              <a:rPr lang="en-US" altLang="en-US" sz="3200" dirty="0">
                <a:solidFill>
                  <a:schemeClr val="tx1"/>
                </a:solidFill>
              </a:rPr>
              <a:t>Why could Jews &amp; Gentiles </a:t>
            </a:r>
            <a:r>
              <a:rPr lang="en-US" altLang="en-US" sz="3200" dirty="0" smtClean="0">
                <a:solidFill>
                  <a:schemeClr val="tx1"/>
                </a:solidFill>
              </a:rPr>
              <a:t>be holy temple</a:t>
            </a:r>
            <a:r>
              <a:rPr lang="en-US" altLang="en-US" sz="3200" dirty="0" smtClean="0">
                <a:solidFill>
                  <a:schemeClr val="tx1"/>
                </a:solidFill>
              </a:rPr>
              <a:t> together?</a:t>
            </a:r>
            <a:endParaRPr lang="en-US" altLang="en-US" sz="3200" dirty="0">
              <a:solidFill>
                <a:schemeClr val="tx1"/>
              </a:solidFill>
            </a:endParaRPr>
          </a:p>
          <a:p>
            <a:pPr>
              <a:spcBef>
                <a:spcPts val="0"/>
              </a:spcBef>
              <a:spcAft>
                <a:spcPts val="600"/>
              </a:spcAft>
              <a:buClr>
                <a:srgbClr val="663300"/>
              </a:buClr>
              <a:buFont typeface="Arial" panose="020B0604020202020204" pitchFamily="34" charset="0"/>
              <a:buChar char="•"/>
            </a:pPr>
            <a:r>
              <a:rPr lang="en-US" altLang="en-US" sz="3200" dirty="0">
                <a:solidFill>
                  <a:schemeClr val="tx1"/>
                </a:solidFill>
              </a:rPr>
              <a:t>No longer strangers &amp; </a:t>
            </a:r>
            <a:r>
              <a:rPr lang="en-US" altLang="en-US" sz="3200" dirty="0" smtClean="0">
                <a:solidFill>
                  <a:schemeClr val="tx1"/>
                </a:solidFill>
              </a:rPr>
              <a:t>sojourners</a:t>
            </a:r>
            <a:r>
              <a:rPr lang="en-US" altLang="en-US" sz="3200" dirty="0">
                <a:solidFill>
                  <a:schemeClr val="tx1"/>
                </a:solidFill>
              </a:rPr>
              <a:t> </a:t>
            </a:r>
            <a:r>
              <a:rPr lang="en-US" altLang="en-US" sz="3200" dirty="0" smtClean="0">
                <a:solidFill>
                  <a:schemeClr val="tx1"/>
                </a:solidFill>
              </a:rPr>
              <a:t>– now </a:t>
            </a:r>
            <a:r>
              <a:rPr lang="en-US" altLang="en-US" sz="3200" dirty="0" smtClean="0">
                <a:solidFill>
                  <a:schemeClr val="tx1"/>
                </a:solidFill>
              </a:rPr>
              <a:t>fellow-citizens</a:t>
            </a:r>
            <a:endParaRPr lang="en-US" altLang="en-US" sz="3200" dirty="0">
              <a:solidFill>
                <a:schemeClr val="tx1"/>
              </a:solidFill>
            </a:endParaRPr>
          </a:p>
          <a:p>
            <a:pPr lvl="1">
              <a:spcBef>
                <a:spcPts val="0"/>
              </a:spcBef>
              <a:spcAft>
                <a:spcPts val="600"/>
              </a:spcAft>
              <a:buClr>
                <a:srgbClr val="C00000"/>
              </a:buClr>
              <a:buSzPct val="70000"/>
              <a:buFont typeface="Wingdings" panose="05000000000000000000" pitchFamily="2" charset="2"/>
              <a:buChar char="§"/>
            </a:pPr>
            <a:r>
              <a:rPr lang="en-US" altLang="en-US" sz="3000" dirty="0" smtClean="0">
                <a:solidFill>
                  <a:srgbClr val="002060"/>
                </a:solidFill>
              </a:rPr>
              <a:t>Temple </a:t>
            </a:r>
            <a:r>
              <a:rPr lang="en-US" altLang="en-US" sz="3000" dirty="0">
                <a:solidFill>
                  <a:srgbClr val="002060"/>
                </a:solidFill>
              </a:rPr>
              <a:t>was built when Israel establish in land</a:t>
            </a:r>
          </a:p>
          <a:p>
            <a:pPr>
              <a:spcBef>
                <a:spcPts val="0"/>
              </a:spcBef>
              <a:spcAft>
                <a:spcPts val="600"/>
              </a:spcAft>
              <a:buClr>
                <a:srgbClr val="663300"/>
              </a:buClr>
              <a:buFont typeface="Arial" panose="020B0604020202020204" pitchFamily="34" charset="0"/>
              <a:buChar char="•"/>
            </a:pPr>
            <a:r>
              <a:rPr lang="en-US" altLang="en-US" sz="3200" dirty="0" smtClean="0">
                <a:solidFill>
                  <a:schemeClr val="tx1"/>
                </a:solidFill>
              </a:rPr>
              <a:t>All (Jew &amp; Gentile) </a:t>
            </a:r>
            <a:r>
              <a:rPr lang="en-US" altLang="en-US" sz="3200" dirty="0">
                <a:solidFill>
                  <a:schemeClr val="tx1"/>
                </a:solidFill>
              </a:rPr>
              <a:t>now part of </a:t>
            </a:r>
            <a:r>
              <a:rPr lang="en-US" altLang="en-US" sz="3200" dirty="0" smtClean="0">
                <a:solidFill>
                  <a:schemeClr val="tx1"/>
                </a:solidFill>
              </a:rPr>
              <a:t>“household </a:t>
            </a:r>
            <a:r>
              <a:rPr lang="en-US" altLang="en-US" sz="3200" dirty="0">
                <a:solidFill>
                  <a:schemeClr val="tx1"/>
                </a:solidFill>
              </a:rPr>
              <a:t>of God”</a:t>
            </a:r>
          </a:p>
          <a:p>
            <a:pPr>
              <a:spcBef>
                <a:spcPts val="0"/>
              </a:spcBef>
              <a:spcAft>
                <a:spcPts val="600"/>
              </a:spcAft>
              <a:buClr>
                <a:srgbClr val="663300"/>
              </a:buClr>
              <a:buFont typeface="Arial" panose="020B0604020202020204" pitchFamily="34" charset="0"/>
              <a:buChar char="•"/>
            </a:pPr>
            <a:r>
              <a:rPr lang="en-US" altLang="en-US" sz="3200" dirty="0" smtClean="0">
                <a:solidFill>
                  <a:schemeClr val="tx1"/>
                </a:solidFill>
              </a:rPr>
              <a:t>Built </a:t>
            </a:r>
            <a:r>
              <a:rPr lang="en-US" altLang="en-US" sz="3200" b="1" dirty="0" smtClean="0">
                <a:solidFill>
                  <a:schemeClr val="tx1"/>
                </a:solidFill>
              </a:rPr>
              <a:t>together</a:t>
            </a:r>
            <a:r>
              <a:rPr lang="en-US" altLang="en-US" sz="3200" dirty="0" smtClean="0">
                <a:solidFill>
                  <a:schemeClr val="tx1"/>
                </a:solidFill>
              </a:rPr>
              <a:t> </a:t>
            </a:r>
            <a:r>
              <a:rPr lang="en-US" altLang="en-US" sz="3200" dirty="0">
                <a:solidFill>
                  <a:schemeClr val="tx1"/>
                </a:solidFill>
              </a:rPr>
              <a:t>on foundation of apostles &amp; prophets with Christ as chief corner stone</a:t>
            </a:r>
          </a:p>
          <a:p>
            <a:pPr>
              <a:spcBef>
                <a:spcPts val="0"/>
              </a:spcBef>
              <a:spcAft>
                <a:spcPts val="600"/>
              </a:spcAft>
              <a:buClr>
                <a:srgbClr val="663300"/>
              </a:buClr>
              <a:buFont typeface="Arial" panose="020B0604020202020204" pitchFamily="34" charset="0"/>
              <a:buChar char="•"/>
            </a:pPr>
            <a:r>
              <a:rPr lang="en-US" altLang="en-US" sz="3200" dirty="0">
                <a:solidFill>
                  <a:schemeClr val="tx1"/>
                </a:solidFill>
              </a:rPr>
              <a:t>“</a:t>
            </a:r>
            <a:r>
              <a:rPr lang="en-US" altLang="en-US" sz="3200" b="1" i="1" dirty="0">
                <a:solidFill>
                  <a:srgbClr val="800000"/>
                </a:solidFill>
              </a:rPr>
              <a:t>Each several building</a:t>
            </a:r>
            <a:r>
              <a:rPr lang="en-US" altLang="en-US" sz="3200" dirty="0">
                <a:solidFill>
                  <a:schemeClr val="tx1"/>
                </a:solidFill>
              </a:rPr>
              <a:t>” </a:t>
            </a:r>
            <a:r>
              <a:rPr lang="en-US" altLang="en-US" sz="3200" dirty="0" smtClean="0">
                <a:solidFill>
                  <a:schemeClr val="tx1"/>
                </a:solidFill>
              </a:rPr>
              <a:t>fitted</a:t>
            </a:r>
            <a:r>
              <a:rPr lang="en-US" altLang="en-US" sz="3200" dirty="0" smtClean="0">
                <a:solidFill>
                  <a:schemeClr val="tx1"/>
                </a:solidFill>
              </a:rPr>
              <a:t> </a:t>
            </a:r>
            <a:r>
              <a:rPr lang="en-US" altLang="en-US" sz="3200" dirty="0">
                <a:solidFill>
                  <a:schemeClr val="tx1"/>
                </a:solidFill>
              </a:rPr>
              <a:t>together to become “</a:t>
            </a:r>
            <a:r>
              <a:rPr lang="en-US" altLang="en-US" sz="3200" b="1" i="1" dirty="0">
                <a:solidFill>
                  <a:srgbClr val="800000"/>
                </a:solidFill>
              </a:rPr>
              <a:t>holy temple in Lord</a:t>
            </a:r>
            <a:r>
              <a:rPr lang="en-US" altLang="en-US" sz="3200" dirty="0">
                <a:solidFill>
                  <a:schemeClr val="tx1"/>
                </a:solidFill>
              </a:rPr>
              <a:t>”</a:t>
            </a:r>
          </a:p>
          <a:p>
            <a:pPr lvl="1">
              <a:spcBef>
                <a:spcPts val="0"/>
              </a:spcBef>
              <a:spcAft>
                <a:spcPts val="600"/>
              </a:spcAft>
              <a:buClr>
                <a:srgbClr val="C00000"/>
              </a:buClr>
              <a:buSzPct val="70000"/>
              <a:buFont typeface="Wingdings" panose="05000000000000000000" pitchFamily="2" charset="2"/>
              <a:buChar char="§"/>
            </a:pPr>
            <a:r>
              <a:rPr lang="en-US" altLang="en-US" sz="3000" dirty="0" smtClean="0">
                <a:solidFill>
                  <a:srgbClr val="002060"/>
                </a:solidFill>
              </a:rPr>
              <a:t>Collective,</a:t>
            </a:r>
            <a:r>
              <a:rPr lang="en-US" altLang="en-US" sz="1900" dirty="0" smtClean="0">
                <a:solidFill>
                  <a:srgbClr val="002060"/>
                </a:solidFill>
              </a:rPr>
              <a:t> </a:t>
            </a:r>
            <a:r>
              <a:rPr lang="en-US" altLang="en-US" sz="3000" dirty="0" smtClean="0">
                <a:solidFill>
                  <a:srgbClr val="002060"/>
                </a:solidFill>
              </a:rPr>
              <a:t>not</a:t>
            </a:r>
            <a:r>
              <a:rPr lang="en-US" altLang="en-US" dirty="0" smtClean="0">
                <a:solidFill>
                  <a:srgbClr val="002060"/>
                </a:solidFill>
              </a:rPr>
              <a:t> </a:t>
            </a:r>
            <a:r>
              <a:rPr lang="en-US" altLang="en-US" sz="3000" dirty="0" smtClean="0">
                <a:solidFill>
                  <a:srgbClr val="002060"/>
                </a:solidFill>
              </a:rPr>
              <a:t>individual,</a:t>
            </a:r>
            <a:r>
              <a:rPr lang="en-US" altLang="en-US" dirty="0" smtClean="0">
                <a:solidFill>
                  <a:srgbClr val="002060"/>
                </a:solidFill>
              </a:rPr>
              <a:t> </a:t>
            </a:r>
            <a:r>
              <a:rPr lang="en-US" altLang="en-US" sz="3000" dirty="0" smtClean="0">
                <a:solidFill>
                  <a:srgbClr val="002060"/>
                </a:solidFill>
              </a:rPr>
              <a:t>made</a:t>
            </a:r>
            <a:r>
              <a:rPr lang="en-US" altLang="en-US" dirty="0" smtClean="0">
                <a:solidFill>
                  <a:srgbClr val="002060"/>
                </a:solidFill>
              </a:rPr>
              <a:t> </a:t>
            </a:r>
            <a:r>
              <a:rPr lang="en-US" altLang="en-US" sz="3000" dirty="0" smtClean="0">
                <a:solidFill>
                  <a:srgbClr val="002060"/>
                </a:solidFill>
              </a:rPr>
              <a:t>dwelling</a:t>
            </a:r>
            <a:r>
              <a:rPr lang="en-US" altLang="en-US" sz="2400" dirty="0" smtClean="0">
                <a:solidFill>
                  <a:srgbClr val="002060"/>
                </a:solidFill>
              </a:rPr>
              <a:t> </a:t>
            </a:r>
            <a:r>
              <a:rPr lang="en-US" altLang="en-US" sz="3000" dirty="0">
                <a:solidFill>
                  <a:srgbClr val="002060"/>
                </a:solidFill>
              </a:rPr>
              <a:t>of</a:t>
            </a:r>
            <a:r>
              <a:rPr lang="en-US" altLang="en-US" sz="2400" dirty="0">
                <a:solidFill>
                  <a:srgbClr val="002060"/>
                </a:solidFill>
              </a:rPr>
              <a:t> </a:t>
            </a:r>
            <a:r>
              <a:rPr lang="en-US" altLang="en-US" sz="3000" dirty="0">
                <a:solidFill>
                  <a:srgbClr val="002060"/>
                </a:solidFill>
              </a:rPr>
              <a:t>God</a:t>
            </a:r>
            <a:r>
              <a:rPr lang="en-US" altLang="en-US" sz="2400" dirty="0">
                <a:solidFill>
                  <a:srgbClr val="002060"/>
                </a:solidFill>
              </a:rPr>
              <a:t> </a:t>
            </a:r>
            <a:r>
              <a:rPr lang="en-US" altLang="en-US" sz="3000" dirty="0">
                <a:solidFill>
                  <a:srgbClr val="002060"/>
                </a:solidFill>
              </a:rPr>
              <a:t>in</a:t>
            </a:r>
            <a:r>
              <a:rPr lang="en-US" altLang="en-US" sz="2400" dirty="0">
                <a:solidFill>
                  <a:srgbClr val="002060"/>
                </a:solidFill>
              </a:rPr>
              <a:t> </a:t>
            </a:r>
            <a:r>
              <a:rPr lang="en-US" altLang="en-US" sz="3000" dirty="0" smtClean="0">
                <a:solidFill>
                  <a:srgbClr val="002060"/>
                </a:solidFill>
              </a:rPr>
              <a:t>Spirit</a:t>
            </a:r>
            <a:endParaRPr lang="en-US" altLang="en-US" sz="3000" dirty="0">
              <a:solidFill>
                <a:srgbClr val="002060"/>
              </a:solidFill>
            </a:endParaRPr>
          </a:p>
          <a:p>
            <a:pPr>
              <a:spcBef>
                <a:spcPts val="0"/>
              </a:spcBef>
              <a:spcAft>
                <a:spcPts val="600"/>
              </a:spcAft>
              <a:buClr>
                <a:srgbClr val="663300"/>
              </a:buClr>
              <a:buFont typeface="Arial" panose="020B0604020202020204" pitchFamily="34" charset="0"/>
              <a:buChar char="•"/>
            </a:pPr>
            <a:r>
              <a:rPr lang="en-US" altLang="en-US" sz="3200" dirty="0" smtClean="0">
                <a:solidFill>
                  <a:schemeClr val="tx1"/>
                </a:solidFill>
              </a:rPr>
              <a:t>All in Christ are </a:t>
            </a:r>
            <a:r>
              <a:rPr lang="en-US" altLang="en-US" sz="3200" dirty="0">
                <a:solidFill>
                  <a:schemeClr val="tx1"/>
                </a:solidFill>
              </a:rPr>
              <a:t>now part of “the household of God</a:t>
            </a:r>
            <a:r>
              <a:rPr lang="en-US" altLang="en-US" sz="3200" dirty="0" smtClean="0">
                <a:solidFill>
                  <a:schemeClr val="tx1"/>
                </a:solidFill>
              </a:rPr>
              <a:t>”</a:t>
            </a:r>
          </a:p>
          <a:p>
            <a:pPr>
              <a:spcBef>
                <a:spcPts val="0"/>
              </a:spcBef>
              <a:spcAft>
                <a:spcPts val="600"/>
              </a:spcAft>
              <a:buClr>
                <a:srgbClr val="663300"/>
              </a:buClr>
              <a:buFont typeface="Arial" panose="020B0604020202020204" pitchFamily="34" charset="0"/>
              <a:buChar char="•"/>
            </a:pPr>
            <a:r>
              <a:rPr lang="en-US" altLang="en-US" sz="3200" dirty="0" smtClean="0">
                <a:solidFill>
                  <a:schemeClr val="tx1"/>
                </a:solidFill>
              </a:rPr>
              <a:t>Idea of personal indwelling does not fit context</a:t>
            </a:r>
            <a:endParaRPr lang="en-US" altLang="en-US" sz="3200" dirty="0">
              <a:solidFill>
                <a:schemeClr val="tx1"/>
              </a:solidFill>
            </a:endParaRPr>
          </a:p>
        </p:txBody>
      </p:sp>
    </p:spTree>
    <p:extLst>
      <p:ext uri="{BB962C8B-B14F-4D97-AF65-F5344CB8AC3E}">
        <p14:creationId xmlns:p14="http://schemas.microsoft.com/office/powerpoint/2010/main" val="15308940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p:cTn id="7" dur="1000" fill="hold"/>
                                        <p:tgtEl>
                                          <p:spTgt spid="6144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144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144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144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1443">
                                            <p:txEl>
                                              <p:pRg st="1" end="1"/>
                                            </p:txEl>
                                          </p:spTgt>
                                        </p:tgtEl>
                                        <p:attrNameLst>
                                          <p:attrName>style.visibility</p:attrName>
                                        </p:attrNameLst>
                                      </p:cBhvr>
                                      <p:to>
                                        <p:strVal val="visible"/>
                                      </p:to>
                                    </p:set>
                                    <p:anim calcmode="lin" valueType="num">
                                      <p:cBhvr>
                                        <p:cTn id="15" dur="1000" fill="hold"/>
                                        <p:tgtEl>
                                          <p:spTgt spid="6144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144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144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144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1443">
                                            <p:txEl>
                                              <p:pRg st="2" end="2"/>
                                            </p:txEl>
                                          </p:spTgt>
                                        </p:tgtEl>
                                        <p:attrNameLst>
                                          <p:attrName>style.visibility</p:attrName>
                                        </p:attrNameLst>
                                      </p:cBhvr>
                                      <p:to>
                                        <p:strVal val="visible"/>
                                      </p:to>
                                    </p:set>
                                    <p:anim calcmode="lin" valueType="num">
                                      <p:cBhvr>
                                        <p:cTn id="23" dur="1000" fill="hold"/>
                                        <p:tgtEl>
                                          <p:spTgt spid="6144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144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144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144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1443">
                                            <p:txEl>
                                              <p:pRg st="3" end="3"/>
                                            </p:txEl>
                                          </p:spTgt>
                                        </p:tgtEl>
                                        <p:attrNameLst>
                                          <p:attrName>style.visibility</p:attrName>
                                        </p:attrNameLst>
                                      </p:cBhvr>
                                      <p:to>
                                        <p:strVal val="visible"/>
                                      </p:to>
                                    </p:set>
                                    <p:anim calcmode="lin" valueType="num">
                                      <p:cBhvr>
                                        <p:cTn id="31" dur="1000" fill="hold"/>
                                        <p:tgtEl>
                                          <p:spTgt spid="6144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144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144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144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1443">
                                            <p:txEl>
                                              <p:pRg st="4" end="4"/>
                                            </p:txEl>
                                          </p:spTgt>
                                        </p:tgtEl>
                                        <p:attrNameLst>
                                          <p:attrName>style.visibility</p:attrName>
                                        </p:attrNameLst>
                                      </p:cBhvr>
                                      <p:to>
                                        <p:strVal val="visible"/>
                                      </p:to>
                                    </p:set>
                                    <p:anim calcmode="lin" valueType="num">
                                      <p:cBhvr>
                                        <p:cTn id="39" dur="1000" fill="hold"/>
                                        <p:tgtEl>
                                          <p:spTgt spid="6144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144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144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144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61443">
                                            <p:txEl>
                                              <p:pRg st="5" end="5"/>
                                            </p:txEl>
                                          </p:spTgt>
                                        </p:tgtEl>
                                        <p:attrNameLst>
                                          <p:attrName>style.visibility</p:attrName>
                                        </p:attrNameLst>
                                      </p:cBhvr>
                                      <p:to>
                                        <p:strVal val="visible"/>
                                      </p:to>
                                    </p:set>
                                    <p:anim calcmode="lin" valueType="num">
                                      <p:cBhvr>
                                        <p:cTn id="47" dur="1000" fill="hold"/>
                                        <p:tgtEl>
                                          <p:spTgt spid="6144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6144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6144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6144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61443">
                                            <p:txEl>
                                              <p:pRg st="6" end="6"/>
                                            </p:txEl>
                                          </p:spTgt>
                                        </p:tgtEl>
                                        <p:attrNameLst>
                                          <p:attrName>style.visibility</p:attrName>
                                        </p:attrNameLst>
                                      </p:cBhvr>
                                      <p:to>
                                        <p:strVal val="visible"/>
                                      </p:to>
                                    </p:set>
                                    <p:anim calcmode="lin" valueType="num">
                                      <p:cBhvr>
                                        <p:cTn id="55" dur="1000" fill="hold"/>
                                        <p:tgtEl>
                                          <p:spTgt spid="6144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6144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6144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6144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61443">
                                            <p:txEl>
                                              <p:pRg st="7" end="7"/>
                                            </p:txEl>
                                          </p:spTgt>
                                        </p:tgtEl>
                                        <p:attrNameLst>
                                          <p:attrName>style.visibility</p:attrName>
                                        </p:attrNameLst>
                                      </p:cBhvr>
                                      <p:to>
                                        <p:strVal val="visible"/>
                                      </p:to>
                                    </p:set>
                                    <p:anim calcmode="lin" valueType="num">
                                      <p:cBhvr>
                                        <p:cTn id="63" dur="1000" fill="hold"/>
                                        <p:tgtEl>
                                          <p:spTgt spid="6144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6144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6144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6144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61443">
                                            <p:txEl>
                                              <p:pRg st="8" end="8"/>
                                            </p:txEl>
                                          </p:spTgt>
                                        </p:tgtEl>
                                        <p:attrNameLst>
                                          <p:attrName>style.visibility</p:attrName>
                                        </p:attrNameLst>
                                      </p:cBhvr>
                                      <p:to>
                                        <p:strVal val="visible"/>
                                      </p:to>
                                    </p:set>
                                    <p:anim calcmode="lin" valueType="num">
                                      <p:cBhvr>
                                        <p:cTn id="71" dur="1000" fill="hold"/>
                                        <p:tgtEl>
                                          <p:spTgt spid="6144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6144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6144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614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8490" y="0"/>
            <a:ext cx="7756263" cy="1624406"/>
          </a:xfrm>
          <a:effectLst/>
        </p:spPr>
        <p:txBody>
          <a:bodyPr/>
          <a:lstStyle/>
          <a:p>
            <a:r>
              <a:rPr lang="en-US" altLang="en-US" b="1" i="1" dirty="0">
                <a:solidFill>
                  <a:srgbClr val="800000"/>
                </a:solidFill>
              </a:rPr>
              <a:t>Ephesians </a:t>
            </a:r>
            <a:r>
              <a:rPr lang="en-US" altLang="en-US" b="1" i="1" dirty="0" smtClean="0">
                <a:solidFill>
                  <a:srgbClr val="800000"/>
                </a:solidFill>
              </a:rPr>
              <a:t>5:17-21  </a:t>
            </a:r>
            <a:r>
              <a:rPr lang="en-US" altLang="en-US" sz="5200" b="1" dirty="0">
                <a:solidFill>
                  <a:srgbClr val="663300"/>
                </a:solidFill>
              </a:rPr>
              <a:t>&amp;</a:t>
            </a:r>
            <a:br>
              <a:rPr lang="en-US" altLang="en-US" sz="5200" b="1" dirty="0">
                <a:solidFill>
                  <a:srgbClr val="663300"/>
                </a:solidFill>
              </a:rPr>
            </a:br>
            <a:r>
              <a:rPr lang="en-US" altLang="en-US" sz="4800" b="1" dirty="0">
                <a:solidFill>
                  <a:srgbClr val="663300"/>
                </a:solidFill>
              </a:rPr>
              <a:t>Filled With The Holy Spirit</a:t>
            </a:r>
            <a:endParaRPr lang="en-US" altLang="en-US" b="1" dirty="0">
              <a:solidFill>
                <a:srgbClr val="663300"/>
              </a:solidFill>
            </a:endParaRPr>
          </a:p>
        </p:txBody>
      </p:sp>
      <p:sp>
        <p:nvSpPr>
          <p:cNvPr id="2" name="TextBox 1"/>
          <p:cNvSpPr txBox="1"/>
          <p:nvPr/>
        </p:nvSpPr>
        <p:spPr>
          <a:xfrm>
            <a:off x="304800" y="2209800"/>
            <a:ext cx="8610600" cy="4213846"/>
          </a:xfrm>
          <a:prstGeom prst="rect">
            <a:avLst/>
          </a:prstGeom>
          <a:noFill/>
        </p:spPr>
        <p:txBody>
          <a:bodyPr wrap="square" rtlCol="0">
            <a:spAutoFit/>
          </a:bodyPr>
          <a:lstStyle/>
          <a:p>
            <a:pPr>
              <a:lnSpc>
                <a:spcPct val="93000"/>
              </a:lnSpc>
            </a:pPr>
            <a:r>
              <a:rPr lang="en-US" sz="3200" b="1" baseline="30000" dirty="0">
                <a:latin typeface="Times New Roman" panose="02020603050405020304" pitchFamily="18" charset="0"/>
                <a:cs typeface="Times New Roman" panose="02020603050405020304" pitchFamily="18" charset="0"/>
              </a:rPr>
              <a:t>17 </a:t>
            </a:r>
            <a:r>
              <a:rPr lang="en-US" sz="3200" dirty="0">
                <a:latin typeface="Times New Roman" panose="02020603050405020304" pitchFamily="18" charset="0"/>
                <a:cs typeface="Times New Roman" panose="02020603050405020304" pitchFamily="18" charset="0"/>
              </a:rPr>
              <a:t>Therefore do not be unwise, but understand what the will of the Lord </a:t>
            </a:r>
            <a:r>
              <a:rPr lang="en-US" sz="3200" i="1" dirty="0">
                <a:latin typeface="Times New Roman" panose="02020603050405020304" pitchFamily="18" charset="0"/>
                <a:cs typeface="Times New Roman" panose="02020603050405020304" pitchFamily="18" charset="0"/>
              </a:rPr>
              <a:t>is.</a:t>
            </a:r>
            <a:r>
              <a:rPr lang="en-US" sz="3200" b="1" baseline="30000" dirty="0">
                <a:latin typeface="Times New Roman" panose="02020603050405020304" pitchFamily="18" charset="0"/>
                <a:cs typeface="Times New Roman" panose="02020603050405020304" pitchFamily="18" charset="0"/>
              </a:rPr>
              <a:t>18 </a:t>
            </a:r>
            <a:r>
              <a:rPr lang="en-US" sz="3200" dirty="0">
                <a:latin typeface="Times New Roman" panose="02020603050405020304" pitchFamily="18" charset="0"/>
                <a:cs typeface="Times New Roman" panose="02020603050405020304" pitchFamily="18" charset="0"/>
              </a:rPr>
              <a:t>And do not be drunk with wine, in which is dissipation; but be filled with the Spirit, </a:t>
            </a:r>
            <a:r>
              <a:rPr lang="en-US" sz="3200" b="1" baseline="30000" dirty="0">
                <a:latin typeface="Times New Roman" panose="02020603050405020304" pitchFamily="18" charset="0"/>
                <a:cs typeface="Times New Roman" panose="02020603050405020304" pitchFamily="18" charset="0"/>
              </a:rPr>
              <a:t>19 </a:t>
            </a:r>
            <a:r>
              <a:rPr lang="en-US" sz="3200" dirty="0">
                <a:latin typeface="Times New Roman" panose="02020603050405020304" pitchFamily="18" charset="0"/>
                <a:cs typeface="Times New Roman" panose="02020603050405020304" pitchFamily="18" charset="0"/>
              </a:rPr>
              <a:t>speaking to one another in psalms and hymns and spiritual songs, singing and making melody in your heart to the Lord, </a:t>
            </a:r>
            <a:r>
              <a:rPr lang="en-US" sz="3200" b="1" baseline="30000" dirty="0">
                <a:latin typeface="Times New Roman" panose="02020603050405020304" pitchFamily="18" charset="0"/>
                <a:cs typeface="Times New Roman" panose="02020603050405020304" pitchFamily="18" charset="0"/>
              </a:rPr>
              <a:t>20 </a:t>
            </a:r>
            <a:r>
              <a:rPr lang="en-US" sz="3200" dirty="0">
                <a:latin typeface="Times New Roman" panose="02020603050405020304" pitchFamily="18" charset="0"/>
                <a:cs typeface="Times New Roman" panose="02020603050405020304" pitchFamily="18" charset="0"/>
              </a:rPr>
              <a:t>giving thanks always for all things to God the Father in the name of our Lord Jesus Christ,</a:t>
            </a:r>
            <a:r>
              <a:rPr lang="en-US" sz="3200" b="1" baseline="30000" dirty="0">
                <a:latin typeface="Times New Roman" panose="02020603050405020304" pitchFamily="18" charset="0"/>
                <a:cs typeface="Times New Roman" panose="02020603050405020304" pitchFamily="18" charset="0"/>
              </a:rPr>
              <a:t>21 </a:t>
            </a:r>
            <a:r>
              <a:rPr lang="en-US" sz="3200" dirty="0">
                <a:latin typeface="Times New Roman" panose="02020603050405020304" pitchFamily="18" charset="0"/>
                <a:cs typeface="Times New Roman" panose="02020603050405020304" pitchFamily="18" charset="0"/>
              </a:rPr>
              <a:t>submitting to one another in the fear of God.</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39879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48347"/>
            <a:ext cx="8458200" cy="4228653"/>
          </a:xfrm>
        </p:spPr>
        <p:txBody>
          <a:bodyPr>
            <a:normAutofit/>
          </a:bodyPr>
          <a:lstStyle/>
          <a:p>
            <a:pPr>
              <a:buFont typeface="Arial" panose="020B0604020202020204" pitchFamily="34" charset="0"/>
              <a:buChar char="•"/>
            </a:pPr>
            <a:r>
              <a:rPr lang="en-US" sz="4800" b="1" dirty="0" smtClean="0">
                <a:solidFill>
                  <a:schemeClr val="tx1"/>
                </a:solidFill>
              </a:rPr>
              <a:t>Instructing</a:t>
            </a:r>
          </a:p>
          <a:p>
            <a:pPr marL="914400" lvl="1" indent="-503238">
              <a:buClr>
                <a:schemeClr val="tx1"/>
              </a:buClr>
              <a:buSzPct val="70000"/>
              <a:buFont typeface="Wingdings" panose="05000000000000000000" pitchFamily="2" charset="2"/>
              <a:buChar char="Ø"/>
            </a:pPr>
            <a:r>
              <a:rPr lang="en-US" sz="4400" b="1" i="1" dirty="0" smtClean="0">
                <a:solidFill>
                  <a:srgbClr val="800000"/>
                </a:solidFill>
              </a:rPr>
              <a:t>Anointing </a:t>
            </a:r>
            <a:r>
              <a:rPr lang="en-US" sz="4400" dirty="0" smtClean="0">
                <a:solidFill>
                  <a:srgbClr val="800000"/>
                </a:solidFill>
              </a:rPr>
              <a:t>- appoint to a work</a:t>
            </a:r>
            <a:endParaRPr lang="en-US" sz="4400" b="1" i="1" dirty="0" smtClean="0">
              <a:solidFill>
                <a:srgbClr val="800000"/>
              </a:solidFill>
            </a:endParaRPr>
          </a:p>
          <a:p>
            <a:pPr marL="914400" lvl="1" indent="-503238">
              <a:buClr>
                <a:schemeClr val="tx1"/>
              </a:buClr>
              <a:buSzPct val="70000"/>
              <a:buFont typeface="Wingdings" panose="05000000000000000000" pitchFamily="2" charset="2"/>
              <a:buChar char="Ø"/>
            </a:pPr>
            <a:r>
              <a:rPr lang="en-US" sz="4400" b="1" i="1" dirty="0" smtClean="0">
                <a:solidFill>
                  <a:srgbClr val="800000"/>
                </a:solidFill>
              </a:rPr>
              <a:t>Revealing </a:t>
            </a:r>
            <a:r>
              <a:rPr lang="en-US" sz="4400" dirty="0" smtClean="0">
                <a:solidFill>
                  <a:srgbClr val="800000"/>
                </a:solidFill>
              </a:rPr>
              <a:t>- inspire word taught</a:t>
            </a:r>
            <a:endParaRPr lang="en-US" sz="4400" b="1" i="1" dirty="0" smtClean="0">
              <a:solidFill>
                <a:srgbClr val="800000"/>
              </a:solidFill>
            </a:endParaRPr>
          </a:p>
          <a:p>
            <a:pPr marL="914400" lvl="1" indent="-503238">
              <a:buClr>
                <a:schemeClr val="tx1"/>
              </a:buClr>
              <a:buSzPct val="70000"/>
              <a:buFont typeface="Wingdings" panose="05000000000000000000" pitchFamily="2" charset="2"/>
              <a:buChar char="Ø"/>
            </a:pPr>
            <a:r>
              <a:rPr lang="en-US" sz="4400" b="1" i="1" dirty="0" smtClean="0">
                <a:solidFill>
                  <a:srgbClr val="800000"/>
                </a:solidFill>
              </a:rPr>
              <a:t>Confirming</a:t>
            </a:r>
            <a:r>
              <a:rPr lang="en-US" sz="4400" dirty="0" smtClean="0">
                <a:solidFill>
                  <a:srgbClr val="800000"/>
                </a:solidFill>
              </a:rPr>
              <a:t> - show divine origin</a:t>
            </a:r>
            <a:endParaRPr lang="en-US" sz="4400" b="1" i="1" dirty="0" smtClean="0">
              <a:solidFill>
                <a:srgbClr val="800000"/>
              </a:solidFill>
            </a:endParaRPr>
          </a:p>
          <a:p>
            <a:pPr>
              <a:buFont typeface="Arial" panose="020B0604020202020204" pitchFamily="34" charset="0"/>
              <a:buChar char="•"/>
            </a:pPr>
            <a:r>
              <a:rPr lang="en-US" sz="4800" b="1" dirty="0" smtClean="0">
                <a:solidFill>
                  <a:schemeClr val="tx1"/>
                </a:solidFill>
              </a:rPr>
              <a:t>Blessing</a:t>
            </a:r>
            <a:endParaRPr lang="en-US" sz="4800" b="1" dirty="0">
              <a:solidFill>
                <a:schemeClr val="tx1"/>
              </a:solidFill>
            </a:endParaRPr>
          </a:p>
        </p:txBody>
      </p:sp>
      <p:sp>
        <p:nvSpPr>
          <p:cNvPr id="3" name="Slide Number Placeholder 2"/>
          <p:cNvSpPr>
            <a:spLocks noGrp="1"/>
          </p:cNvSpPr>
          <p:nvPr>
            <p:ph type="sldNum" sz="quarter" idx="12"/>
          </p:nvPr>
        </p:nvSpPr>
        <p:spPr/>
        <p:txBody>
          <a:bodyPr/>
          <a:lstStyle/>
          <a:p>
            <a:pPr>
              <a:defRPr/>
            </a:pPr>
            <a:fld id="{6B198C42-3D73-4DEA-808C-F4DDBAFBD012}" type="slidenum">
              <a:rPr lang="en-US" smtClean="0"/>
              <a:pPr>
                <a:defRPr/>
              </a:pPr>
              <a:t>2</a:t>
            </a:fld>
            <a:endParaRPr lang="en-US" dirty="0"/>
          </a:p>
        </p:txBody>
      </p:sp>
      <p:sp>
        <p:nvSpPr>
          <p:cNvPr id="4" name="Title 3"/>
          <p:cNvSpPr>
            <a:spLocks noGrp="1"/>
          </p:cNvSpPr>
          <p:nvPr>
            <p:ph type="title"/>
          </p:nvPr>
        </p:nvSpPr>
        <p:spPr>
          <a:xfrm>
            <a:off x="0" y="570156"/>
            <a:ext cx="9144000" cy="1054250"/>
          </a:xfrm>
        </p:spPr>
        <p:txBody>
          <a:bodyPr/>
          <a:lstStyle/>
          <a:p>
            <a:r>
              <a:rPr lang="en-US" sz="6000" b="1" dirty="0" smtClean="0">
                <a:solidFill>
                  <a:schemeClr val="accent1">
                    <a:lumMod val="50000"/>
                  </a:schemeClr>
                </a:solidFill>
              </a:rPr>
              <a:t>The Holy Spirit’s Work Is:</a:t>
            </a:r>
            <a:endParaRPr lang="en-US" sz="6000" b="1" dirty="0">
              <a:solidFill>
                <a:schemeClr val="accent1">
                  <a:lumMod val="50000"/>
                </a:schemeClr>
              </a:solidFill>
            </a:endParaRPr>
          </a:p>
        </p:txBody>
      </p:sp>
      <p:sp>
        <p:nvSpPr>
          <p:cNvPr id="6" name="Rounded Rectangle 5"/>
          <p:cNvSpPr/>
          <p:nvPr/>
        </p:nvSpPr>
        <p:spPr>
          <a:xfrm>
            <a:off x="381000" y="5526742"/>
            <a:ext cx="3200400" cy="106680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72371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wipe(left)">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457200"/>
            <a:ext cx="9144000" cy="1054250"/>
          </a:xfrm>
          <a:effectLst/>
        </p:spPr>
        <p:txBody>
          <a:bodyPr/>
          <a:lstStyle/>
          <a:p>
            <a:r>
              <a:rPr lang="en-US" altLang="en-US" b="1" dirty="0">
                <a:solidFill>
                  <a:srgbClr val="663300"/>
                </a:solidFill>
              </a:rPr>
              <a:t>Spirit Filled vs Worldly Life</a:t>
            </a:r>
          </a:p>
        </p:txBody>
      </p:sp>
      <p:sp>
        <p:nvSpPr>
          <p:cNvPr id="66563" name="Rectangle 3"/>
          <p:cNvSpPr>
            <a:spLocks noGrp="1" noChangeArrowheads="1"/>
          </p:cNvSpPr>
          <p:nvPr>
            <p:ph type="body" sz="half" idx="4294967295"/>
          </p:nvPr>
        </p:nvSpPr>
        <p:spPr>
          <a:xfrm>
            <a:off x="228600" y="2209800"/>
            <a:ext cx="4495800" cy="4114800"/>
          </a:xfrm>
          <a:prstGeom prst="rect">
            <a:avLst/>
          </a:prstGeom>
        </p:spPr>
        <p:txBody>
          <a:bodyPr/>
          <a:lstStyle/>
          <a:p>
            <a:pPr>
              <a:buClr>
                <a:srgbClr val="663300"/>
              </a:buClr>
              <a:buFont typeface="Arial" panose="020B0604020202020204" pitchFamily="34" charset="0"/>
              <a:buChar char="•"/>
            </a:pPr>
            <a:r>
              <a:rPr lang="en-US" altLang="en-US" sz="3200" b="1" i="1" dirty="0" smtClean="0">
                <a:solidFill>
                  <a:srgbClr val="800000"/>
                </a:solidFill>
              </a:rPr>
              <a:t>Speak </a:t>
            </a:r>
            <a:r>
              <a:rPr lang="en-US" altLang="en-US" sz="3200" b="1" i="1" dirty="0">
                <a:solidFill>
                  <a:srgbClr val="800000"/>
                </a:solidFill>
              </a:rPr>
              <a:t>truth</a:t>
            </a:r>
          </a:p>
          <a:p>
            <a:pPr>
              <a:buClr>
                <a:srgbClr val="663300"/>
              </a:buClr>
              <a:buFont typeface="Arial" panose="020B0604020202020204" pitchFamily="34" charset="0"/>
              <a:buChar char="•"/>
            </a:pPr>
            <a:r>
              <a:rPr lang="en-US" altLang="en-US" sz="3200" b="1" i="1" dirty="0" smtClean="0">
                <a:solidFill>
                  <a:srgbClr val="800000"/>
                </a:solidFill>
              </a:rPr>
              <a:t>Work to benefit</a:t>
            </a:r>
            <a:r>
              <a:rPr lang="en-US" altLang="en-US" sz="3200" b="1" i="1" dirty="0" smtClean="0">
                <a:solidFill>
                  <a:srgbClr val="800000"/>
                </a:solidFill>
              </a:rPr>
              <a:t> </a:t>
            </a:r>
            <a:r>
              <a:rPr lang="en-US" altLang="en-US" sz="3200" b="1" i="1" dirty="0">
                <a:solidFill>
                  <a:srgbClr val="800000"/>
                </a:solidFill>
              </a:rPr>
              <a:t>all</a:t>
            </a:r>
          </a:p>
          <a:p>
            <a:pPr>
              <a:buClr>
                <a:srgbClr val="663300"/>
              </a:buClr>
              <a:buFont typeface="Arial" panose="020B0604020202020204" pitchFamily="34" charset="0"/>
              <a:buChar char="•"/>
            </a:pPr>
            <a:r>
              <a:rPr lang="en-US" altLang="en-US" sz="3200" b="1" i="1" dirty="0" smtClean="0">
                <a:solidFill>
                  <a:srgbClr val="800000"/>
                </a:solidFill>
              </a:rPr>
              <a:t>Edify with </a:t>
            </a:r>
            <a:r>
              <a:rPr lang="en-US" altLang="en-US" sz="3200" b="1" i="1" dirty="0">
                <a:solidFill>
                  <a:srgbClr val="800000"/>
                </a:solidFill>
              </a:rPr>
              <a:t>speech</a:t>
            </a:r>
          </a:p>
          <a:p>
            <a:pPr>
              <a:buClr>
                <a:srgbClr val="663300"/>
              </a:buClr>
              <a:buFont typeface="Arial" panose="020B0604020202020204" pitchFamily="34" charset="0"/>
              <a:buChar char="•"/>
            </a:pPr>
            <a:r>
              <a:rPr lang="en-US" altLang="en-US" sz="3200" b="1" i="1" dirty="0" smtClean="0">
                <a:solidFill>
                  <a:srgbClr val="800000"/>
                </a:solidFill>
              </a:rPr>
              <a:t>Sing with heart to Lord</a:t>
            </a:r>
            <a:endParaRPr lang="en-US" altLang="en-US" sz="3200" b="1" i="1" dirty="0">
              <a:solidFill>
                <a:srgbClr val="800000"/>
              </a:solidFill>
            </a:endParaRPr>
          </a:p>
          <a:p>
            <a:pPr>
              <a:buClr>
                <a:srgbClr val="663300"/>
              </a:buClr>
              <a:buFont typeface="Arial" panose="020B0604020202020204" pitchFamily="34" charset="0"/>
              <a:buChar char="•"/>
            </a:pPr>
            <a:r>
              <a:rPr lang="en-US" altLang="en-US" sz="3200" b="1" i="1" dirty="0">
                <a:solidFill>
                  <a:srgbClr val="800000"/>
                </a:solidFill>
              </a:rPr>
              <a:t>Tender, forgiving…</a:t>
            </a:r>
          </a:p>
          <a:p>
            <a:pPr>
              <a:buClr>
                <a:srgbClr val="663300"/>
              </a:buClr>
              <a:buFont typeface="Arial" panose="020B0604020202020204" pitchFamily="34" charset="0"/>
              <a:buChar char="•"/>
            </a:pPr>
            <a:r>
              <a:rPr lang="en-US" altLang="en-US" sz="3200" b="1" i="1" dirty="0">
                <a:solidFill>
                  <a:srgbClr val="800000"/>
                </a:solidFill>
              </a:rPr>
              <a:t>Purity of life</a:t>
            </a:r>
          </a:p>
          <a:p>
            <a:pPr>
              <a:buClr>
                <a:srgbClr val="663300"/>
              </a:buClr>
              <a:buFont typeface="Arial" panose="020B0604020202020204" pitchFamily="34" charset="0"/>
              <a:buChar char="•"/>
            </a:pPr>
            <a:r>
              <a:rPr lang="en-US" altLang="en-US" sz="3200" b="1" i="1" dirty="0" smtClean="0">
                <a:solidFill>
                  <a:srgbClr val="800000"/>
                </a:solidFill>
              </a:rPr>
              <a:t>Evil n</a:t>
            </a:r>
            <a:r>
              <a:rPr lang="en-US" altLang="en-US" sz="3200" b="1" i="1" dirty="0" smtClean="0">
                <a:solidFill>
                  <a:srgbClr val="800000"/>
                </a:solidFill>
              </a:rPr>
              <a:t>ot named </a:t>
            </a:r>
            <a:r>
              <a:rPr lang="en-US" altLang="en-US" sz="3200" b="1" i="1" dirty="0">
                <a:solidFill>
                  <a:srgbClr val="800000"/>
                </a:solidFill>
              </a:rPr>
              <a:t>of us</a:t>
            </a:r>
          </a:p>
        </p:txBody>
      </p:sp>
      <p:sp>
        <p:nvSpPr>
          <p:cNvPr id="66564" name="Rectangle 4"/>
          <p:cNvSpPr>
            <a:spLocks noGrp="1" noChangeArrowheads="1"/>
          </p:cNvSpPr>
          <p:nvPr>
            <p:ph type="body" sz="half" idx="4294967295"/>
          </p:nvPr>
        </p:nvSpPr>
        <p:spPr>
          <a:xfrm>
            <a:off x="5105400" y="2209800"/>
            <a:ext cx="3810000" cy="4114800"/>
          </a:xfrm>
          <a:prstGeom prst="rect">
            <a:avLst/>
          </a:prstGeom>
        </p:spPr>
        <p:txBody>
          <a:bodyPr/>
          <a:lstStyle/>
          <a:p>
            <a:pPr>
              <a:buClr>
                <a:schemeClr val="tx1"/>
              </a:buClr>
              <a:buSzPct val="80000"/>
              <a:buFont typeface="Wingdings" panose="05000000000000000000" pitchFamily="2" charset="2"/>
              <a:buChar char="§"/>
            </a:pPr>
            <a:r>
              <a:rPr lang="en-US" altLang="en-US" sz="3200" dirty="0">
                <a:solidFill>
                  <a:srgbClr val="002060"/>
                </a:solidFill>
              </a:rPr>
              <a:t>Spoke falsehood</a:t>
            </a:r>
          </a:p>
          <a:p>
            <a:pPr>
              <a:buClr>
                <a:schemeClr val="tx1"/>
              </a:buClr>
              <a:buSzPct val="80000"/>
              <a:buFont typeface="Wingdings" panose="05000000000000000000" pitchFamily="2" charset="2"/>
              <a:buChar char="§"/>
            </a:pPr>
            <a:r>
              <a:rPr lang="en-US" altLang="en-US" sz="3200" dirty="0">
                <a:solidFill>
                  <a:srgbClr val="002060"/>
                </a:solidFill>
              </a:rPr>
              <a:t>Engaged in stealing</a:t>
            </a:r>
          </a:p>
          <a:p>
            <a:pPr>
              <a:buClr>
                <a:schemeClr val="tx1"/>
              </a:buClr>
              <a:buSzPct val="80000"/>
              <a:buFont typeface="Wingdings" panose="05000000000000000000" pitchFamily="2" charset="2"/>
              <a:buChar char="§"/>
            </a:pPr>
            <a:r>
              <a:rPr lang="en-US" altLang="en-US" sz="3200" dirty="0">
                <a:solidFill>
                  <a:srgbClr val="002060"/>
                </a:solidFill>
              </a:rPr>
              <a:t>Corrupt speech</a:t>
            </a:r>
          </a:p>
          <a:p>
            <a:pPr>
              <a:buClr>
                <a:schemeClr val="tx1"/>
              </a:buClr>
              <a:buSzPct val="80000"/>
              <a:buFont typeface="Wingdings" panose="05000000000000000000" pitchFamily="2" charset="2"/>
              <a:buChar char="§"/>
            </a:pPr>
            <a:r>
              <a:rPr lang="en-US" altLang="en-US" sz="3200" dirty="0">
                <a:solidFill>
                  <a:srgbClr val="002060"/>
                </a:solidFill>
              </a:rPr>
              <a:t>Grieved the Spirit</a:t>
            </a:r>
          </a:p>
          <a:p>
            <a:pPr>
              <a:buClr>
                <a:schemeClr val="tx1"/>
              </a:buClr>
              <a:buSzPct val="80000"/>
              <a:buFont typeface="Wingdings" panose="05000000000000000000" pitchFamily="2" charset="2"/>
              <a:buChar char="§"/>
            </a:pPr>
            <a:r>
              <a:rPr lang="en-US" altLang="en-US" sz="3200" dirty="0">
                <a:solidFill>
                  <a:srgbClr val="002060"/>
                </a:solidFill>
              </a:rPr>
              <a:t>Bitterness, wrath…</a:t>
            </a:r>
          </a:p>
          <a:p>
            <a:pPr>
              <a:buClr>
                <a:schemeClr val="tx1"/>
              </a:buClr>
              <a:buSzPct val="80000"/>
              <a:buFont typeface="Wingdings" panose="05000000000000000000" pitchFamily="2" charset="2"/>
              <a:buChar char="§"/>
            </a:pPr>
            <a:r>
              <a:rPr lang="en-US" altLang="en-US" sz="3200" dirty="0">
                <a:solidFill>
                  <a:srgbClr val="002060"/>
                </a:solidFill>
              </a:rPr>
              <a:t>Fornication</a:t>
            </a:r>
          </a:p>
          <a:p>
            <a:pPr>
              <a:buClr>
                <a:schemeClr val="tx1"/>
              </a:buClr>
              <a:buSzPct val="80000"/>
              <a:buFont typeface="Wingdings" panose="05000000000000000000" pitchFamily="2" charset="2"/>
              <a:buChar char="§"/>
            </a:pPr>
            <a:r>
              <a:rPr lang="en-US" altLang="en-US" sz="3200" dirty="0">
                <a:solidFill>
                  <a:srgbClr val="002060"/>
                </a:solidFill>
              </a:rPr>
              <a:t>Uncleanness</a:t>
            </a:r>
          </a:p>
        </p:txBody>
      </p:sp>
    </p:spTree>
    <p:extLst>
      <p:ext uri="{BB962C8B-B14F-4D97-AF65-F5344CB8AC3E}">
        <p14:creationId xmlns:p14="http://schemas.microsoft.com/office/powerpoint/2010/main" val="15091693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additive="base">
                                        <p:cTn id="31"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65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 calcmode="lin" valueType="num">
                                      <p:cBhvr additive="base">
                                        <p:cTn id="37" dur="500" fill="hold"/>
                                        <p:tgtEl>
                                          <p:spTgt spid="665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65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66563">
                                            <p:txEl>
                                              <p:pRg st="6" end="6"/>
                                            </p:txEl>
                                          </p:spTgt>
                                        </p:tgtEl>
                                        <p:attrNameLst>
                                          <p:attrName>style.visibility</p:attrName>
                                        </p:attrNameLst>
                                      </p:cBhvr>
                                      <p:to>
                                        <p:strVal val="visible"/>
                                      </p:to>
                                    </p:set>
                                    <p:anim calcmode="lin" valueType="num">
                                      <p:cBhvr additive="base">
                                        <p:cTn id="43" dur="500" fill="hold"/>
                                        <p:tgtEl>
                                          <p:spTgt spid="6656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65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66564">
                                            <p:txEl>
                                              <p:pRg st="0" end="0"/>
                                            </p:txEl>
                                          </p:spTgt>
                                        </p:tgtEl>
                                        <p:attrNameLst>
                                          <p:attrName>style.visibility</p:attrName>
                                        </p:attrNameLst>
                                      </p:cBhvr>
                                      <p:to>
                                        <p:strVal val="visible"/>
                                      </p:to>
                                    </p:set>
                                    <p:anim calcmode="lin" valueType="num">
                                      <p:cBhvr additive="base">
                                        <p:cTn id="49" dur="500" fill="hold"/>
                                        <p:tgtEl>
                                          <p:spTgt spid="66564">
                                            <p:txEl>
                                              <p:pRg st="0" end="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65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66564">
                                            <p:txEl>
                                              <p:pRg st="1" end="1"/>
                                            </p:txEl>
                                          </p:spTgt>
                                        </p:tgtEl>
                                        <p:attrNameLst>
                                          <p:attrName>style.visibility</p:attrName>
                                        </p:attrNameLst>
                                      </p:cBhvr>
                                      <p:to>
                                        <p:strVal val="visible"/>
                                      </p:to>
                                    </p:set>
                                    <p:anim calcmode="lin" valueType="num">
                                      <p:cBhvr additive="base">
                                        <p:cTn id="55" dur="500" fill="hold"/>
                                        <p:tgtEl>
                                          <p:spTgt spid="66564">
                                            <p:txEl>
                                              <p:pRg st="1" end="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665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66564">
                                            <p:txEl>
                                              <p:pRg st="2" end="2"/>
                                            </p:txEl>
                                          </p:spTgt>
                                        </p:tgtEl>
                                        <p:attrNameLst>
                                          <p:attrName>style.visibility</p:attrName>
                                        </p:attrNameLst>
                                      </p:cBhvr>
                                      <p:to>
                                        <p:strVal val="visible"/>
                                      </p:to>
                                    </p:set>
                                    <p:anim calcmode="lin" valueType="num">
                                      <p:cBhvr additive="base">
                                        <p:cTn id="61" dur="500" fill="hold"/>
                                        <p:tgtEl>
                                          <p:spTgt spid="66564">
                                            <p:txEl>
                                              <p:pRg st="2" end="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665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66564">
                                            <p:txEl>
                                              <p:pRg st="3" end="3"/>
                                            </p:txEl>
                                          </p:spTgt>
                                        </p:tgtEl>
                                        <p:attrNameLst>
                                          <p:attrName>style.visibility</p:attrName>
                                        </p:attrNameLst>
                                      </p:cBhvr>
                                      <p:to>
                                        <p:strVal val="visible"/>
                                      </p:to>
                                    </p:set>
                                    <p:anim calcmode="lin" valueType="num">
                                      <p:cBhvr additive="base">
                                        <p:cTn id="67" dur="500" fill="hold"/>
                                        <p:tgtEl>
                                          <p:spTgt spid="66564">
                                            <p:txEl>
                                              <p:pRg st="3" end="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665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66564">
                                            <p:txEl>
                                              <p:pRg st="4" end="4"/>
                                            </p:txEl>
                                          </p:spTgt>
                                        </p:tgtEl>
                                        <p:attrNameLst>
                                          <p:attrName>style.visibility</p:attrName>
                                        </p:attrNameLst>
                                      </p:cBhvr>
                                      <p:to>
                                        <p:strVal val="visible"/>
                                      </p:to>
                                    </p:set>
                                    <p:anim calcmode="lin" valueType="num">
                                      <p:cBhvr additive="base">
                                        <p:cTn id="73" dur="500" fill="hold"/>
                                        <p:tgtEl>
                                          <p:spTgt spid="66564">
                                            <p:txEl>
                                              <p:pRg st="4" end="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6656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6" fill="hold" grpId="0" nodeType="clickEffect">
                                  <p:stCondLst>
                                    <p:cond delay="0"/>
                                  </p:stCondLst>
                                  <p:childTnLst>
                                    <p:set>
                                      <p:cBhvr>
                                        <p:cTn id="78" dur="1" fill="hold">
                                          <p:stCondLst>
                                            <p:cond delay="0"/>
                                          </p:stCondLst>
                                        </p:cTn>
                                        <p:tgtEl>
                                          <p:spTgt spid="66564">
                                            <p:txEl>
                                              <p:pRg st="5" end="5"/>
                                            </p:txEl>
                                          </p:spTgt>
                                        </p:tgtEl>
                                        <p:attrNameLst>
                                          <p:attrName>style.visibility</p:attrName>
                                        </p:attrNameLst>
                                      </p:cBhvr>
                                      <p:to>
                                        <p:strVal val="visible"/>
                                      </p:to>
                                    </p:set>
                                    <p:anim calcmode="lin" valueType="num">
                                      <p:cBhvr additive="base">
                                        <p:cTn id="79" dur="500" fill="hold"/>
                                        <p:tgtEl>
                                          <p:spTgt spid="66564">
                                            <p:txEl>
                                              <p:pRg st="5" end="5"/>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6656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6" fill="hold" grpId="0" nodeType="clickEffect">
                                  <p:stCondLst>
                                    <p:cond delay="0"/>
                                  </p:stCondLst>
                                  <p:childTnLst>
                                    <p:set>
                                      <p:cBhvr>
                                        <p:cTn id="84" dur="1" fill="hold">
                                          <p:stCondLst>
                                            <p:cond delay="0"/>
                                          </p:stCondLst>
                                        </p:cTn>
                                        <p:tgtEl>
                                          <p:spTgt spid="66564">
                                            <p:txEl>
                                              <p:pRg st="6" end="6"/>
                                            </p:txEl>
                                          </p:spTgt>
                                        </p:tgtEl>
                                        <p:attrNameLst>
                                          <p:attrName>style.visibility</p:attrName>
                                        </p:attrNameLst>
                                      </p:cBhvr>
                                      <p:to>
                                        <p:strVal val="visible"/>
                                      </p:to>
                                    </p:set>
                                    <p:anim calcmode="lin" valueType="num">
                                      <p:cBhvr additive="base">
                                        <p:cTn id="85" dur="500" fill="hold"/>
                                        <p:tgtEl>
                                          <p:spTgt spid="66564">
                                            <p:txEl>
                                              <p:pRg st="6" end="6"/>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6656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6564"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457200"/>
            <a:ext cx="7772400" cy="1143000"/>
          </a:xfrm>
          <a:effectLst/>
        </p:spPr>
        <p:txBody>
          <a:bodyPr/>
          <a:lstStyle/>
          <a:p>
            <a:r>
              <a:rPr lang="en-US" altLang="en-US" b="1" dirty="0">
                <a:solidFill>
                  <a:srgbClr val="663300"/>
                </a:solidFill>
              </a:rPr>
              <a:t>Conclusions</a:t>
            </a:r>
          </a:p>
        </p:txBody>
      </p:sp>
      <p:sp>
        <p:nvSpPr>
          <p:cNvPr id="67587" name="Rectangle 3"/>
          <p:cNvSpPr>
            <a:spLocks noGrp="1" noChangeArrowheads="1"/>
          </p:cNvSpPr>
          <p:nvPr>
            <p:ph type="body" idx="1"/>
          </p:nvPr>
        </p:nvSpPr>
        <p:spPr>
          <a:xfrm>
            <a:off x="76200" y="2133600"/>
            <a:ext cx="9067800" cy="4724400"/>
          </a:xfrm>
        </p:spPr>
        <p:txBody>
          <a:bodyPr>
            <a:noAutofit/>
          </a:bodyPr>
          <a:lstStyle/>
          <a:p>
            <a:pPr>
              <a:lnSpc>
                <a:spcPct val="80000"/>
              </a:lnSpc>
              <a:spcBef>
                <a:spcPts val="0"/>
              </a:spcBef>
              <a:spcAft>
                <a:spcPts val="300"/>
              </a:spcAft>
              <a:buClr>
                <a:srgbClr val="663300"/>
              </a:buClr>
              <a:buFont typeface="Arial" panose="020B0604020202020204" pitchFamily="34" charset="0"/>
              <a:buChar char="•"/>
            </a:pPr>
            <a:r>
              <a:rPr lang="en-US" altLang="en-US" sz="2800" dirty="0">
                <a:solidFill>
                  <a:schemeClr val="tx1"/>
                </a:solidFill>
              </a:rPr>
              <a:t>Holy Spirit has </a:t>
            </a:r>
            <a:r>
              <a:rPr lang="en-US" altLang="en-US" sz="2800" dirty="0" smtClean="0">
                <a:solidFill>
                  <a:schemeClr val="tx1"/>
                </a:solidFill>
              </a:rPr>
              <a:t>completely </a:t>
            </a:r>
            <a:r>
              <a:rPr lang="en-US" altLang="en-US" sz="2800" dirty="0" smtClean="0">
                <a:solidFill>
                  <a:schemeClr val="tx1"/>
                </a:solidFill>
              </a:rPr>
              <a:t>revealed</a:t>
            </a:r>
            <a:r>
              <a:rPr lang="en-US" altLang="en-US" sz="2800" dirty="0" smtClean="0">
                <a:solidFill>
                  <a:schemeClr val="tx1"/>
                </a:solidFill>
              </a:rPr>
              <a:t> &amp; confirmed the full and final revelation of God to man</a:t>
            </a:r>
            <a:endParaRPr lang="en-US" altLang="en-US" sz="2800" dirty="0">
              <a:solidFill>
                <a:schemeClr val="tx1"/>
              </a:solidFill>
            </a:endParaRPr>
          </a:p>
          <a:p>
            <a:pPr>
              <a:lnSpc>
                <a:spcPct val="80000"/>
              </a:lnSpc>
              <a:spcBef>
                <a:spcPts val="0"/>
              </a:spcBef>
              <a:spcAft>
                <a:spcPts val="300"/>
              </a:spcAft>
              <a:buClr>
                <a:srgbClr val="663300"/>
              </a:buClr>
              <a:buFont typeface="Arial" panose="020B0604020202020204" pitchFamily="34" charset="0"/>
              <a:buChar char="•"/>
            </a:pPr>
            <a:r>
              <a:rPr lang="en-US" altLang="en-US" sz="2800" dirty="0">
                <a:solidFill>
                  <a:schemeClr val="tx1"/>
                </a:solidFill>
              </a:rPr>
              <a:t>As we obey that instruction, </a:t>
            </a:r>
            <a:r>
              <a:rPr lang="en-US" altLang="en-US" sz="2800" dirty="0" smtClean="0">
                <a:solidFill>
                  <a:schemeClr val="tx1"/>
                </a:solidFill>
              </a:rPr>
              <a:t>His blessings are a </a:t>
            </a:r>
            <a:r>
              <a:rPr lang="en-US" altLang="en-US" sz="2800" dirty="0">
                <a:solidFill>
                  <a:schemeClr val="tx1"/>
                </a:solidFill>
              </a:rPr>
              <a:t>result</a:t>
            </a:r>
          </a:p>
          <a:p>
            <a:pPr>
              <a:lnSpc>
                <a:spcPct val="80000"/>
              </a:lnSpc>
              <a:spcBef>
                <a:spcPts val="0"/>
              </a:spcBef>
              <a:spcAft>
                <a:spcPts val="300"/>
              </a:spcAft>
              <a:buClr>
                <a:srgbClr val="663300"/>
              </a:buClr>
              <a:buFont typeface="Arial" panose="020B0604020202020204" pitchFamily="34" charset="0"/>
              <a:buChar char="•"/>
            </a:pPr>
            <a:r>
              <a:rPr lang="en-US" altLang="en-US" sz="2800" dirty="0" smtClean="0">
                <a:solidFill>
                  <a:schemeClr val="tx1"/>
                </a:solidFill>
              </a:rPr>
              <a:t>Bible teaching about </a:t>
            </a:r>
            <a:r>
              <a:rPr lang="en-US" altLang="en-US" sz="2800" dirty="0">
                <a:solidFill>
                  <a:schemeClr val="tx1"/>
                </a:solidFill>
              </a:rPr>
              <a:t>the Holy Spirit is understandable &amp; practical</a:t>
            </a:r>
          </a:p>
          <a:p>
            <a:pPr>
              <a:lnSpc>
                <a:spcPct val="80000"/>
              </a:lnSpc>
              <a:spcBef>
                <a:spcPts val="0"/>
              </a:spcBef>
              <a:spcAft>
                <a:spcPts val="300"/>
              </a:spcAft>
              <a:buClr>
                <a:srgbClr val="663300"/>
              </a:buClr>
              <a:buFont typeface="Arial" panose="020B0604020202020204" pitchFamily="34" charset="0"/>
              <a:buChar char="•"/>
            </a:pPr>
            <a:r>
              <a:rPr lang="en-US" altLang="en-US" sz="2800" dirty="0">
                <a:solidFill>
                  <a:schemeClr val="tx1"/>
                </a:solidFill>
              </a:rPr>
              <a:t>Spirit </a:t>
            </a:r>
            <a:r>
              <a:rPr lang="en-US" altLang="en-US" sz="2800" dirty="0" smtClean="0">
                <a:solidFill>
                  <a:schemeClr val="tx1"/>
                </a:solidFill>
              </a:rPr>
              <a:t>does not </a:t>
            </a:r>
            <a:r>
              <a:rPr lang="en-US" altLang="en-US" sz="2800" dirty="0">
                <a:solidFill>
                  <a:schemeClr val="tx1"/>
                </a:solidFill>
              </a:rPr>
              <a:t>give assurance by a better felt than told experience or mystical presence</a:t>
            </a:r>
          </a:p>
          <a:p>
            <a:pPr>
              <a:lnSpc>
                <a:spcPct val="80000"/>
              </a:lnSpc>
              <a:spcBef>
                <a:spcPts val="0"/>
              </a:spcBef>
              <a:spcAft>
                <a:spcPts val="300"/>
              </a:spcAft>
              <a:buClr>
                <a:srgbClr val="663300"/>
              </a:buClr>
              <a:buFont typeface="Arial" panose="020B0604020202020204" pitchFamily="34" charset="0"/>
              <a:buChar char="•"/>
            </a:pPr>
            <a:r>
              <a:rPr lang="en-US" altLang="en-US" sz="2800" dirty="0">
                <a:solidFill>
                  <a:schemeClr val="tx1"/>
                </a:solidFill>
              </a:rPr>
              <a:t>He prompts, directs &amp; assures our salvation by means of His revelation -- the </a:t>
            </a:r>
            <a:r>
              <a:rPr lang="en-US" altLang="en-US" sz="2800" dirty="0" smtClean="0">
                <a:solidFill>
                  <a:schemeClr val="tx1"/>
                </a:solidFill>
              </a:rPr>
              <a:t>Gospel</a:t>
            </a:r>
          </a:p>
          <a:p>
            <a:pPr>
              <a:lnSpc>
                <a:spcPct val="80000"/>
              </a:lnSpc>
              <a:spcBef>
                <a:spcPts val="0"/>
              </a:spcBef>
              <a:spcAft>
                <a:spcPts val="300"/>
              </a:spcAft>
              <a:buClr>
                <a:srgbClr val="663300"/>
              </a:buClr>
              <a:buFont typeface="Arial" panose="020B0604020202020204" pitchFamily="34" charset="0"/>
              <a:buChar char="•"/>
            </a:pPr>
            <a:r>
              <a:rPr lang="en-US" sz="2800" dirty="0"/>
              <a:t>The power of His working is clearly stated (</a:t>
            </a:r>
            <a:r>
              <a:rPr lang="en-US" sz="2800" b="1" i="1" dirty="0">
                <a:solidFill>
                  <a:srgbClr val="800000"/>
                </a:solidFill>
              </a:rPr>
              <a:t>Rom. 1:16</a:t>
            </a:r>
            <a:r>
              <a:rPr lang="en-US" sz="2800" dirty="0"/>
              <a:t>; </a:t>
            </a:r>
            <a:r>
              <a:rPr lang="en-US" sz="2800" b="1" i="1" dirty="0">
                <a:solidFill>
                  <a:srgbClr val="800000"/>
                </a:solidFill>
              </a:rPr>
              <a:t>Heb. 4:12</a:t>
            </a:r>
            <a:r>
              <a:rPr lang="en-US" sz="2800" dirty="0"/>
              <a:t>; </a:t>
            </a:r>
            <a:r>
              <a:rPr lang="en-US" sz="2800" b="1" i="1" dirty="0">
                <a:solidFill>
                  <a:srgbClr val="800000"/>
                </a:solidFill>
              </a:rPr>
              <a:t>1 Cor. 1:18, 24</a:t>
            </a:r>
            <a:r>
              <a:rPr lang="en-US" sz="2800" dirty="0" smtClean="0"/>
              <a:t>)</a:t>
            </a:r>
            <a:endParaRPr lang="en-US" altLang="en-US" sz="2800" dirty="0">
              <a:solidFill>
                <a:schemeClr val="tx1"/>
              </a:solidFill>
            </a:endParaRPr>
          </a:p>
          <a:p>
            <a:pPr>
              <a:lnSpc>
                <a:spcPct val="80000"/>
              </a:lnSpc>
              <a:spcBef>
                <a:spcPts val="0"/>
              </a:spcBef>
              <a:spcAft>
                <a:spcPts val="300"/>
              </a:spcAft>
              <a:buClr>
                <a:srgbClr val="663300"/>
              </a:buClr>
              <a:buFont typeface="Arial" panose="020B0604020202020204" pitchFamily="34" charset="0"/>
              <a:buChar char="•"/>
            </a:pPr>
            <a:r>
              <a:rPr lang="en-US" altLang="en-US" sz="2800" dirty="0">
                <a:solidFill>
                  <a:schemeClr val="tx1"/>
                </a:solidFill>
              </a:rPr>
              <a:t>Let our lives be filled with </a:t>
            </a:r>
            <a:r>
              <a:rPr lang="en-US" altLang="en-US" sz="2800" dirty="0" smtClean="0">
                <a:solidFill>
                  <a:schemeClr val="tx1"/>
                </a:solidFill>
              </a:rPr>
              <a:t>the Spirit</a:t>
            </a:r>
            <a:r>
              <a:rPr lang="en-US" altLang="en-US" sz="2800" dirty="0" smtClean="0">
                <a:solidFill>
                  <a:schemeClr val="tx1"/>
                </a:solidFill>
              </a:rPr>
              <a:t> </a:t>
            </a:r>
            <a:r>
              <a:rPr lang="en-US" altLang="en-US" sz="2800" dirty="0">
                <a:solidFill>
                  <a:schemeClr val="tx1"/>
                </a:solidFill>
              </a:rPr>
              <a:t>by learning the truth, meditating on it &amp; </a:t>
            </a:r>
            <a:r>
              <a:rPr lang="en-US" altLang="en-US" sz="2800" dirty="0" smtClean="0">
                <a:solidFill>
                  <a:schemeClr val="tx1"/>
                </a:solidFill>
              </a:rPr>
              <a:t>letting it fill our lives</a:t>
            </a:r>
            <a:endParaRPr lang="en-US" altLang="en-US" sz="2800" dirty="0">
              <a:solidFill>
                <a:schemeClr val="tx1"/>
              </a:solidFill>
            </a:endParaRPr>
          </a:p>
        </p:txBody>
      </p:sp>
    </p:spTree>
    <p:extLst>
      <p:ext uri="{BB962C8B-B14F-4D97-AF65-F5344CB8AC3E}">
        <p14:creationId xmlns:p14="http://schemas.microsoft.com/office/powerpoint/2010/main" val="34190478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p:cTn id="7" dur="500" fill="hold"/>
                                        <p:tgtEl>
                                          <p:spTgt spid="675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758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75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7587">
                                            <p:txEl>
                                              <p:pRg st="1" end="1"/>
                                            </p:txEl>
                                          </p:spTgt>
                                        </p:tgtEl>
                                        <p:attrNameLst>
                                          <p:attrName>style.visibility</p:attrName>
                                        </p:attrNameLst>
                                      </p:cBhvr>
                                      <p:to>
                                        <p:strVal val="visible"/>
                                      </p:to>
                                    </p:set>
                                    <p:anim calcmode="lin" valueType="num">
                                      <p:cBhvr>
                                        <p:cTn id="14" dur="500" fill="hold"/>
                                        <p:tgtEl>
                                          <p:spTgt spid="6758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6758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675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7587">
                                            <p:txEl>
                                              <p:pRg st="2" end="2"/>
                                            </p:txEl>
                                          </p:spTgt>
                                        </p:tgtEl>
                                        <p:attrNameLst>
                                          <p:attrName>style.visibility</p:attrName>
                                        </p:attrNameLst>
                                      </p:cBhvr>
                                      <p:to>
                                        <p:strVal val="visible"/>
                                      </p:to>
                                    </p:set>
                                    <p:anim calcmode="lin" valueType="num">
                                      <p:cBhvr>
                                        <p:cTn id="21" dur="500" fill="hold"/>
                                        <p:tgtEl>
                                          <p:spTgt spid="6758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758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675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7587">
                                            <p:txEl>
                                              <p:pRg st="3" end="3"/>
                                            </p:txEl>
                                          </p:spTgt>
                                        </p:tgtEl>
                                        <p:attrNameLst>
                                          <p:attrName>style.visibility</p:attrName>
                                        </p:attrNameLst>
                                      </p:cBhvr>
                                      <p:to>
                                        <p:strVal val="visible"/>
                                      </p:to>
                                    </p:set>
                                    <p:anim calcmode="lin" valueType="num">
                                      <p:cBhvr>
                                        <p:cTn id="28" dur="500" fill="hold"/>
                                        <p:tgtEl>
                                          <p:spTgt spid="6758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6758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675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7587">
                                            <p:txEl>
                                              <p:pRg st="4" end="4"/>
                                            </p:txEl>
                                          </p:spTgt>
                                        </p:tgtEl>
                                        <p:attrNameLst>
                                          <p:attrName>style.visibility</p:attrName>
                                        </p:attrNameLst>
                                      </p:cBhvr>
                                      <p:to>
                                        <p:strVal val="visible"/>
                                      </p:to>
                                    </p:set>
                                    <p:anim calcmode="lin" valueType="num">
                                      <p:cBhvr>
                                        <p:cTn id="35" dur="500" fill="hold"/>
                                        <p:tgtEl>
                                          <p:spTgt spid="67587">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67587">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675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7587">
                                            <p:txEl>
                                              <p:pRg st="5" end="5"/>
                                            </p:txEl>
                                          </p:spTgt>
                                        </p:tgtEl>
                                        <p:attrNameLst>
                                          <p:attrName>style.visibility</p:attrName>
                                        </p:attrNameLst>
                                      </p:cBhvr>
                                      <p:to>
                                        <p:strVal val="visible"/>
                                      </p:to>
                                    </p:set>
                                    <p:anim calcmode="lin" valueType="num">
                                      <p:cBhvr>
                                        <p:cTn id="42" dur="500" fill="hold"/>
                                        <p:tgtEl>
                                          <p:spTgt spid="67587">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67587">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675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67587">
                                            <p:txEl>
                                              <p:pRg st="6" end="6"/>
                                            </p:txEl>
                                          </p:spTgt>
                                        </p:tgtEl>
                                        <p:attrNameLst>
                                          <p:attrName>style.visibility</p:attrName>
                                        </p:attrNameLst>
                                      </p:cBhvr>
                                      <p:to>
                                        <p:strVal val="visible"/>
                                      </p:to>
                                    </p:set>
                                    <p:anim calcmode="lin" valueType="num">
                                      <p:cBhvr>
                                        <p:cTn id="49" dur="500" fill="hold"/>
                                        <p:tgtEl>
                                          <p:spTgt spid="67587">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67587">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67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570156"/>
            <a:ext cx="9144000" cy="1054250"/>
          </a:xfrm>
          <a:effectLst/>
        </p:spPr>
        <p:txBody>
          <a:bodyPr/>
          <a:lstStyle/>
          <a:p>
            <a:r>
              <a:rPr lang="en-US" altLang="en-US" sz="5800" b="1" dirty="0">
                <a:solidFill>
                  <a:srgbClr val="663300"/>
                </a:solidFill>
              </a:rPr>
              <a:t>Holy Spirit &amp; The Christian</a:t>
            </a:r>
            <a:endParaRPr lang="en-US" altLang="en-US" sz="5800" dirty="0">
              <a:solidFill>
                <a:srgbClr val="6633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8900" y="2366818"/>
            <a:ext cx="6489700" cy="4719782"/>
          </a:xfrm>
          <a:prstGeom prst="rect">
            <a:avLst/>
          </a:prstGeom>
        </p:spPr>
      </p:pic>
    </p:spTree>
    <p:extLst>
      <p:ext uri="{BB962C8B-B14F-4D97-AF65-F5344CB8AC3E}">
        <p14:creationId xmlns:p14="http://schemas.microsoft.com/office/powerpoint/2010/main" val="15149454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81000"/>
            <a:ext cx="7772400" cy="1143000"/>
          </a:xfrm>
          <a:effectLst/>
        </p:spPr>
        <p:txBody>
          <a:bodyPr/>
          <a:lstStyle/>
          <a:p>
            <a:r>
              <a:rPr lang="en-US" altLang="en-US" sz="6000" b="1" dirty="0">
                <a:solidFill>
                  <a:srgbClr val="663300"/>
                </a:solidFill>
              </a:rPr>
              <a:t>Focusing the Question</a:t>
            </a:r>
          </a:p>
        </p:txBody>
      </p:sp>
      <p:sp>
        <p:nvSpPr>
          <p:cNvPr id="43011" name="Rectangle 3"/>
          <p:cNvSpPr>
            <a:spLocks noGrp="1" noChangeArrowheads="1"/>
          </p:cNvSpPr>
          <p:nvPr>
            <p:ph type="body" idx="1"/>
          </p:nvPr>
        </p:nvSpPr>
        <p:spPr>
          <a:xfrm>
            <a:off x="0" y="2667000"/>
            <a:ext cx="9144000" cy="2819400"/>
          </a:xfrm>
        </p:spPr>
        <p:txBody>
          <a:bodyPr>
            <a:normAutofit/>
          </a:bodyPr>
          <a:lstStyle/>
          <a:p>
            <a:pPr algn="ctr">
              <a:lnSpc>
                <a:spcPct val="110000"/>
              </a:lnSpc>
              <a:buFontTx/>
              <a:buNone/>
            </a:pPr>
            <a:r>
              <a:rPr lang="en-US" altLang="en-US" sz="4000" b="1" i="1" dirty="0" smtClean="0">
                <a:solidFill>
                  <a:schemeClr val="tx1"/>
                </a:solidFill>
              </a:rPr>
              <a:t>Is </a:t>
            </a:r>
            <a:r>
              <a:rPr lang="en-US" altLang="en-US" sz="4000" b="1" i="1" dirty="0">
                <a:solidFill>
                  <a:schemeClr val="tx1"/>
                </a:solidFill>
              </a:rPr>
              <a:t>the H</a:t>
            </a:r>
            <a:r>
              <a:rPr lang="en-US" altLang="en-US" sz="4000" b="1" i="1" cap="small" dirty="0">
                <a:solidFill>
                  <a:schemeClr val="tx1"/>
                </a:solidFill>
              </a:rPr>
              <a:t>oly</a:t>
            </a:r>
            <a:r>
              <a:rPr lang="en-US" altLang="en-US" sz="4000" b="1" i="1" dirty="0">
                <a:solidFill>
                  <a:schemeClr val="tx1"/>
                </a:solidFill>
              </a:rPr>
              <a:t> S</a:t>
            </a:r>
            <a:r>
              <a:rPr lang="en-US" altLang="en-US" sz="4000" b="1" i="1" cap="small" dirty="0">
                <a:solidFill>
                  <a:schemeClr val="tx1"/>
                </a:solidFill>
              </a:rPr>
              <a:t>pirit</a:t>
            </a:r>
            <a:r>
              <a:rPr lang="en-US" altLang="en-US" sz="4000" b="1" i="1" dirty="0">
                <a:solidFill>
                  <a:schemeClr val="tx1"/>
                </a:solidFill>
              </a:rPr>
              <a:t> </a:t>
            </a:r>
            <a:r>
              <a:rPr lang="en-US" altLang="en-US" sz="4000" b="1" i="1" u="sng" dirty="0" smtClean="0">
                <a:solidFill>
                  <a:schemeClr val="tx1"/>
                </a:solidFill>
              </a:rPr>
              <a:t>Himself</a:t>
            </a:r>
            <a:r>
              <a:rPr lang="en-US" altLang="en-US" sz="4000" b="1" i="1" dirty="0" smtClean="0">
                <a:solidFill>
                  <a:schemeClr val="tx1"/>
                </a:solidFill>
              </a:rPr>
              <a:t> </a:t>
            </a:r>
            <a:r>
              <a:rPr lang="en-US" altLang="en-US" sz="4000" b="1" i="1" dirty="0">
                <a:solidFill>
                  <a:schemeClr val="tx1"/>
                </a:solidFill>
              </a:rPr>
              <a:t>the blessing?</a:t>
            </a:r>
            <a:endParaRPr lang="en-US" altLang="en-US" sz="4000" dirty="0">
              <a:solidFill>
                <a:schemeClr val="tx1"/>
              </a:solidFill>
            </a:endParaRPr>
          </a:p>
          <a:p>
            <a:pPr algn="ctr">
              <a:lnSpc>
                <a:spcPct val="110000"/>
              </a:lnSpc>
              <a:buFontTx/>
              <a:buNone/>
            </a:pPr>
            <a:r>
              <a:rPr lang="en-US" altLang="en-US" sz="4000" b="1" i="1" dirty="0" smtClean="0">
                <a:solidFill>
                  <a:srgbClr val="C00000"/>
                </a:solidFill>
              </a:rPr>
              <a:t>- or -</a:t>
            </a:r>
            <a:endParaRPr lang="en-US" altLang="en-US" sz="4000" b="1" i="1" dirty="0">
              <a:solidFill>
                <a:srgbClr val="C00000"/>
              </a:solidFill>
            </a:endParaRPr>
          </a:p>
          <a:p>
            <a:pPr algn="ctr">
              <a:lnSpc>
                <a:spcPct val="110000"/>
              </a:lnSpc>
              <a:buFontTx/>
              <a:buNone/>
            </a:pPr>
            <a:r>
              <a:rPr lang="en-US" altLang="en-US" sz="4000" b="1" i="1" dirty="0">
                <a:solidFill>
                  <a:schemeClr val="tx1"/>
                </a:solidFill>
              </a:rPr>
              <a:t>Is H</a:t>
            </a:r>
            <a:r>
              <a:rPr lang="en-US" altLang="en-US" sz="4000" b="1" i="1" cap="small" dirty="0">
                <a:solidFill>
                  <a:schemeClr val="tx1"/>
                </a:solidFill>
              </a:rPr>
              <a:t>oly</a:t>
            </a:r>
            <a:r>
              <a:rPr lang="en-US" altLang="en-US" sz="4000" b="1" i="1" dirty="0">
                <a:solidFill>
                  <a:schemeClr val="tx1"/>
                </a:solidFill>
              </a:rPr>
              <a:t> S</a:t>
            </a:r>
            <a:r>
              <a:rPr lang="en-US" altLang="en-US" sz="4000" b="1" i="1" cap="small" dirty="0">
                <a:solidFill>
                  <a:schemeClr val="tx1"/>
                </a:solidFill>
              </a:rPr>
              <a:t>pirit</a:t>
            </a:r>
            <a:r>
              <a:rPr lang="en-US" altLang="en-US" sz="4000" b="1" i="1" dirty="0">
                <a:solidFill>
                  <a:schemeClr val="tx1"/>
                </a:solidFill>
              </a:rPr>
              <a:t> the </a:t>
            </a:r>
            <a:r>
              <a:rPr lang="en-US" altLang="en-US" sz="4000" b="1" i="1" u="sng" dirty="0">
                <a:solidFill>
                  <a:schemeClr val="tx1"/>
                </a:solidFill>
              </a:rPr>
              <a:t>source</a:t>
            </a:r>
            <a:r>
              <a:rPr lang="en-US" altLang="en-US" sz="4000" b="1" i="1" dirty="0">
                <a:solidFill>
                  <a:schemeClr val="tx1"/>
                </a:solidFill>
              </a:rPr>
              <a:t> of the blessing?</a:t>
            </a:r>
            <a:endParaRPr lang="en-US" altLang="en-US" sz="4000" b="1" dirty="0">
              <a:solidFill>
                <a:schemeClr val="tx1"/>
              </a:solidFill>
            </a:endParaRPr>
          </a:p>
        </p:txBody>
      </p:sp>
    </p:spTree>
    <p:extLst>
      <p:ext uri="{BB962C8B-B14F-4D97-AF65-F5344CB8AC3E}">
        <p14:creationId xmlns:p14="http://schemas.microsoft.com/office/powerpoint/2010/main" val="29520978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8490" y="0"/>
            <a:ext cx="7756263" cy="685800"/>
          </a:xfrm>
          <a:effectLst/>
        </p:spPr>
        <p:txBody>
          <a:bodyPr/>
          <a:lstStyle/>
          <a:p>
            <a:pPr>
              <a:lnSpc>
                <a:spcPct val="90000"/>
              </a:lnSpc>
            </a:pPr>
            <a:r>
              <a:rPr lang="en-US" altLang="en-US" sz="4000" b="1" dirty="0">
                <a:solidFill>
                  <a:srgbClr val="800000"/>
                </a:solidFill>
              </a:rPr>
              <a:t>Ephesians </a:t>
            </a:r>
            <a:r>
              <a:rPr lang="en-US" altLang="en-US" sz="4000" b="1" dirty="0" smtClean="0">
                <a:solidFill>
                  <a:srgbClr val="800000"/>
                </a:solidFill>
              </a:rPr>
              <a:t>1:3-14</a:t>
            </a:r>
            <a:endParaRPr lang="en-US" altLang="en-US" sz="4000" b="1" dirty="0">
              <a:solidFill>
                <a:srgbClr val="663300"/>
              </a:solidFill>
            </a:endParaRPr>
          </a:p>
        </p:txBody>
      </p:sp>
      <p:sp>
        <p:nvSpPr>
          <p:cNvPr id="2" name="TextBox 1"/>
          <p:cNvSpPr txBox="1"/>
          <p:nvPr/>
        </p:nvSpPr>
        <p:spPr>
          <a:xfrm>
            <a:off x="76200" y="609600"/>
            <a:ext cx="9067800" cy="6203237"/>
          </a:xfrm>
          <a:prstGeom prst="rect">
            <a:avLst/>
          </a:prstGeom>
          <a:noFill/>
        </p:spPr>
        <p:txBody>
          <a:bodyPr wrap="square" rtlCol="0">
            <a:spAutoFit/>
          </a:bodyPr>
          <a:lstStyle/>
          <a:p>
            <a:pPr>
              <a:lnSpc>
                <a:spcPct val="95000"/>
              </a:lnSpc>
            </a:pPr>
            <a:r>
              <a:rPr lang="en-US" sz="2200" b="1" baseline="30000" dirty="0">
                <a:latin typeface="Times New Roman" panose="02020603050405020304" pitchFamily="18" charset="0"/>
                <a:cs typeface="Times New Roman" panose="02020603050405020304" pitchFamily="18" charset="0"/>
              </a:rPr>
              <a:t>3 </a:t>
            </a:r>
            <a:r>
              <a:rPr lang="en-US" sz="2200" dirty="0">
                <a:latin typeface="Times New Roman" panose="02020603050405020304" pitchFamily="18" charset="0"/>
                <a:cs typeface="Times New Roman" panose="02020603050405020304" pitchFamily="18" charset="0"/>
              </a:rPr>
              <a:t>Blessed </a:t>
            </a:r>
            <a:r>
              <a:rPr lang="en-US" sz="2200" i="1" dirty="0">
                <a:latin typeface="Times New Roman" panose="02020603050405020304" pitchFamily="18" charset="0"/>
                <a:cs typeface="Times New Roman" panose="02020603050405020304" pitchFamily="18" charset="0"/>
              </a:rPr>
              <a:t>be</a:t>
            </a:r>
            <a:r>
              <a:rPr lang="en-US" sz="2200" dirty="0">
                <a:latin typeface="Times New Roman" panose="02020603050405020304" pitchFamily="18" charset="0"/>
                <a:cs typeface="Times New Roman" panose="02020603050405020304" pitchFamily="18" charset="0"/>
              </a:rPr>
              <a:t> the God and Father of our Lord Jesus Christ, who has blessed us with every spiritual blessing in the heavenly </a:t>
            </a:r>
            <a:r>
              <a:rPr lang="en-US" sz="2200" i="1" dirty="0">
                <a:latin typeface="Times New Roman" panose="02020603050405020304" pitchFamily="18" charset="0"/>
                <a:cs typeface="Times New Roman" panose="02020603050405020304" pitchFamily="18" charset="0"/>
              </a:rPr>
              <a:t>places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 Christ, </a:t>
            </a:r>
            <a:r>
              <a:rPr lang="en-US" sz="2200" b="1" baseline="30000" dirty="0" smtClean="0">
                <a:latin typeface="Times New Roman" panose="02020603050405020304" pitchFamily="18" charset="0"/>
                <a:cs typeface="Times New Roman" panose="02020603050405020304" pitchFamily="18" charset="0"/>
              </a:rPr>
              <a:t>4</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just as He chose us in Him before the foundation of the world, that we should be holy and without blame before Him in love, </a:t>
            </a:r>
            <a:r>
              <a:rPr lang="en-US" sz="2200" b="1" baseline="30000" dirty="0">
                <a:latin typeface="Times New Roman" panose="02020603050405020304" pitchFamily="18" charset="0"/>
                <a:cs typeface="Times New Roman" panose="02020603050405020304" pitchFamily="18" charset="0"/>
              </a:rPr>
              <a:t>5 </a:t>
            </a:r>
            <a:r>
              <a:rPr lang="en-US" sz="2200" dirty="0" smtClean="0">
                <a:latin typeface="Times New Roman" panose="02020603050405020304" pitchFamily="18" charset="0"/>
                <a:cs typeface="Times New Roman" panose="02020603050405020304" pitchFamily="18" charset="0"/>
              </a:rPr>
              <a:t>having predestined us </a:t>
            </a:r>
            <a:r>
              <a:rPr lang="en-US" sz="2200" dirty="0">
                <a:latin typeface="Times New Roman" panose="02020603050405020304" pitchFamily="18" charset="0"/>
                <a:cs typeface="Times New Roman" panose="02020603050405020304" pitchFamily="18" charset="0"/>
              </a:rPr>
              <a:t>to adoption as sons by Jesus Christ to Himself, according to the good pleasure of His will, </a:t>
            </a:r>
            <a:r>
              <a:rPr lang="en-US" sz="2200" b="1" baseline="30000" dirty="0">
                <a:latin typeface="Times New Roman" panose="02020603050405020304" pitchFamily="18" charset="0"/>
                <a:cs typeface="Times New Roman" panose="02020603050405020304" pitchFamily="18" charset="0"/>
              </a:rPr>
              <a:t>6 </a:t>
            </a:r>
            <a:r>
              <a:rPr lang="en-US" sz="2200" dirty="0">
                <a:latin typeface="Times New Roman" panose="02020603050405020304" pitchFamily="18" charset="0"/>
                <a:cs typeface="Times New Roman" panose="02020603050405020304" pitchFamily="18" charset="0"/>
              </a:rPr>
              <a:t>to the praise of the glory of His grace, by which He made us accepted in the Beloved</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7</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we have redemption through His blood, the forgiveness of sins, according to the riches of His grace </a:t>
            </a:r>
            <a:r>
              <a:rPr lang="en-US" sz="2200" b="1" baseline="30000" dirty="0">
                <a:latin typeface="Times New Roman" panose="02020603050405020304" pitchFamily="18" charset="0"/>
                <a:cs typeface="Times New Roman" panose="02020603050405020304" pitchFamily="18" charset="0"/>
              </a:rPr>
              <a:t>8 </a:t>
            </a:r>
            <a:r>
              <a:rPr lang="en-US" sz="2200" dirty="0">
                <a:latin typeface="Times New Roman" panose="02020603050405020304" pitchFamily="18" charset="0"/>
                <a:cs typeface="Times New Roman" panose="02020603050405020304" pitchFamily="18" charset="0"/>
              </a:rPr>
              <a:t>which He made to abound toward us in all wisdom and prudence, </a:t>
            </a:r>
            <a:r>
              <a:rPr lang="en-US" sz="2200" b="1" baseline="30000" dirty="0">
                <a:latin typeface="Times New Roman" panose="02020603050405020304" pitchFamily="18" charset="0"/>
                <a:cs typeface="Times New Roman" panose="02020603050405020304" pitchFamily="18" charset="0"/>
              </a:rPr>
              <a:t>9 </a:t>
            </a:r>
            <a:r>
              <a:rPr lang="en-US" sz="2200" dirty="0">
                <a:latin typeface="Times New Roman" panose="02020603050405020304" pitchFamily="18" charset="0"/>
                <a:cs typeface="Times New Roman" panose="02020603050405020304" pitchFamily="18" charset="0"/>
              </a:rPr>
              <a:t>having made known to us the mystery of His will, according to His good pleasure which He purposed in Himself, </a:t>
            </a:r>
            <a:r>
              <a:rPr lang="en-US" sz="2200" b="1" baseline="30000" dirty="0">
                <a:latin typeface="Times New Roman" panose="02020603050405020304" pitchFamily="18" charset="0"/>
                <a:cs typeface="Times New Roman" panose="02020603050405020304" pitchFamily="18" charset="0"/>
              </a:rPr>
              <a:t>10 </a:t>
            </a:r>
            <a:r>
              <a:rPr lang="en-US" sz="2200" dirty="0">
                <a:latin typeface="Times New Roman" panose="02020603050405020304" pitchFamily="18" charset="0"/>
                <a:cs typeface="Times New Roman" panose="02020603050405020304" pitchFamily="18" charset="0"/>
              </a:rPr>
              <a:t>that in the dispensation of the fullness of the times He might gather together in one all things in Christ, </a:t>
            </a:r>
            <a:r>
              <a:rPr lang="en-US" sz="2200" dirty="0" smtClean="0">
                <a:latin typeface="Times New Roman" panose="02020603050405020304" pitchFamily="18" charset="0"/>
                <a:cs typeface="Times New Roman" panose="02020603050405020304" pitchFamily="18" charset="0"/>
              </a:rPr>
              <a:t>both which </a:t>
            </a:r>
            <a:r>
              <a:rPr lang="en-US" sz="2200" dirty="0">
                <a:latin typeface="Times New Roman" panose="02020603050405020304" pitchFamily="18" charset="0"/>
                <a:cs typeface="Times New Roman" panose="02020603050405020304" pitchFamily="18" charset="0"/>
              </a:rPr>
              <a:t>are in heaven and which are on earth—in Him</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11</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also we have obtained an inheritance, being predestined according to the purpose of Him who works all things according to the counsel of </a:t>
            </a:r>
            <a:r>
              <a:rPr lang="en-US" sz="2200" dirty="0" smtClean="0">
                <a:latin typeface="Times New Roman" panose="02020603050405020304" pitchFamily="18" charset="0"/>
                <a:cs typeface="Times New Roman" panose="02020603050405020304" pitchFamily="18" charset="0"/>
              </a:rPr>
              <a:t>His will, </a:t>
            </a:r>
            <a:r>
              <a:rPr lang="en-US" sz="2200" b="1" baseline="30000" dirty="0" smtClean="0">
                <a:latin typeface="Times New Roman" panose="02020603050405020304" pitchFamily="18" charset="0"/>
                <a:cs typeface="Times New Roman" panose="02020603050405020304" pitchFamily="18" charset="0"/>
              </a:rPr>
              <a:t>12</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that we who first trusted in Christ should be to the praise of His glory</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13</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you also </a:t>
            </a:r>
            <a:r>
              <a:rPr lang="en-US" sz="2200" i="1" dirty="0">
                <a:latin typeface="Times New Roman" panose="02020603050405020304" pitchFamily="18" charset="0"/>
                <a:cs typeface="Times New Roman" panose="02020603050405020304" pitchFamily="18" charset="0"/>
              </a:rPr>
              <a:t>trusted,</a:t>
            </a:r>
            <a:r>
              <a:rPr lang="en-US" sz="2200" dirty="0">
                <a:latin typeface="Times New Roman" panose="02020603050405020304" pitchFamily="18" charset="0"/>
                <a:cs typeface="Times New Roman" panose="02020603050405020304" pitchFamily="18" charset="0"/>
              </a:rPr>
              <a:t> after you heard the word of truth, the gospel of your salvation; in whom also, having believed, you were sealed with the Holy Spirit of promise, </a:t>
            </a:r>
            <a:r>
              <a:rPr lang="en-US" sz="2200" b="1" baseline="30000" dirty="0">
                <a:latin typeface="Times New Roman" panose="02020603050405020304" pitchFamily="18" charset="0"/>
                <a:cs typeface="Times New Roman" panose="02020603050405020304" pitchFamily="18" charset="0"/>
              </a:rPr>
              <a:t>14 </a:t>
            </a:r>
            <a:r>
              <a:rPr lang="en-US" sz="2200" dirty="0" smtClean="0">
                <a:latin typeface="Times New Roman" panose="02020603050405020304" pitchFamily="18" charset="0"/>
                <a:cs typeface="Times New Roman" panose="02020603050405020304" pitchFamily="18" charset="0"/>
              </a:rPr>
              <a:t>who (“which” </a:t>
            </a:r>
            <a:r>
              <a:rPr lang="en-US" sz="2200" b="1" i="1" cap="small" dirty="0" err="1" smtClean="0">
                <a:latin typeface="Times New Roman" panose="02020603050405020304" pitchFamily="18" charset="0"/>
                <a:cs typeface="Times New Roman" panose="02020603050405020304" pitchFamily="18" charset="0"/>
              </a:rPr>
              <a:t>asv</a:t>
            </a:r>
            <a:r>
              <a:rPr lang="en-US" sz="2200" dirty="0" smtClean="0">
                <a:latin typeface="Times New Roman" panose="02020603050405020304" pitchFamily="18" charset="0"/>
                <a:cs typeface="Times New Roman" panose="02020603050405020304" pitchFamily="18" charset="0"/>
              </a:rPr>
              <a:t>) is </a:t>
            </a:r>
            <a:r>
              <a:rPr lang="en-US" sz="2200" dirty="0">
                <a:latin typeface="Times New Roman" panose="02020603050405020304" pitchFamily="18" charset="0"/>
                <a:cs typeface="Times New Roman" panose="02020603050405020304" pitchFamily="18" charset="0"/>
              </a:rPr>
              <a:t>the guarantee of our inheritance until the redemption of the purchased possession, to the praise of His glory</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6019800" y="6019800"/>
            <a:ext cx="2971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2400" y="6351494"/>
            <a:ext cx="7543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59906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457200"/>
            <a:ext cx="7772400" cy="1143000"/>
          </a:xfrm>
          <a:effectLst/>
        </p:spPr>
        <p:txBody>
          <a:bodyPr/>
          <a:lstStyle/>
          <a:p>
            <a:r>
              <a:rPr lang="en-US" altLang="en-US" b="1" dirty="0" smtClean="0">
                <a:solidFill>
                  <a:srgbClr val="663300"/>
                </a:solidFill>
              </a:rPr>
              <a:t>A Study of the Context</a:t>
            </a:r>
            <a:endParaRPr lang="en-US" altLang="en-US" b="1" dirty="0">
              <a:solidFill>
                <a:srgbClr val="663300"/>
              </a:solidFill>
            </a:endParaRPr>
          </a:p>
        </p:txBody>
      </p:sp>
      <p:sp>
        <p:nvSpPr>
          <p:cNvPr id="44035" name="Rectangle 3"/>
          <p:cNvSpPr>
            <a:spLocks noGrp="1" noChangeArrowheads="1"/>
          </p:cNvSpPr>
          <p:nvPr>
            <p:ph type="body" idx="1"/>
          </p:nvPr>
        </p:nvSpPr>
        <p:spPr>
          <a:xfrm>
            <a:off x="228600" y="2133600"/>
            <a:ext cx="8686800" cy="4724400"/>
          </a:xfrm>
        </p:spPr>
        <p:txBody>
          <a:bodyPr>
            <a:normAutofit fontScale="85000" lnSpcReduction="20000"/>
          </a:bodyPr>
          <a:lstStyle/>
          <a:p>
            <a:pPr>
              <a:lnSpc>
                <a:spcPct val="105000"/>
              </a:lnSpc>
              <a:spcBef>
                <a:spcPts val="0"/>
              </a:spcBef>
              <a:spcAft>
                <a:spcPts val="400"/>
              </a:spcAft>
              <a:buClr>
                <a:srgbClr val="663300"/>
              </a:buClr>
              <a:buFont typeface="Arial" panose="020B0604020202020204" pitchFamily="34" charset="0"/>
              <a:buChar char="•"/>
            </a:pPr>
            <a:r>
              <a:rPr lang="en-US" altLang="en-US" sz="3500" dirty="0">
                <a:solidFill>
                  <a:schemeClr val="tx1"/>
                </a:solidFill>
              </a:rPr>
              <a:t>Purpose of opening paragraph is to stress the united work of deity in salvation</a:t>
            </a:r>
          </a:p>
          <a:p>
            <a:pPr>
              <a:lnSpc>
                <a:spcPct val="105000"/>
              </a:lnSpc>
              <a:spcBef>
                <a:spcPts val="0"/>
              </a:spcBef>
              <a:spcAft>
                <a:spcPts val="400"/>
              </a:spcAft>
              <a:buClr>
                <a:srgbClr val="663300"/>
              </a:buClr>
              <a:buFont typeface="Arial" panose="020B0604020202020204" pitchFamily="34" charset="0"/>
              <a:buChar char="•"/>
            </a:pPr>
            <a:r>
              <a:rPr lang="en-US" altLang="en-US" sz="3500" b="1" dirty="0">
                <a:solidFill>
                  <a:schemeClr val="tx1"/>
                </a:solidFill>
              </a:rPr>
              <a:t>“Every spiritual blessing” is in Christ</a:t>
            </a:r>
            <a:endParaRPr lang="en-US" altLang="en-US" sz="3500" dirty="0">
              <a:solidFill>
                <a:schemeClr val="tx1"/>
              </a:solidFill>
            </a:endParaRPr>
          </a:p>
          <a:p>
            <a:pPr lvl="1">
              <a:lnSpc>
                <a:spcPct val="105000"/>
              </a:lnSpc>
              <a:spcBef>
                <a:spcPts val="0"/>
              </a:spcBef>
              <a:spcAft>
                <a:spcPts val="400"/>
              </a:spcAft>
              <a:buClr>
                <a:srgbClr val="0070C0"/>
              </a:buClr>
              <a:buSzPct val="60000"/>
              <a:buFont typeface="Wingdings" panose="05000000000000000000" pitchFamily="2" charset="2"/>
              <a:buChar char="Ø"/>
            </a:pPr>
            <a:r>
              <a:rPr lang="en-US" altLang="en-US" sz="3200" dirty="0" smtClean="0">
                <a:solidFill>
                  <a:schemeClr val="tx1"/>
                </a:solidFill>
              </a:rPr>
              <a:t>“</a:t>
            </a:r>
            <a:r>
              <a:rPr lang="en-US" altLang="en-US" sz="3200" b="1" i="1" dirty="0" smtClean="0">
                <a:solidFill>
                  <a:srgbClr val="800000"/>
                </a:solidFill>
              </a:rPr>
              <a:t>Adoption</a:t>
            </a:r>
            <a:r>
              <a:rPr lang="en-US" altLang="en-US" sz="3200" dirty="0">
                <a:solidFill>
                  <a:schemeClr val="tx1"/>
                </a:solidFill>
              </a:rPr>
              <a:t>,” </a:t>
            </a:r>
            <a:r>
              <a:rPr lang="en-US" altLang="en-US" sz="3200" dirty="0" smtClean="0">
                <a:solidFill>
                  <a:schemeClr val="tx1"/>
                </a:solidFill>
              </a:rPr>
              <a:t>“</a:t>
            </a:r>
            <a:r>
              <a:rPr lang="en-US" altLang="en-US" sz="3200" b="1" i="1" dirty="0" smtClean="0">
                <a:solidFill>
                  <a:srgbClr val="800000"/>
                </a:solidFill>
              </a:rPr>
              <a:t>Redemption</a:t>
            </a:r>
            <a:r>
              <a:rPr lang="en-US" altLang="en-US" sz="3200" dirty="0">
                <a:solidFill>
                  <a:schemeClr val="tx1"/>
                </a:solidFill>
              </a:rPr>
              <a:t>,” </a:t>
            </a:r>
            <a:r>
              <a:rPr lang="en-US" altLang="en-US" sz="3200" dirty="0" smtClean="0">
                <a:solidFill>
                  <a:schemeClr val="tx1"/>
                </a:solidFill>
              </a:rPr>
              <a:t>“</a:t>
            </a:r>
            <a:r>
              <a:rPr lang="en-US" altLang="en-US" sz="3200" b="1" i="1" dirty="0" smtClean="0">
                <a:solidFill>
                  <a:srgbClr val="800000"/>
                </a:solidFill>
              </a:rPr>
              <a:t>Forgiveness</a:t>
            </a:r>
            <a:r>
              <a:rPr lang="en-US" altLang="en-US" sz="3200" dirty="0">
                <a:solidFill>
                  <a:schemeClr val="tx1"/>
                </a:solidFill>
              </a:rPr>
              <a:t>,” etc.</a:t>
            </a:r>
          </a:p>
          <a:p>
            <a:pPr>
              <a:lnSpc>
                <a:spcPct val="105000"/>
              </a:lnSpc>
              <a:spcBef>
                <a:spcPts val="0"/>
              </a:spcBef>
              <a:spcAft>
                <a:spcPts val="400"/>
              </a:spcAft>
              <a:buClr>
                <a:srgbClr val="663300"/>
              </a:buClr>
              <a:buFont typeface="Arial" panose="020B0604020202020204" pitchFamily="34" charset="0"/>
              <a:buChar char="•"/>
            </a:pPr>
            <a:r>
              <a:rPr lang="en-US" altLang="en-US" sz="3500" b="1" dirty="0">
                <a:solidFill>
                  <a:schemeClr val="tx1"/>
                </a:solidFill>
              </a:rPr>
              <a:t>The Father </a:t>
            </a:r>
            <a:r>
              <a:rPr lang="en-US" altLang="en-US" sz="3500" b="1" dirty="0" smtClean="0">
                <a:solidFill>
                  <a:schemeClr val="tx1"/>
                </a:solidFill>
              </a:rPr>
              <a:t>“</a:t>
            </a:r>
            <a:r>
              <a:rPr lang="en-US" altLang="en-US" sz="3500" b="1" cap="small" dirty="0" smtClean="0">
                <a:solidFill>
                  <a:srgbClr val="800000"/>
                </a:solidFill>
              </a:rPr>
              <a:t>chose</a:t>
            </a:r>
            <a:r>
              <a:rPr lang="en-US" altLang="en-US" sz="3500" b="1" dirty="0">
                <a:solidFill>
                  <a:schemeClr val="tx1"/>
                </a:solidFill>
              </a:rPr>
              <a:t>” and </a:t>
            </a:r>
            <a:r>
              <a:rPr lang="en-US" altLang="en-US" sz="3500" b="1" dirty="0" smtClean="0">
                <a:solidFill>
                  <a:schemeClr val="tx1"/>
                </a:solidFill>
              </a:rPr>
              <a:t>“</a:t>
            </a:r>
            <a:r>
              <a:rPr lang="en-US" altLang="en-US" sz="3500" b="1" cap="small" dirty="0" smtClean="0">
                <a:solidFill>
                  <a:srgbClr val="800000"/>
                </a:solidFill>
              </a:rPr>
              <a:t>foreordained</a:t>
            </a:r>
            <a:r>
              <a:rPr lang="en-US" altLang="en-US" sz="3500" b="1" dirty="0">
                <a:solidFill>
                  <a:schemeClr val="tx1"/>
                </a:solidFill>
              </a:rPr>
              <a:t>”</a:t>
            </a:r>
            <a:endParaRPr lang="en-US" altLang="en-US" sz="3500" dirty="0">
              <a:solidFill>
                <a:schemeClr val="tx1"/>
              </a:solidFill>
            </a:endParaRPr>
          </a:p>
          <a:p>
            <a:pPr lvl="1">
              <a:lnSpc>
                <a:spcPct val="105000"/>
              </a:lnSpc>
              <a:spcBef>
                <a:spcPts val="0"/>
              </a:spcBef>
              <a:spcAft>
                <a:spcPts val="400"/>
              </a:spcAft>
              <a:buClr>
                <a:srgbClr val="0070C0"/>
              </a:buClr>
              <a:buSzPct val="60000"/>
              <a:buFont typeface="Wingdings" panose="05000000000000000000" pitchFamily="2" charset="2"/>
              <a:buChar char="Ø"/>
            </a:pPr>
            <a:r>
              <a:rPr lang="en-US" altLang="en-US" sz="3200" dirty="0" smtClean="0">
                <a:solidFill>
                  <a:schemeClr val="tx1"/>
                </a:solidFill>
              </a:rPr>
              <a:t>“</a:t>
            </a:r>
            <a:r>
              <a:rPr lang="en-US" altLang="en-US" sz="3200" b="1" i="1" dirty="0" smtClean="0">
                <a:solidFill>
                  <a:srgbClr val="800000"/>
                </a:solidFill>
              </a:rPr>
              <a:t>According </a:t>
            </a:r>
            <a:r>
              <a:rPr lang="en-US" altLang="en-US" sz="3200" b="1" i="1" dirty="0">
                <a:solidFill>
                  <a:srgbClr val="800000"/>
                </a:solidFill>
              </a:rPr>
              <a:t>to the good pleasure of His will</a:t>
            </a:r>
            <a:r>
              <a:rPr lang="en-US" altLang="en-US" sz="3200" dirty="0">
                <a:solidFill>
                  <a:schemeClr val="tx1"/>
                </a:solidFill>
              </a:rPr>
              <a:t>”</a:t>
            </a:r>
          </a:p>
          <a:p>
            <a:pPr>
              <a:lnSpc>
                <a:spcPct val="105000"/>
              </a:lnSpc>
              <a:spcBef>
                <a:spcPts val="0"/>
              </a:spcBef>
              <a:spcAft>
                <a:spcPts val="400"/>
              </a:spcAft>
              <a:buClr>
                <a:srgbClr val="663300"/>
              </a:buClr>
              <a:buFont typeface="Arial" panose="020B0604020202020204" pitchFamily="34" charset="0"/>
              <a:buChar char="•"/>
            </a:pPr>
            <a:r>
              <a:rPr lang="en-US" altLang="en-US" sz="3500" dirty="0">
                <a:solidFill>
                  <a:schemeClr val="tx1"/>
                </a:solidFill>
              </a:rPr>
              <a:t>But what did the Holy Spirit do?</a:t>
            </a:r>
          </a:p>
          <a:p>
            <a:pPr>
              <a:lnSpc>
                <a:spcPct val="105000"/>
              </a:lnSpc>
              <a:spcBef>
                <a:spcPts val="0"/>
              </a:spcBef>
              <a:spcAft>
                <a:spcPts val="400"/>
              </a:spcAft>
              <a:buClr>
                <a:srgbClr val="663300"/>
              </a:buClr>
              <a:buFont typeface="Arial" panose="020B0604020202020204" pitchFamily="34" charset="0"/>
              <a:buChar char="•"/>
            </a:pPr>
            <a:r>
              <a:rPr lang="en-US" altLang="en-US" sz="3500" b="1" dirty="0">
                <a:solidFill>
                  <a:schemeClr val="tx1"/>
                </a:solidFill>
              </a:rPr>
              <a:t>He </a:t>
            </a:r>
            <a:r>
              <a:rPr lang="en-US" altLang="en-US" sz="3500" b="1" i="1" u="sng" cap="small" dirty="0">
                <a:solidFill>
                  <a:schemeClr val="tx1"/>
                </a:solidFill>
              </a:rPr>
              <a:t>revealed</a:t>
            </a:r>
            <a:r>
              <a:rPr lang="en-US" altLang="en-US" sz="3500" b="1" dirty="0">
                <a:solidFill>
                  <a:schemeClr val="tx1"/>
                </a:solidFill>
              </a:rPr>
              <a:t> &amp; </a:t>
            </a:r>
            <a:r>
              <a:rPr lang="en-US" altLang="en-US" sz="3500" b="1" i="1" u="sng" cap="small" dirty="0">
                <a:solidFill>
                  <a:schemeClr val="tx1"/>
                </a:solidFill>
              </a:rPr>
              <a:t>sealed</a:t>
            </a:r>
            <a:r>
              <a:rPr lang="en-US" altLang="en-US" sz="3500" b="1" dirty="0">
                <a:solidFill>
                  <a:schemeClr val="tx1"/>
                </a:solidFill>
              </a:rPr>
              <a:t> that promise for </a:t>
            </a:r>
            <a:r>
              <a:rPr lang="en-US" altLang="en-US" sz="3500" b="1" dirty="0" smtClean="0">
                <a:solidFill>
                  <a:schemeClr val="tx1"/>
                </a:solidFill>
              </a:rPr>
              <a:t>all</a:t>
            </a:r>
            <a:endParaRPr lang="en-US" altLang="en-US" sz="3500" dirty="0">
              <a:solidFill>
                <a:schemeClr val="tx1"/>
              </a:solidFill>
            </a:endParaRPr>
          </a:p>
          <a:p>
            <a:pPr lvl="1">
              <a:lnSpc>
                <a:spcPct val="105000"/>
              </a:lnSpc>
              <a:spcBef>
                <a:spcPts val="0"/>
              </a:spcBef>
              <a:spcAft>
                <a:spcPts val="400"/>
              </a:spcAft>
              <a:buClr>
                <a:srgbClr val="0070C0"/>
              </a:buClr>
              <a:buSzPct val="60000"/>
              <a:buFont typeface="Wingdings" panose="05000000000000000000" pitchFamily="2" charset="2"/>
              <a:buChar char="Ø"/>
            </a:pPr>
            <a:r>
              <a:rPr lang="en-US" altLang="en-US" sz="3200" dirty="0" smtClean="0">
                <a:solidFill>
                  <a:schemeClr val="tx1"/>
                </a:solidFill>
              </a:rPr>
              <a:t>“</a:t>
            </a:r>
            <a:r>
              <a:rPr lang="en-US" altLang="en-US" sz="3200" b="1" i="1" dirty="0" smtClean="0">
                <a:solidFill>
                  <a:srgbClr val="800000"/>
                </a:solidFill>
              </a:rPr>
              <a:t>Sealed</a:t>
            </a:r>
            <a:r>
              <a:rPr lang="en-US" altLang="en-US" sz="3200" dirty="0" smtClean="0">
                <a:solidFill>
                  <a:schemeClr val="tx1"/>
                </a:solidFill>
              </a:rPr>
              <a:t>” (passive voice) -  </a:t>
            </a:r>
            <a:r>
              <a:rPr lang="en-US" altLang="en-US" sz="3200" dirty="0">
                <a:solidFill>
                  <a:srgbClr val="002060"/>
                </a:solidFill>
              </a:rPr>
              <a:t>Stamped or marked with the impression of the image of a </a:t>
            </a:r>
            <a:r>
              <a:rPr lang="en-US" altLang="en-US" sz="3200" dirty="0" smtClean="0">
                <a:solidFill>
                  <a:srgbClr val="002060"/>
                </a:solidFill>
              </a:rPr>
              <a:t>seal</a:t>
            </a:r>
          </a:p>
          <a:p>
            <a:pPr lvl="1">
              <a:lnSpc>
                <a:spcPct val="105000"/>
              </a:lnSpc>
              <a:spcBef>
                <a:spcPts val="0"/>
              </a:spcBef>
              <a:spcAft>
                <a:spcPts val="400"/>
              </a:spcAft>
              <a:buClr>
                <a:srgbClr val="0070C0"/>
              </a:buClr>
              <a:buSzPct val="60000"/>
              <a:buFont typeface="Wingdings" panose="05000000000000000000" pitchFamily="2" charset="2"/>
              <a:buChar char="Ø"/>
            </a:pPr>
            <a:r>
              <a:rPr lang="en-US" altLang="en-US" sz="3200" b="1" i="1" dirty="0" smtClean="0">
                <a:solidFill>
                  <a:schemeClr val="tx1"/>
                </a:solidFill>
              </a:rPr>
              <a:t>But </a:t>
            </a:r>
            <a:r>
              <a:rPr lang="en-US" altLang="en-US" sz="3200" b="1" i="1" u="sng" dirty="0" smtClean="0">
                <a:solidFill>
                  <a:schemeClr val="tx1"/>
                </a:solidFill>
              </a:rPr>
              <a:t>who</a:t>
            </a:r>
            <a:r>
              <a:rPr lang="en-US" altLang="en-US" sz="3200" b="1" i="1" dirty="0" smtClean="0">
                <a:solidFill>
                  <a:schemeClr val="tx1"/>
                </a:solidFill>
              </a:rPr>
              <a:t> is spoken of as being sealed?</a:t>
            </a:r>
            <a:endParaRPr lang="en-US" altLang="en-US" sz="3200" b="1" i="1" dirty="0">
              <a:solidFill>
                <a:schemeClr val="tx1"/>
              </a:solidFill>
            </a:endParaRPr>
          </a:p>
        </p:txBody>
      </p:sp>
    </p:spTree>
    <p:extLst>
      <p:ext uri="{BB962C8B-B14F-4D97-AF65-F5344CB8AC3E}">
        <p14:creationId xmlns:p14="http://schemas.microsoft.com/office/powerpoint/2010/main" val="25082359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left)">
                                      <p:cBhvr>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wipe(left)">
                                      <p:cBhvr>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wipe(left)">
                                      <p:cBhvr>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wipe(left)">
                                      <p:cBhvr>
                                        <p:cTn id="22" dur="500"/>
                                        <p:tgtEl>
                                          <p:spTgt spid="44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wipe(left)">
                                      <p:cBhvr>
                                        <p:cTn id="27" dur="500"/>
                                        <p:tgtEl>
                                          <p:spTgt spid="44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035">
                                            <p:txEl>
                                              <p:pRg st="5" end="5"/>
                                            </p:txEl>
                                          </p:spTgt>
                                        </p:tgtEl>
                                        <p:attrNameLst>
                                          <p:attrName>style.visibility</p:attrName>
                                        </p:attrNameLst>
                                      </p:cBhvr>
                                      <p:to>
                                        <p:strVal val="visible"/>
                                      </p:to>
                                    </p:set>
                                    <p:animEffect transition="in" filter="wipe(left)">
                                      <p:cBhvr>
                                        <p:cTn id="32" dur="500"/>
                                        <p:tgtEl>
                                          <p:spTgt spid="44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Effect transition="in" filter="wipe(left)">
                                      <p:cBhvr>
                                        <p:cTn id="37" dur="500"/>
                                        <p:tgtEl>
                                          <p:spTgt spid="44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4035">
                                            <p:txEl>
                                              <p:pRg st="7" end="7"/>
                                            </p:txEl>
                                          </p:spTgt>
                                        </p:tgtEl>
                                        <p:attrNameLst>
                                          <p:attrName>style.visibility</p:attrName>
                                        </p:attrNameLst>
                                      </p:cBhvr>
                                      <p:to>
                                        <p:strVal val="visible"/>
                                      </p:to>
                                    </p:set>
                                    <p:animEffect transition="in" filter="wipe(left)">
                                      <p:cBhvr>
                                        <p:cTn id="42" dur="500"/>
                                        <p:tgtEl>
                                          <p:spTgt spid="440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4035">
                                            <p:txEl>
                                              <p:pRg st="8" end="8"/>
                                            </p:txEl>
                                          </p:spTgt>
                                        </p:tgtEl>
                                        <p:attrNameLst>
                                          <p:attrName>style.visibility</p:attrName>
                                        </p:attrNameLst>
                                      </p:cBhvr>
                                      <p:to>
                                        <p:strVal val="visible"/>
                                      </p:to>
                                    </p:set>
                                    <p:animEffect transition="in" filter="wipe(left)">
                                      <p:cBhvr>
                                        <p:cTn id="47" dur="500"/>
                                        <p:tgtEl>
                                          <p:spTgt spid="44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8490" y="0"/>
            <a:ext cx="7756263" cy="685800"/>
          </a:xfrm>
          <a:effectLst/>
        </p:spPr>
        <p:txBody>
          <a:bodyPr/>
          <a:lstStyle/>
          <a:p>
            <a:pPr>
              <a:lnSpc>
                <a:spcPct val="90000"/>
              </a:lnSpc>
            </a:pPr>
            <a:r>
              <a:rPr lang="en-US" altLang="en-US" sz="4000" b="1" dirty="0">
                <a:solidFill>
                  <a:srgbClr val="800000"/>
                </a:solidFill>
              </a:rPr>
              <a:t>Ephesians </a:t>
            </a:r>
            <a:r>
              <a:rPr lang="en-US" altLang="en-US" sz="4000" b="1" dirty="0" smtClean="0">
                <a:solidFill>
                  <a:srgbClr val="800000"/>
                </a:solidFill>
              </a:rPr>
              <a:t>1:3-14</a:t>
            </a:r>
            <a:endParaRPr lang="en-US" altLang="en-US" sz="4000" b="1" dirty="0">
              <a:solidFill>
                <a:srgbClr val="663300"/>
              </a:solidFill>
            </a:endParaRPr>
          </a:p>
        </p:txBody>
      </p:sp>
      <p:sp>
        <p:nvSpPr>
          <p:cNvPr id="2" name="TextBox 1"/>
          <p:cNvSpPr txBox="1"/>
          <p:nvPr/>
        </p:nvSpPr>
        <p:spPr>
          <a:xfrm>
            <a:off x="76200" y="609600"/>
            <a:ext cx="9067800" cy="6203237"/>
          </a:xfrm>
          <a:prstGeom prst="rect">
            <a:avLst/>
          </a:prstGeom>
          <a:noFill/>
        </p:spPr>
        <p:txBody>
          <a:bodyPr wrap="square" rtlCol="0">
            <a:spAutoFit/>
          </a:bodyPr>
          <a:lstStyle/>
          <a:p>
            <a:pPr>
              <a:lnSpc>
                <a:spcPct val="95000"/>
              </a:lnSpc>
            </a:pPr>
            <a:r>
              <a:rPr lang="en-US" sz="2200" b="1" baseline="30000" dirty="0">
                <a:latin typeface="Times New Roman" panose="02020603050405020304" pitchFamily="18" charset="0"/>
                <a:cs typeface="Times New Roman" panose="02020603050405020304" pitchFamily="18" charset="0"/>
              </a:rPr>
              <a:t>3 </a:t>
            </a:r>
            <a:r>
              <a:rPr lang="en-US" sz="2200" dirty="0">
                <a:latin typeface="Times New Roman" panose="02020603050405020304" pitchFamily="18" charset="0"/>
                <a:cs typeface="Times New Roman" panose="02020603050405020304" pitchFamily="18" charset="0"/>
              </a:rPr>
              <a:t>Blessed </a:t>
            </a:r>
            <a:r>
              <a:rPr lang="en-US" sz="2200" i="1" dirty="0">
                <a:latin typeface="Times New Roman" panose="02020603050405020304" pitchFamily="18" charset="0"/>
                <a:cs typeface="Times New Roman" panose="02020603050405020304" pitchFamily="18" charset="0"/>
              </a:rPr>
              <a:t>be</a:t>
            </a:r>
            <a:r>
              <a:rPr lang="en-US" sz="2200" dirty="0">
                <a:latin typeface="Times New Roman" panose="02020603050405020304" pitchFamily="18" charset="0"/>
                <a:cs typeface="Times New Roman" panose="02020603050405020304" pitchFamily="18" charset="0"/>
              </a:rPr>
              <a:t> the God and Father of our Lord Jesus Christ, who has blessed us with every spiritual blessing in the heavenly </a:t>
            </a:r>
            <a:r>
              <a:rPr lang="en-US" sz="2200" i="1" dirty="0">
                <a:latin typeface="Times New Roman" panose="02020603050405020304" pitchFamily="18" charset="0"/>
                <a:cs typeface="Times New Roman" panose="02020603050405020304" pitchFamily="18" charset="0"/>
              </a:rPr>
              <a:t>places</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 Christ, </a:t>
            </a:r>
            <a:r>
              <a:rPr lang="en-US" sz="2200" b="1" baseline="30000" dirty="0" smtClean="0">
                <a:latin typeface="Times New Roman" panose="02020603050405020304" pitchFamily="18" charset="0"/>
                <a:cs typeface="Times New Roman" panose="02020603050405020304" pitchFamily="18" charset="0"/>
              </a:rPr>
              <a:t>4</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just as He chose us in Him before the foundation of the world, that we should be holy and without blame before Him in love, </a:t>
            </a:r>
            <a:r>
              <a:rPr lang="en-US" sz="2200" b="1" baseline="30000" dirty="0">
                <a:latin typeface="Times New Roman" panose="02020603050405020304" pitchFamily="18" charset="0"/>
                <a:cs typeface="Times New Roman" panose="02020603050405020304" pitchFamily="18" charset="0"/>
              </a:rPr>
              <a:t>5 </a:t>
            </a:r>
            <a:r>
              <a:rPr lang="en-US" sz="2200" dirty="0" smtClean="0">
                <a:latin typeface="Times New Roman" panose="02020603050405020304" pitchFamily="18" charset="0"/>
                <a:cs typeface="Times New Roman" panose="02020603050405020304" pitchFamily="18" charset="0"/>
              </a:rPr>
              <a:t>having predestined us </a:t>
            </a:r>
            <a:r>
              <a:rPr lang="en-US" sz="2200" dirty="0">
                <a:latin typeface="Times New Roman" panose="02020603050405020304" pitchFamily="18" charset="0"/>
                <a:cs typeface="Times New Roman" panose="02020603050405020304" pitchFamily="18" charset="0"/>
              </a:rPr>
              <a:t>to adoption as sons by Jesus Christ to Himself, according to the good pleasure of His will, </a:t>
            </a:r>
            <a:r>
              <a:rPr lang="en-US" sz="2200" b="1" baseline="30000" dirty="0">
                <a:latin typeface="Times New Roman" panose="02020603050405020304" pitchFamily="18" charset="0"/>
                <a:cs typeface="Times New Roman" panose="02020603050405020304" pitchFamily="18" charset="0"/>
              </a:rPr>
              <a:t>6 </a:t>
            </a:r>
            <a:r>
              <a:rPr lang="en-US" sz="2200" dirty="0">
                <a:latin typeface="Times New Roman" panose="02020603050405020304" pitchFamily="18" charset="0"/>
                <a:cs typeface="Times New Roman" panose="02020603050405020304" pitchFamily="18" charset="0"/>
              </a:rPr>
              <a:t>to the praise of the glory of His grace, by which He made us accepted in the Beloved</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7</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we have redemption through His blood, the forgiveness of sins, according to the riches of His grace </a:t>
            </a:r>
            <a:r>
              <a:rPr lang="en-US" sz="2200" b="1" baseline="30000" dirty="0">
                <a:latin typeface="Times New Roman" panose="02020603050405020304" pitchFamily="18" charset="0"/>
                <a:cs typeface="Times New Roman" panose="02020603050405020304" pitchFamily="18" charset="0"/>
              </a:rPr>
              <a:t>8 </a:t>
            </a:r>
            <a:r>
              <a:rPr lang="en-US" sz="2200" dirty="0">
                <a:latin typeface="Times New Roman" panose="02020603050405020304" pitchFamily="18" charset="0"/>
                <a:cs typeface="Times New Roman" panose="02020603050405020304" pitchFamily="18" charset="0"/>
              </a:rPr>
              <a:t>which He made to abound toward us in all wisdom and prudence, </a:t>
            </a:r>
            <a:r>
              <a:rPr lang="en-US" sz="2200" b="1" baseline="30000" dirty="0">
                <a:latin typeface="Times New Roman" panose="02020603050405020304" pitchFamily="18" charset="0"/>
                <a:cs typeface="Times New Roman" panose="02020603050405020304" pitchFamily="18" charset="0"/>
              </a:rPr>
              <a:t>9 </a:t>
            </a:r>
            <a:r>
              <a:rPr lang="en-US" sz="2200" dirty="0">
                <a:latin typeface="Times New Roman" panose="02020603050405020304" pitchFamily="18" charset="0"/>
                <a:cs typeface="Times New Roman" panose="02020603050405020304" pitchFamily="18" charset="0"/>
              </a:rPr>
              <a:t>having made known to us the mystery of His will, according to His good pleasure which He purposed in Himself, </a:t>
            </a:r>
            <a:r>
              <a:rPr lang="en-US" sz="2200" b="1" baseline="30000" dirty="0">
                <a:latin typeface="Times New Roman" panose="02020603050405020304" pitchFamily="18" charset="0"/>
                <a:cs typeface="Times New Roman" panose="02020603050405020304" pitchFamily="18" charset="0"/>
              </a:rPr>
              <a:t>10 </a:t>
            </a:r>
            <a:r>
              <a:rPr lang="en-US" sz="2200" dirty="0">
                <a:latin typeface="Times New Roman" panose="02020603050405020304" pitchFamily="18" charset="0"/>
                <a:cs typeface="Times New Roman" panose="02020603050405020304" pitchFamily="18" charset="0"/>
              </a:rPr>
              <a:t>that in the dispensation of the fullness of the times He might gather together in one all things in Christ, </a:t>
            </a:r>
            <a:r>
              <a:rPr lang="en-US" sz="2200" dirty="0" smtClean="0">
                <a:latin typeface="Times New Roman" panose="02020603050405020304" pitchFamily="18" charset="0"/>
                <a:cs typeface="Times New Roman" panose="02020603050405020304" pitchFamily="18" charset="0"/>
              </a:rPr>
              <a:t>both which </a:t>
            </a:r>
            <a:r>
              <a:rPr lang="en-US" sz="2200" dirty="0">
                <a:latin typeface="Times New Roman" panose="02020603050405020304" pitchFamily="18" charset="0"/>
                <a:cs typeface="Times New Roman" panose="02020603050405020304" pitchFamily="18" charset="0"/>
              </a:rPr>
              <a:t>are in heaven and which are on earth—in Him</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11</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also we have obtained an inheritance, being predestined according to the purpose of Him who works all things according to the counsel of </a:t>
            </a:r>
            <a:r>
              <a:rPr lang="en-US" sz="2200" dirty="0" smtClean="0">
                <a:latin typeface="Times New Roman" panose="02020603050405020304" pitchFamily="18" charset="0"/>
                <a:cs typeface="Times New Roman" panose="02020603050405020304" pitchFamily="18" charset="0"/>
              </a:rPr>
              <a:t>His will, </a:t>
            </a:r>
            <a:r>
              <a:rPr lang="en-US" sz="2200" b="1" baseline="30000" dirty="0" smtClean="0">
                <a:latin typeface="Times New Roman" panose="02020603050405020304" pitchFamily="18" charset="0"/>
                <a:cs typeface="Times New Roman" panose="02020603050405020304" pitchFamily="18" charset="0"/>
              </a:rPr>
              <a:t>12</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that we who first trusted in Christ should be to the praise of His glory</a:t>
            </a:r>
            <a:r>
              <a:rPr lang="en-US" sz="2200" dirty="0" smtClean="0">
                <a:latin typeface="Times New Roman" panose="02020603050405020304" pitchFamily="18" charset="0"/>
                <a:cs typeface="Times New Roman" panose="02020603050405020304" pitchFamily="18" charset="0"/>
              </a:rPr>
              <a:t>. </a:t>
            </a:r>
            <a:r>
              <a:rPr lang="en-US" sz="2200" b="1" baseline="30000" dirty="0" smtClean="0">
                <a:latin typeface="Times New Roman" panose="02020603050405020304" pitchFamily="18" charset="0"/>
                <a:cs typeface="Times New Roman" panose="02020603050405020304" pitchFamily="18" charset="0"/>
              </a:rPr>
              <a:t>13</a:t>
            </a:r>
            <a:r>
              <a:rPr lang="en-US" sz="2200" b="1" baseline="3000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Him you also </a:t>
            </a:r>
            <a:r>
              <a:rPr lang="en-US" sz="2200" i="1" dirty="0">
                <a:latin typeface="Times New Roman" panose="02020603050405020304" pitchFamily="18" charset="0"/>
                <a:cs typeface="Times New Roman" panose="02020603050405020304" pitchFamily="18" charset="0"/>
              </a:rPr>
              <a:t>trusted,</a:t>
            </a:r>
            <a:r>
              <a:rPr lang="en-US" sz="2200" dirty="0">
                <a:latin typeface="Times New Roman" panose="02020603050405020304" pitchFamily="18" charset="0"/>
                <a:cs typeface="Times New Roman" panose="02020603050405020304" pitchFamily="18" charset="0"/>
              </a:rPr>
              <a:t> after you heard the word of truth, the gospel of your salvation; in whom also, having believed, you were sealed with the Holy Spirit of promise, </a:t>
            </a:r>
            <a:r>
              <a:rPr lang="en-US" sz="2200" b="1" baseline="30000" dirty="0">
                <a:latin typeface="Times New Roman" panose="02020603050405020304" pitchFamily="18" charset="0"/>
                <a:cs typeface="Times New Roman" panose="02020603050405020304" pitchFamily="18" charset="0"/>
              </a:rPr>
              <a:t>14 </a:t>
            </a:r>
            <a:r>
              <a:rPr lang="en-US" sz="2200" dirty="0" smtClean="0">
                <a:latin typeface="Times New Roman" panose="02020603050405020304" pitchFamily="18" charset="0"/>
                <a:cs typeface="Times New Roman" panose="02020603050405020304" pitchFamily="18" charset="0"/>
              </a:rPr>
              <a:t>who </a:t>
            </a:r>
            <a:r>
              <a:rPr lang="en-US" sz="2200" dirty="0">
                <a:latin typeface="Times New Roman" panose="02020603050405020304" pitchFamily="18" charset="0"/>
                <a:cs typeface="Times New Roman" panose="02020603050405020304" pitchFamily="18" charset="0"/>
              </a:rPr>
              <a:t>(“which” </a:t>
            </a:r>
            <a:r>
              <a:rPr lang="en-US" sz="2200" b="1" i="1" cap="small" dirty="0" err="1">
                <a:latin typeface="Times New Roman" panose="02020603050405020304" pitchFamily="18" charset="0"/>
                <a:cs typeface="Times New Roman" panose="02020603050405020304" pitchFamily="18" charset="0"/>
              </a:rPr>
              <a:t>asv</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the guarantee of our inheritance until the redemption of the purchased possession, to the praise of His glory</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cxnSp>
        <p:nvCxnSpPr>
          <p:cNvPr id="4" name="Straight Connector 3"/>
          <p:cNvCxnSpPr/>
          <p:nvPr/>
        </p:nvCxnSpPr>
        <p:spPr>
          <a:xfrm>
            <a:off x="5979459" y="6019800"/>
            <a:ext cx="2971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2400" y="6351494"/>
            <a:ext cx="7620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838200" y="5141259"/>
            <a:ext cx="381000" cy="304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219200" y="5405718"/>
            <a:ext cx="2971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685800" y="5486400"/>
            <a:ext cx="457200" cy="304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143000" y="5750859"/>
            <a:ext cx="63627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773706" y="5791200"/>
            <a:ext cx="1165412" cy="304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43274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1752600"/>
            <a:ext cx="9144000" cy="762000"/>
          </a:xfrm>
          <a:effectLst/>
        </p:spPr>
        <p:txBody>
          <a:bodyPr/>
          <a:lstStyle/>
          <a:p>
            <a:r>
              <a:rPr lang="en-US" altLang="en-US" sz="5000" b="1" dirty="0">
                <a:solidFill>
                  <a:srgbClr val="663300"/>
                </a:solidFill>
              </a:rPr>
              <a:t>Who Was Sealed?</a:t>
            </a:r>
            <a:endParaRPr lang="en-US" altLang="en-US" sz="5000" dirty="0">
              <a:solidFill>
                <a:srgbClr val="663300"/>
              </a:solidFill>
            </a:endParaRPr>
          </a:p>
        </p:txBody>
      </p:sp>
      <p:sp>
        <p:nvSpPr>
          <p:cNvPr id="54275" name="Rectangle 3"/>
          <p:cNvSpPr>
            <a:spLocks noGrp="1" noChangeArrowheads="1"/>
          </p:cNvSpPr>
          <p:nvPr>
            <p:ph type="body" idx="1"/>
          </p:nvPr>
        </p:nvSpPr>
        <p:spPr>
          <a:xfrm>
            <a:off x="228600" y="2492188"/>
            <a:ext cx="8763000" cy="4442012"/>
          </a:xfrm>
        </p:spPr>
        <p:txBody>
          <a:bodyPr>
            <a:normAutofit/>
          </a:bodyPr>
          <a:lstStyle/>
          <a:p>
            <a:pPr>
              <a:lnSpc>
                <a:spcPct val="90000"/>
              </a:lnSpc>
              <a:spcBef>
                <a:spcPts val="0"/>
              </a:spcBef>
              <a:spcAft>
                <a:spcPts val="400"/>
              </a:spcAft>
              <a:buClr>
                <a:srgbClr val="663300"/>
              </a:buClr>
              <a:buFont typeface="Arial" panose="020B0604020202020204" pitchFamily="34" charset="0"/>
              <a:buChar char="•"/>
            </a:pPr>
            <a:r>
              <a:rPr lang="en-US" altLang="en-US" sz="3000" b="1" dirty="0">
                <a:solidFill>
                  <a:schemeClr val="tx1"/>
                </a:solidFill>
              </a:rPr>
              <a:t>“</a:t>
            </a:r>
            <a:r>
              <a:rPr lang="en-US" altLang="en-US" sz="3000" b="1" dirty="0">
                <a:solidFill>
                  <a:srgbClr val="800000"/>
                </a:solidFill>
              </a:rPr>
              <a:t>We</a:t>
            </a:r>
            <a:r>
              <a:rPr lang="en-US" altLang="en-US" sz="3000" b="1" dirty="0">
                <a:solidFill>
                  <a:schemeClr val="tx1"/>
                </a:solidFill>
              </a:rPr>
              <a:t>”</a:t>
            </a:r>
            <a:r>
              <a:rPr lang="en-US" altLang="en-US" sz="3000" dirty="0">
                <a:solidFill>
                  <a:schemeClr val="tx1"/>
                </a:solidFill>
              </a:rPr>
              <a:t> speaks of the Jews</a:t>
            </a:r>
          </a:p>
          <a:p>
            <a:pPr lvl="1">
              <a:lnSpc>
                <a:spcPct val="90000"/>
              </a:lnSpc>
              <a:spcBef>
                <a:spcPts val="0"/>
              </a:spcBef>
              <a:spcAft>
                <a:spcPts val="400"/>
              </a:spcAft>
              <a:buClr>
                <a:srgbClr val="800000"/>
              </a:buClr>
              <a:buSzPct val="70000"/>
              <a:buFont typeface="Wingdings" panose="05000000000000000000" pitchFamily="2" charset="2"/>
              <a:buChar char="Ø"/>
            </a:pPr>
            <a:r>
              <a:rPr lang="en-US" altLang="en-US" sz="2700" dirty="0">
                <a:solidFill>
                  <a:schemeClr val="tx1"/>
                </a:solidFill>
              </a:rPr>
              <a:t>H</a:t>
            </a:r>
            <a:r>
              <a:rPr lang="en-US" altLang="en-US" sz="2700" dirty="0" smtClean="0">
                <a:solidFill>
                  <a:schemeClr val="tx1"/>
                </a:solidFill>
              </a:rPr>
              <a:t>ad Messianic </a:t>
            </a:r>
            <a:r>
              <a:rPr lang="en-US" altLang="en-US" sz="2700" dirty="0">
                <a:solidFill>
                  <a:schemeClr val="tx1"/>
                </a:solidFill>
              </a:rPr>
              <a:t>hope through the revealed promise</a:t>
            </a:r>
          </a:p>
          <a:p>
            <a:pPr lvl="1">
              <a:lnSpc>
                <a:spcPct val="90000"/>
              </a:lnSpc>
              <a:spcBef>
                <a:spcPts val="0"/>
              </a:spcBef>
              <a:spcAft>
                <a:spcPts val="400"/>
              </a:spcAft>
              <a:buClr>
                <a:srgbClr val="800000"/>
              </a:buClr>
              <a:buSzPct val="70000"/>
              <a:buFont typeface="Wingdings" panose="05000000000000000000" pitchFamily="2" charset="2"/>
              <a:buChar char="Ø"/>
            </a:pPr>
            <a:r>
              <a:rPr lang="en-US" altLang="en-US" sz="2700" dirty="0">
                <a:solidFill>
                  <a:schemeClr val="tx1"/>
                </a:solidFill>
              </a:rPr>
              <a:t>Spirit </a:t>
            </a:r>
            <a:r>
              <a:rPr lang="en-US" altLang="en-US" sz="2700" dirty="0" smtClean="0">
                <a:solidFill>
                  <a:schemeClr val="tx1"/>
                </a:solidFill>
              </a:rPr>
              <a:t>stated</a:t>
            </a:r>
            <a:r>
              <a:rPr lang="en-US" altLang="en-US" sz="2700" dirty="0" smtClean="0">
                <a:solidFill>
                  <a:schemeClr val="tx1"/>
                </a:solidFill>
              </a:rPr>
              <a:t> </a:t>
            </a:r>
            <a:r>
              <a:rPr lang="en-US" altLang="en-US" sz="2700" dirty="0">
                <a:solidFill>
                  <a:schemeClr val="tx1"/>
                </a:solidFill>
              </a:rPr>
              <a:t>promise from Abraham to last prophet</a:t>
            </a:r>
          </a:p>
          <a:p>
            <a:pPr lvl="1">
              <a:lnSpc>
                <a:spcPct val="90000"/>
              </a:lnSpc>
              <a:spcBef>
                <a:spcPts val="0"/>
              </a:spcBef>
              <a:spcAft>
                <a:spcPts val="400"/>
              </a:spcAft>
              <a:buClr>
                <a:srgbClr val="800000"/>
              </a:buClr>
              <a:buSzPct val="70000"/>
              <a:buFont typeface="Wingdings" panose="05000000000000000000" pitchFamily="2" charset="2"/>
              <a:buChar char="Ø"/>
            </a:pPr>
            <a:r>
              <a:rPr lang="en-US" altLang="en-US" sz="2700" dirty="0">
                <a:solidFill>
                  <a:schemeClr val="tx1"/>
                </a:solidFill>
              </a:rPr>
              <a:t>Jews </a:t>
            </a:r>
            <a:r>
              <a:rPr lang="en-US" altLang="en-US" sz="2700" dirty="0" smtClean="0">
                <a:solidFill>
                  <a:schemeClr val="tx1"/>
                </a:solidFill>
              </a:rPr>
              <a:t>participated </a:t>
            </a:r>
            <a:r>
              <a:rPr lang="en-US" altLang="en-US" sz="2700" dirty="0">
                <a:solidFill>
                  <a:schemeClr val="tx1"/>
                </a:solidFill>
              </a:rPr>
              <a:t>in the covenants of promise</a:t>
            </a:r>
          </a:p>
          <a:p>
            <a:pPr>
              <a:lnSpc>
                <a:spcPct val="90000"/>
              </a:lnSpc>
              <a:spcBef>
                <a:spcPts val="0"/>
              </a:spcBef>
              <a:spcAft>
                <a:spcPts val="400"/>
              </a:spcAft>
              <a:buClr>
                <a:srgbClr val="663300"/>
              </a:buClr>
              <a:buFont typeface="Arial" panose="020B0604020202020204" pitchFamily="34" charset="0"/>
              <a:buChar char="•"/>
            </a:pPr>
            <a:r>
              <a:rPr lang="en-US" altLang="en-US" sz="3000" b="1" dirty="0">
                <a:solidFill>
                  <a:schemeClr val="tx1"/>
                </a:solidFill>
              </a:rPr>
              <a:t>“</a:t>
            </a:r>
            <a:r>
              <a:rPr lang="en-US" altLang="en-US" sz="3000" b="1" dirty="0" smtClean="0">
                <a:solidFill>
                  <a:srgbClr val="002060"/>
                </a:solidFill>
              </a:rPr>
              <a:t>You</a:t>
            </a:r>
            <a:r>
              <a:rPr lang="en-US" altLang="en-US" sz="3000" b="1" dirty="0" smtClean="0">
                <a:solidFill>
                  <a:schemeClr val="tx1"/>
                </a:solidFill>
              </a:rPr>
              <a:t>”</a:t>
            </a:r>
            <a:r>
              <a:rPr lang="en-US" altLang="en-US" sz="3000" dirty="0" smtClean="0">
                <a:solidFill>
                  <a:schemeClr val="tx1"/>
                </a:solidFill>
              </a:rPr>
              <a:t> </a:t>
            </a:r>
            <a:r>
              <a:rPr lang="en-US" altLang="en-US" sz="3000" dirty="0">
                <a:solidFill>
                  <a:schemeClr val="tx1"/>
                </a:solidFill>
              </a:rPr>
              <a:t>speaks of Gentiles (cf. </a:t>
            </a:r>
            <a:r>
              <a:rPr lang="en-US" altLang="en-US" sz="3000" b="1" i="1" dirty="0">
                <a:solidFill>
                  <a:srgbClr val="C00000"/>
                </a:solidFill>
              </a:rPr>
              <a:t>Eph. 2:11-12</a:t>
            </a:r>
            <a:r>
              <a:rPr lang="en-US" altLang="en-US" sz="3000" dirty="0">
                <a:solidFill>
                  <a:schemeClr val="tx1"/>
                </a:solidFill>
              </a:rPr>
              <a:t>)</a:t>
            </a:r>
          </a:p>
          <a:p>
            <a:pPr lvl="1">
              <a:lnSpc>
                <a:spcPct val="90000"/>
              </a:lnSpc>
              <a:spcBef>
                <a:spcPts val="0"/>
              </a:spcBef>
              <a:spcAft>
                <a:spcPts val="400"/>
              </a:spcAft>
              <a:buClr>
                <a:srgbClr val="002060"/>
              </a:buClr>
              <a:buSzPct val="70000"/>
              <a:buFont typeface="Wingdings" panose="05000000000000000000" pitchFamily="2" charset="2"/>
              <a:buChar char="Ø"/>
            </a:pPr>
            <a:r>
              <a:rPr lang="en-US" altLang="en-US" sz="2700" dirty="0">
                <a:solidFill>
                  <a:schemeClr val="tx1"/>
                </a:solidFill>
              </a:rPr>
              <a:t>H</a:t>
            </a:r>
            <a:r>
              <a:rPr lang="en-US" altLang="en-US" sz="2700" dirty="0" smtClean="0">
                <a:solidFill>
                  <a:schemeClr val="tx1"/>
                </a:solidFill>
              </a:rPr>
              <a:t>ad </a:t>
            </a:r>
            <a:r>
              <a:rPr lang="en-US" altLang="en-US" sz="2700" dirty="0">
                <a:solidFill>
                  <a:schemeClr val="tx1"/>
                </a:solidFill>
              </a:rPr>
              <a:t>no Messianic hope being ignorant of promise</a:t>
            </a:r>
          </a:p>
          <a:p>
            <a:pPr lvl="1">
              <a:lnSpc>
                <a:spcPct val="90000"/>
              </a:lnSpc>
              <a:spcBef>
                <a:spcPts val="0"/>
              </a:spcBef>
              <a:spcAft>
                <a:spcPts val="400"/>
              </a:spcAft>
              <a:buClr>
                <a:srgbClr val="002060"/>
              </a:buClr>
              <a:buSzPct val="70000"/>
              <a:buFont typeface="Wingdings" panose="05000000000000000000" pitchFamily="2" charset="2"/>
              <a:buChar char="Ø"/>
            </a:pPr>
            <a:r>
              <a:rPr lang="en-US" altLang="en-US" sz="2700" dirty="0">
                <a:solidFill>
                  <a:schemeClr val="tx1"/>
                </a:solidFill>
              </a:rPr>
              <a:t>N</a:t>
            </a:r>
            <a:r>
              <a:rPr lang="en-US" altLang="en-US" sz="2700" dirty="0" smtClean="0">
                <a:solidFill>
                  <a:schemeClr val="tx1"/>
                </a:solidFill>
              </a:rPr>
              <a:t>o </a:t>
            </a:r>
            <a:r>
              <a:rPr lang="en-US" altLang="en-US" sz="2700" dirty="0">
                <a:solidFill>
                  <a:schemeClr val="tx1"/>
                </a:solidFill>
              </a:rPr>
              <a:t>access to promise was given to Gentiles by Spirit</a:t>
            </a:r>
          </a:p>
          <a:p>
            <a:pPr lvl="1">
              <a:lnSpc>
                <a:spcPct val="90000"/>
              </a:lnSpc>
              <a:spcBef>
                <a:spcPts val="0"/>
              </a:spcBef>
              <a:spcAft>
                <a:spcPts val="400"/>
              </a:spcAft>
              <a:buClr>
                <a:srgbClr val="002060"/>
              </a:buClr>
              <a:buSzPct val="70000"/>
              <a:buFont typeface="Wingdings" panose="05000000000000000000" pitchFamily="2" charset="2"/>
              <a:buChar char="Ø"/>
            </a:pPr>
            <a:r>
              <a:rPr lang="en-US" altLang="en-US" sz="2700" dirty="0">
                <a:solidFill>
                  <a:schemeClr val="tx1"/>
                </a:solidFill>
              </a:rPr>
              <a:t>E</a:t>
            </a:r>
            <a:r>
              <a:rPr lang="en-US" altLang="en-US" sz="2700" dirty="0" smtClean="0">
                <a:solidFill>
                  <a:schemeClr val="tx1"/>
                </a:solidFill>
              </a:rPr>
              <a:t>xcluded </a:t>
            </a:r>
            <a:r>
              <a:rPr lang="en-US" altLang="en-US" sz="2700" dirty="0">
                <a:solidFill>
                  <a:schemeClr val="tx1"/>
                </a:solidFill>
              </a:rPr>
              <a:t>from Jews’ unique possession of promise</a:t>
            </a:r>
          </a:p>
          <a:p>
            <a:pPr>
              <a:lnSpc>
                <a:spcPct val="90000"/>
              </a:lnSpc>
              <a:spcBef>
                <a:spcPts val="0"/>
              </a:spcBef>
              <a:spcAft>
                <a:spcPts val="400"/>
              </a:spcAft>
              <a:buClr>
                <a:srgbClr val="663300"/>
              </a:buClr>
              <a:buFont typeface="Arial" panose="020B0604020202020204" pitchFamily="34" charset="0"/>
              <a:buChar char="•"/>
            </a:pPr>
            <a:r>
              <a:rPr lang="en-US" altLang="en-US" sz="3000" dirty="0">
                <a:solidFill>
                  <a:schemeClr val="tx1"/>
                </a:solidFill>
              </a:rPr>
              <a:t>In Christ, </a:t>
            </a:r>
            <a:r>
              <a:rPr lang="en-US" altLang="en-US" sz="3000" b="1" i="1" dirty="0">
                <a:solidFill>
                  <a:schemeClr val="tx1"/>
                </a:solidFill>
              </a:rPr>
              <a:t>“</a:t>
            </a:r>
            <a:r>
              <a:rPr lang="en-US" altLang="en-US" sz="3000" b="1" i="1" dirty="0" smtClean="0">
                <a:solidFill>
                  <a:schemeClr val="tx1"/>
                </a:solidFill>
              </a:rPr>
              <a:t>you </a:t>
            </a:r>
            <a:r>
              <a:rPr lang="en-US" altLang="en-US" sz="3000" dirty="0">
                <a:solidFill>
                  <a:schemeClr val="tx1"/>
                </a:solidFill>
              </a:rPr>
              <a:t>(Gentiles)</a:t>
            </a:r>
            <a:r>
              <a:rPr lang="en-US" altLang="en-US" sz="3000" b="1" i="1" dirty="0">
                <a:solidFill>
                  <a:schemeClr val="tx1"/>
                </a:solidFill>
              </a:rPr>
              <a:t> also... were sealed with the Holy Spirit of promise”</a:t>
            </a:r>
            <a:r>
              <a:rPr lang="en-US" altLang="en-US" sz="3000" dirty="0">
                <a:solidFill>
                  <a:schemeClr val="tx1"/>
                </a:solidFill>
              </a:rPr>
              <a:t> </a:t>
            </a:r>
          </a:p>
        </p:txBody>
      </p:sp>
      <p:sp>
        <p:nvSpPr>
          <p:cNvPr id="3" name="Rectangle 2"/>
          <p:cNvSpPr/>
          <p:nvPr/>
        </p:nvSpPr>
        <p:spPr>
          <a:xfrm>
            <a:off x="0" y="0"/>
            <a:ext cx="9144000" cy="1752600"/>
          </a:xfrm>
          <a:prstGeom prst="rec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88000"/>
              </a:lnSpc>
            </a:pPr>
            <a:r>
              <a:rPr lang="en-US" sz="3200" b="1" baseline="30000" dirty="0" smtClean="0">
                <a:latin typeface="Times New Roman" panose="02020603050405020304" pitchFamily="18" charset="0"/>
                <a:cs typeface="Times New Roman" panose="02020603050405020304" pitchFamily="18" charset="0"/>
              </a:rPr>
              <a:t>2:11</a:t>
            </a:r>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Therefore remember that you, once Gentiles in the </a:t>
            </a:r>
            <a:r>
              <a:rPr lang="en-US" sz="2400" dirty="0" smtClean="0">
                <a:latin typeface="Times New Roman" panose="02020603050405020304" pitchFamily="18" charset="0"/>
                <a:cs typeface="Times New Roman" panose="02020603050405020304" pitchFamily="18" charset="0"/>
              </a:rPr>
              <a:t>flesh — who </a:t>
            </a:r>
            <a:r>
              <a:rPr lang="en-US" sz="2400" dirty="0">
                <a:latin typeface="Times New Roman" panose="02020603050405020304" pitchFamily="18" charset="0"/>
                <a:cs typeface="Times New Roman" panose="02020603050405020304" pitchFamily="18" charset="0"/>
              </a:rPr>
              <a:t>are called </a:t>
            </a:r>
            <a:r>
              <a:rPr lang="en-US" sz="2400" dirty="0" err="1">
                <a:latin typeface="Times New Roman" panose="02020603050405020304" pitchFamily="18" charset="0"/>
                <a:cs typeface="Times New Roman" panose="02020603050405020304" pitchFamily="18" charset="0"/>
              </a:rPr>
              <a:t>Uncircumcision</a:t>
            </a:r>
            <a:r>
              <a:rPr lang="en-US" sz="2400" dirty="0">
                <a:latin typeface="Times New Roman" panose="02020603050405020304" pitchFamily="18" charset="0"/>
                <a:cs typeface="Times New Roman" panose="02020603050405020304" pitchFamily="18" charset="0"/>
              </a:rPr>
              <a:t> by what is called the Circumcision made in the flesh by </a:t>
            </a:r>
            <a:r>
              <a:rPr lang="en-US" sz="2400" dirty="0" smtClean="0">
                <a:latin typeface="Times New Roman" panose="02020603050405020304" pitchFamily="18" charset="0"/>
                <a:cs typeface="Times New Roman" panose="02020603050405020304" pitchFamily="18" charset="0"/>
              </a:rPr>
              <a:t>hands — </a:t>
            </a:r>
            <a:r>
              <a:rPr lang="en-US" sz="2400" b="1" baseline="30000" dirty="0" smtClean="0">
                <a:latin typeface="Times New Roman" panose="02020603050405020304" pitchFamily="18" charset="0"/>
                <a:cs typeface="Times New Roman" panose="02020603050405020304" pitchFamily="18" charset="0"/>
              </a:rPr>
              <a:t>12</a:t>
            </a:r>
            <a:r>
              <a:rPr lang="en-US" sz="2400" b="1"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that at that time you were without Christ, being aliens from the commonwealth of Israel and strangers from the covenants of promise, having no hope and without God in the world.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5343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500" fill="hold"/>
                                        <p:tgtEl>
                                          <p:spTgt spid="54274"/>
                                        </p:tgtEl>
                                        <p:attrNameLst>
                                          <p:attrName>ppt_w</p:attrName>
                                        </p:attrNameLst>
                                      </p:cBhvr>
                                      <p:tavLst>
                                        <p:tav tm="0">
                                          <p:val>
                                            <p:fltVal val="0"/>
                                          </p:val>
                                        </p:tav>
                                        <p:tav tm="100000">
                                          <p:val>
                                            <p:strVal val="#ppt_w"/>
                                          </p:val>
                                        </p:tav>
                                      </p:tavLst>
                                    </p:anim>
                                    <p:anim calcmode="lin" valueType="num">
                                      <p:cBhvr>
                                        <p:cTn id="8" dur="500" fill="hold"/>
                                        <p:tgtEl>
                                          <p:spTgt spid="54274"/>
                                        </p:tgtEl>
                                        <p:attrNameLst>
                                          <p:attrName>ppt_h</p:attrName>
                                        </p:attrNameLst>
                                      </p:cBhvr>
                                      <p:tavLst>
                                        <p:tav tm="0">
                                          <p:val>
                                            <p:fltVal val="0"/>
                                          </p:val>
                                        </p:tav>
                                        <p:tav tm="100000">
                                          <p:val>
                                            <p:strVal val="#ppt_h"/>
                                          </p:val>
                                        </p:tav>
                                      </p:tavLst>
                                    </p:anim>
                                    <p:animEffect transition="in" filter="fade">
                                      <p:cBhvr>
                                        <p:cTn id="9" dur="500"/>
                                        <p:tgtEl>
                                          <p:spTgt spid="5427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grpId="0" nodeType="clickEffect">
                                  <p:stCondLst>
                                    <p:cond delay="0"/>
                                  </p:stCondLst>
                                  <p:childTnLst>
                                    <p:set>
                                      <p:cBhvr>
                                        <p:cTn id="13" dur="1" fill="hold">
                                          <p:stCondLst>
                                            <p:cond delay="0"/>
                                          </p:stCondLst>
                                        </p:cTn>
                                        <p:tgtEl>
                                          <p:spTgt spid="54275">
                                            <p:txEl>
                                              <p:pRg st="0" end="0"/>
                                            </p:txEl>
                                          </p:spTgt>
                                        </p:tgtEl>
                                        <p:attrNameLst>
                                          <p:attrName>style.visibility</p:attrName>
                                        </p:attrNameLst>
                                      </p:cBhvr>
                                      <p:to>
                                        <p:strVal val="visible"/>
                                      </p:to>
                                    </p:set>
                                    <p:anim calcmode="lin" valueType="num">
                                      <p:cBhvr additive="base">
                                        <p:cTn id="14" dur="500" fill="hold"/>
                                        <p:tgtEl>
                                          <p:spTgt spid="54275">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6" fill="hold" grpId="0" nodeType="clickEffect">
                                  <p:stCondLst>
                                    <p:cond delay="0"/>
                                  </p:stCondLst>
                                  <p:childTnLst>
                                    <p:set>
                                      <p:cBhvr>
                                        <p:cTn id="19" dur="1" fill="hold">
                                          <p:stCondLst>
                                            <p:cond delay="0"/>
                                          </p:stCondLst>
                                        </p:cTn>
                                        <p:tgtEl>
                                          <p:spTgt spid="54275">
                                            <p:txEl>
                                              <p:pRg st="1" end="1"/>
                                            </p:txEl>
                                          </p:spTgt>
                                        </p:tgtEl>
                                        <p:attrNameLst>
                                          <p:attrName>style.visibility</p:attrName>
                                        </p:attrNameLst>
                                      </p:cBhvr>
                                      <p:to>
                                        <p:strVal val="visible"/>
                                      </p:to>
                                    </p:set>
                                    <p:anim calcmode="lin" valueType="num">
                                      <p:cBhvr additive="base">
                                        <p:cTn id="20" dur="500" fill="hold"/>
                                        <p:tgtEl>
                                          <p:spTgt spid="54275">
                                            <p:txEl>
                                              <p:pRg st="1" end="1"/>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6" fill="hold" grpId="0" nodeType="clickEffect">
                                  <p:stCondLst>
                                    <p:cond delay="0"/>
                                  </p:stCondLst>
                                  <p:childTnLst>
                                    <p:set>
                                      <p:cBhvr>
                                        <p:cTn id="25" dur="1" fill="hold">
                                          <p:stCondLst>
                                            <p:cond delay="0"/>
                                          </p:stCondLst>
                                        </p:cTn>
                                        <p:tgtEl>
                                          <p:spTgt spid="54275">
                                            <p:txEl>
                                              <p:pRg st="2" end="2"/>
                                            </p:txEl>
                                          </p:spTgt>
                                        </p:tgtEl>
                                        <p:attrNameLst>
                                          <p:attrName>style.visibility</p:attrName>
                                        </p:attrNameLst>
                                      </p:cBhvr>
                                      <p:to>
                                        <p:strVal val="visible"/>
                                      </p:to>
                                    </p:set>
                                    <p:anim calcmode="lin" valueType="num">
                                      <p:cBhvr additive="base">
                                        <p:cTn id="26" dur="500" fill="hold"/>
                                        <p:tgtEl>
                                          <p:spTgt spid="54275">
                                            <p:txEl>
                                              <p:pRg st="2" end="2"/>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54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6" fill="hold" grpId="0" nodeType="clickEffect">
                                  <p:stCondLst>
                                    <p:cond delay="0"/>
                                  </p:stCondLst>
                                  <p:childTnLst>
                                    <p:set>
                                      <p:cBhvr>
                                        <p:cTn id="31" dur="1" fill="hold">
                                          <p:stCondLst>
                                            <p:cond delay="0"/>
                                          </p:stCondLst>
                                        </p:cTn>
                                        <p:tgtEl>
                                          <p:spTgt spid="54275">
                                            <p:txEl>
                                              <p:pRg st="3" end="3"/>
                                            </p:txEl>
                                          </p:spTgt>
                                        </p:tgtEl>
                                        <p:attrNameLst>
                                          <p:attrName>style.visibility</p:attrName>
                                        </p:attrNameLst>
                                      </p:cBhvr>
                                      <p:to>
                                        <p:strVal val="visible"/>
                                      </p:to>
                                    </p:set>
                                    <p:anim calcmode="lin" valueType="num">
                                      <p:cBhvr additive="base">
                                        <p:cTn id="32" dur="500" fill="hold"/>
                                        <p:tgtEl>
                                          <p:spTgt spid="54275">
                                            <p:txEl>
                                              <p:pRg st="3" end="3"/>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542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6" fill="hold" grpId="0" nodeType="clickEffect">
                                  <p:stCondLst>
                                    <p:cond delay="0"/>
                                  </p:stCondLst>
                                  <p:childTnLst>
                                    <p:set>
                                      <p:cBhvr>
                                        <p:cTn id="37" dur="1" fill="hold">
                                          <p:stCondLst>
                                            <p:cond delay="0"/>
                                          </p:stCondLst>
                                        </p:cTn>
                                        <p:tgtEl>
                                          <p:spTgt spid="54275">
                                            <p:txEl>
                                              <p:pRg st="4" end="4"/>
                                            </p:txEl>
                                          </p:spTgt>
                                        </p:tgtEl>
                                        <p:attrNameLst>
                                          <p:attrName>style.visibility</p:attrName>
                                        </p:attrNameLst>
                                      </p:cBhvr>
                                      <p:to>
                                        <p:strVal val="visible"/>
                                      </p:to>
                                    </p:set>
                                    <p:anim calcmode="lin" valueType="num">
                                      <p:cBhvr additive="base">
                                        <p:cTn id="38" dur="500" fill="hold"/>
                                        <p:tgtEl>
                                          <p:spTgt spid="54275">
                                            <p:txEl>
                                              <p:pRg st="4" end="4"/>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542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6" fill="hold" grpId="0" nodeType="clickEffect">
                                  <p:stCondLst>
                                    <p:cond delay="0"/>
                                  </p:stCondLst>
                                  <p:childTnLst>
                                    <p:set>
                                      <p:cBhvr>
                                        <p:cTn id="43" dur="1" fill="hold">
                                          <p:stCondLst>
                                            <p:cond delay="0"/>
                                          </p:stCondLst>
                                        </p:cTn>
                                        <p:tgtEl>
                                          <p:spTgt spid="54275">
                                            <p:txEl>
                                              <p:pRg st="5" end="5"/>
                                            </p:txEl>
                                          </p:spTgt>
                                        </p:tgtEl>
                                        <p:attrNameLst>
                                          <p:attrName>style.visibility</p:attrName>
                                        </p:attrNameLst>
                                      </p:cBhvr>
                                      <p:to>
                                        <p:strVal val="visible"/>
                                      </p:to>
                                    </p:set>
                                    <p:anim calcmode="lin" valueType="num">
                                      <p:cBhvr additive="base">
                                        <p:cTn id="44" dur="500" fill="hold"/>
                                        <p:tgtEl>
                                          <p:spTgt spid="54275">
                                            <p:txEl>
                                              <p:pRg st="5" end="5"/>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542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6" fill="hold" grpId="0" nodeType="clickEffect">
                                  <p:stCondLst>
                                    <p:cond delay="0"/>
                                  </p:stCondLst>
                                  <p:childTnLst>
                                    <p:set>
                                      <p:cBhvr>
                                        <p:cTn id="49" dur="1" fill="hold">
                                          <p:stCondLst>
                                            <p:cond delay="0"/>
                                          </p:stCondLst>
                                        </p:cTn>
                                        <p:tgtEl>
                                          <p:spTgt spid="54275">
                                            <p:txEl>
                                              <p:pRg st="6" end="6"/>
                                            </p:txEl>
                                          </p:spTgt>
                                        </p:tgtEl>
                                        <p:attrNameLst>
                                          <p:attrName>style.visibility</p:attrName>
                                        </p:attrNameLst>
                                      </p:cBhvr>
                                      <p:to>
                                        <p:strVal val="visible"/>
                                      </p:to>
                                    </p:set>
                                    <p:anim calcmode="lin" valueType="num">
                                      <p:cBhvr additive="base">
                                        <p:cTn id="50" dur="500" fill="hold"/>
                                        <p:tgtEl>
                                          <p:spTgt spid="54275">
                                            <p:txEl>
                                              <p:pRg st="6" end="6"/>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542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6" fill="hold" grpId="0" nodeType="clickEffect">
                                  <p:stCondLst>
                                    <p:cond delay="0"/>
                                  </p:stCondLst>
                                  <p:childTnLst>
                                    <p:set>
                                      <p:cBhvr>
                                        <p:cTn id="55" dur="1" fill="hold">
                                          <p:stCondLst>
                                            <p:cond delay="0"/>
                                          </p:stCondLst>
                                        </p:cTn>
                                        <p:tgtEl>
                                          <p:spTgt spid="54275">
                                            <p:txEl>
                                              <p:pRg st="7" end="7"/>
                                            </p:txEl>
                                          </p:spTgt>
                                        </p:tgtEl>
                                        <p:attrNameLst>
                                          <p:attrName>style.visibility</p:attrName>
                                        </p:attrNameLst>
                                      </p:cBhvr>
                                      <p:to>
                                        <p:strVal val="visible"/>
                                      </p:to>
                                    </p:set>
                                    <p:anim calcmode="lin" valueType="num">
                                      <p:cBhvr additive="base">
                                        <p:cTn id="56" dur="500" fill="hold"/>
                                        <p:tgtEl>
                                          <p:spTgt spid="54275">
                                            <p:txEl>
                                              <p:pRg st="7" end="7"/>
                                            </p:tx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542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6" fill="hold" grpId="0" nodeType="clickEffect">
                                  <p:stCondLst>
                                    <p:cond delay="0"/>
                                  </p:stCondLst>
                                  <p:childTnLst>
                                    <p:set>
                                      <p:cBhvr>
                                        <p:cTn id="61" dur="1" fill="hold">
                                          <p:stCondLst>
                                            <p:cond delay="0"/>
                                          </p:stCondLst>
                                        </p:cTn>
                                        <p:tgtEl>
                                          <p:spTgt spid="54275">
                                            <p:txEl>
                                              <p:pRg st="8" end="8"/>
                                            </p:txEl>
                                          </p:spTgt>
                                        </p:tgtEl>
                                        <p:attrNameLst>
                                          <p:attrName>style.visibility</p:attrName>
                                        </p:attrNameLst>
                                      </p:cBhvr>
                                      <p:to>
                                        <p:strVal val="visible"/>
                                      </p:to>
                                    </p:set>
                                    <p:anim calcmode="lin" valueType="num">
                                      <p:cBhvr additive="base">
                                        <p:cTn id="62" dur="500" fill="hold"/>
                                        <p:tgtEl>
                                          <p:spTgt spid="54275">
                                            <p:txEl>
                                              <p:pRg st="8" end="8"/>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542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
            <a:ext cx="9144000" cy="1447800"/>
          </a:xfrm>
          <a:effectLst/>
        </p:spPr>
        <p:txBody>
          <a:bodyPr/>
          <a:lstStyle/>
          <a:p>
            <a:r>
              <a:rPr lang="en-US" altLang="en-US" sz="5200" b="1" dirty="0">
                <a:solidFill>
                  <a:srgbClr val="663300"/>
                </a:solidFill>
              </a:rPr>
              <a:t>What Only Jews Once </a:t>
            </a:r>
            <a:r>
              <a:rPr lang="en-US" altLang="en-US" sz="5200" b="1" dirty="0" smtClean="0">
                <a:solidFill>
                  <a:srgbClr val="663300"/>
                </a:solidFill>
              </a:rPr>
              <a:t>Ha</a:t>
            </a:r>
            <a:r>
              <a:rPr lang="en-US" altLang="en-US" sz="5200" b="1" dirty="0" smtClean="0">
                <a:solidFill>
                  <a:srgbClr val="663300"/>
                </a:solidFill>
              </a:rPr>
              <a:t>d</a:t>
            </a:r>
            <a:r>
              <a:rPr lang="en-US" altLang="en-US" sz="5200" b="1" dirty="0">
                <a:solidFill>
                  <a:srgbClr val="663300"/>
                </a:solidFill>
              </a:rPr>
              <a:t>, Now “Also” Shared By Gentiles</a:t>
            </a:r>
          </a:p>
        </p:txBody>
      </p:sp>
      <p:sp>
        <p:nvSpPr>
          <p:cNvPr id="51203" name="Rectangle 3"/>
          <p:cNvSpPr>
            <a:spLocks noGrp="1" noChangeArrowheads="1"/>
          </p:cNvSpPr>
          <p:nvPr>
            <p:ph type="body" idx="1"/>
          </p:nvPr>
        </p:nvSpPr>
        <p:spPr>
          <a:xfrm>
            <a:off x="152400" y="2133600"/>
            <a:ext cx="8991600" cy="3810000"/>
          </a:xfrm>
          <a:effectLst/>
        </p:spPr>
        <p:txBody>
          <a:bodyPr>
            <a:normAutofit fontScale="92500" lnSpcReduction="10000"/>
          </a:bodyPr>
          <a:lstStyle/>
          <a:p>
            <a:pPr>
              <a:spcBef>
                <a:spcPts val="0"/>
              </a:spcBef>
              <a:spcAft>
                <a:spcPts val="600"/>
              </a:spcAft>
              <a:buClr>
                <a:srgbClr val="663300"/>
              </a:buClr>
              <a:buFont typeface="Arial" panose="020B0604020202020204" pitchFamily="34" charset="0"/>
              <a:buChar char="•"/>
            </a:pPr>
            <a:r>
              <a:rPr lang="en-US" altLang="en-US" sz="3600" dirty="0">
                <a:solidFill>
                  <a:schemeClr val="tx1"/>
                </a:solidFill>
              </a:rPr>
              <a:t>What did Jews once uniquely possess?</a:t>
            </a:r>
          </a:p>
          <a:p>
            <a:pPr lvl="1">
              <a:spcBef>
                <a:spcPts val="0"/>
              </a:spcBef>
              <a:spcAft>
                <a:spcPts val="600"/>
              </a:spcAft>
              <a:buClr>
                <a:srgbClr val="663300"/>
              </a:buClr>
              <a:buFont typeface="Arial" panose="020B0604020202020204" pitchFamily="34" charset="0"/>
              <a:buChar char="•"/>
            </a:pPr>
            <a:r>
              <a:rPr lang="en-US" altLang="en-US" sz="3500" b="1" dirty="0">
                <a:solidFill>
                  <a:srgbClr val="800000"/>
                </a:solidFill>
              </a:rPr>
              <a:t>Promised hope in Christ (v. 12)</a:t>
            </a:r>
          </a:p>
          <a:p>
            <a:pPr>
              <a:spcBef>
                <a:spcPts val="0"/>
              </a:spcBef>
              <a:spcAft>
                <a:spcPts val="600"/>
              </a:spcAft>
              <a:buClr>
                <a:srgbClr val="663300"/>
              </a:buClr>
              <a:buFont typeface="Arial" panose="020B0604020202020204" pitchFamily="34" charset="0"/>
              <a:buChar char="•"/>
            </a:pPr>
            <a:r>
              <a:rPr lang="en-US" altLang="en-US" sz="3600" dirty="0">
                <a:solidFill>
                  <a:schemeClr val="tx1"/>
                </a:solidFill>
              </a:rPr>
              <a:t>How did Gentiles receive same hope?</a:t>
            </a:r>
          </a:p>
          <a:p>
            <a:pPr lvl="1">
              <a:spcBef>
                <a:spcPts val="0"/>
              </a:spcBef>
              <a:spcAft>
                <a:spcPts val="600"/>
              </a:spcAft>
              <a:buFontTx/>
              <a:buNone/>
            </a:pPr>
            <a:r>
              <a:rPr lang="en-US" altLang="en-US" sz="3500" b="1" dirty="0" smtClean="0">
                <a:solidFill>
                  <a:srgbClr val="002060"/>
                </a:solidFill>
              </a:rPr>
              <a:t>(</a:t>
            </a:r>
            <a:r>
              <a:rPr lang="en-US" altLang="en-US" sz="3500" b="1" dirty="0">
                <a:solidFill>
                  <a:srgbClr val="002060"/>
                </a:solidFill>
              </a:rPr>
              <a:t>1)</a:t>
            </a:r>
            <a:r>
              <a:rPr lang="en-US" altLang="en-US" sz="3500" b="1" dirty="0">
                <a:solidFill>
                  <a:srgbClr val="800000"/>
                </a:solidFill>
              </a:rPr>
              <a:t> They heard the word of truth, Gospel</a:t>
            </a:r>
          </a:p>
          <a:p>
            <a:pPr lvl="1">
              <a:spcBef>
                <a:spcPts val="0"/>
              </a:spcBef>
              <a:spcAft>
                <a:spcPts val="600"/>
              </a:spcAft>
              <a:buFontTx/>
              <a:buNone/>
            </a:pPr>
            <a:r>
              <a:rPr lang="en-US" altLang="en-US" sz="3500" b="1" dirty="0" smtClean="0">
                <a:solidFill>
                  <a:srgbClr val="002060"/>
                </a:solidFill>
              </a:rPr>
              <a:t>(</a:t>
            </a:r>
            <a:r>
              <a:rPr lang="en-US" altLang="en-US" sz="3500" b="1" dirty="0">
                <a:solidFill>
                  <a:srgbClr val="002060"/>
                </a:solidFill>
              </a:rPr>
              <a:t>2)</a:t>
            </a:r>
            <a:r>
              <a:rPr lang="en-US" altLang="en-US" sz="3500" b="1" dirty="0">
                <a:solidFill>
                  <a:srgbClr val="800000"/>
                </a:solidFill>
              </a:rPr>
              <a:t> They also believed (includes obeying)</a:t>
            </a:r>
          </a:p>
          <a:p>
            <a:pPr>
              <a:spcBef>
                <a:spcPts val="0"/>
              </a:spcBef>
              <a:spcAft>
                <a:spcPts val="600"/>
              </a:spcAft>
              <a:buClr>
                <a:srgbClr val="663300"/>
              </a:buClr>
              <a:buFont typeface="Arial" panose="020B0604020202020204" pitchFamily="34" charset="0"/>
              <a:buChar char="•"/>
            </a:pPr>
            <a:r>
              <a:rPr lang="en-US" altLang="en-US" sz="3600" dirty="0">
                <a:solidFill>
                  <a:schemeClr val="tx1"/>
                </a:solidFill>
              </a:rPr>
              <a:t>Having done so, what had they received?</a:t>
            </a:r>
          </a:p>
          <a:p>
            <a:pPr lvl="1">
              <a:spcBef>
                <a:spcPts val="0"/>
              </a:spcBef>
              <a:spcAft>
                <a:spcPts val="600"/>
              </a:spcAft>
              <a:buClr>
                <a:srgbClr val="663300"/>
              </a:buClr>
              <a:buFont typeface="Arial" panose="020B0604020202020204" pitchFamily="34" charset="0"/>
              <a:buChar char="•"/>
            </a:pPr>
            <a:r>
              <a:rPr lang="en-US" altLang="en-US" sz="3500" b="1" dirty="0">
                <a:solidFill>
                  <a:srgbClr val="800000"/>
                </a:solidFill>
              </a:rPr>
              <a:t>“</a:t>
            </a:r>
            <a:r>
              <a:rPr lang="en-US" altLang="en-US" sz="3500" b="1" dirty="0" smtClean="0">
                <a:solidFill>
                  <a:srgbClr val="800000"/>
                </a:solidFill>
              </a:rPr>
              <a:t>You </a:t>
            </a:r>
            <a:r>
              <a:rPr lang="en-US" altLang="en-US" sz="3500" b="1" dirty="0">
                <a:solidFill>
                  <a:srgbClr val="800000"/>
                </a:solidFill>
              </a:rPr>
              <a:t>were sealed with </a:t>
            </a:r>
            <a:r>
              <a:rPr lang="en-US" altLang="en-US" sz="3500" b="1" dirty="0" smtClean="0">
                <a:solidFill>
                  <a:srgbClr val="800000"/>
                </a:solidFill>
              </a:rPr>
              <a:t>Holy Spirit </a:t>
            </a:r>
            <a:r>
              <a:rPr lang="en-US" altLang="en-US" sz="3500" b="1" dirty="0">
                <a:solidFill>
                  <a:srgbClr val="800000"/>
                </a:solidFill>
              </a:rPr>
              <a:t>of promise</a:t>
            </a:r>
            <a:r>
              <a:rPr lang="en-US" altLang="en-US" sz="3500" b="1" dirty="0" smtClean="0">
                <a:solidFill>
                  <a:srgbClr val="800000"/>
                </a:solidFill>
              </a:rPr>
              <a:t>”</a:t>
            </a:r>
            <a:endParaRPr lang="en-US" altLang="en-US" sz="3500" b="1" dirty="0">
              <a:solidFill>
                <a:srgbClr val="800000"/>
              </a:solidFill>
            </a:endParaRPr>
          </a:p>
        </p:txBody>
      </p:sp>
      <p:sp>
        <p:nvSpPr>
          <p:cNvPr id="2" name="Rectangle 1"/>
          <p:cNvSpPr/>
          <p:nvPr/>
        </p:nvSpPr>
        <p:spPr>
          <a:xfrm>
            <a:off x="0" y="5943600"/>
            <a:ext cx="9144000" cy="914400"/>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3600" b="1" dirty="0">
                <a:solidFill>
                  <a:srgbClr val="FFFF00"/>
                </a:solidFill>
                <a:latin typeface="Times New Roman" panose="02020603050405020304" pitchFamily="18" charset="0"/>
                <a:cs typeface="Times New Roman" panose="02020603050405020304" pitchFamily="18" charset="0"/>
              </a:rPr>
              <a:t>Sealed with Spirit </a:t>
            </a:r>
            <a:r>
              <a:rPr lang="en-US" altLang="en-US" sz="3600" b="1" dirty="0">
                <a:solidFill>
                  <a:schemeClr val="bg1"/>
                </a:solidFill>
                <a:latin typeface="Times New Roman" panose="02020603050405020304" pitchFamily="18" charset="0"/>
                <a:cs typeface="Times New Roman" panose="02020603050405020304" pitchFamily="18" charset="0"/>
              </a:rPr>
              <a:t>=</a:t>
            </a:r>
            <a:r>
              <a:rPr lang="en-US" altLang="en-US" sz="3600" b="1" dirty="0">
                <a:solidFill>
                  <a:srgbClr val="FFFF00"/>
                </a:solidFill>
                <a:latin typeface="Times New Roman" panose="02020603050405020304" pitchFamily="18" charset="0"/>
                <a:cs typeface="Times New Roman" panose="02020603050405020304" pitchFamily="18" charset="0"/>
              </a:rPr>
              <a:t> Hope of </a:t>
            </a:r>
            <a:r>
              <a:rPr lang="en-US" altLang="en-US" sz="3600" b="1" dirty="0" smtClean="0">
                <a:solidFill>
                  <a:srgbClr val="FFFF00"/>
                </a:solidFill>
                <a:latin typeface="Times New Roman" panose="02020603050405020304" pitchFamily="18" charset="0"/>
                <a:cs typeface="Times New Roman" panose="02020603050405020304" pitchFamily="18" charset="0"/>
              </a:rPr>
              <a:t>promise</a:t>
            </a:r>
            <a:endParaRPr lang="en-US" altLang="en-US" sz="36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96527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Scale>
                                      <p:cBhvr>
                                        <p:cTn id="7" dur="1000" decel="50000" fill="hold">
                                          <p:stCondLst>
                                            <p:cond delay="0"/>
                                          </p:stCondLst>
                                        </p:cTn>
                                        <p:tgtEl>
                                          <p:spTgt spid="5120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1203">
                                            <p:txEl>
                                              <p:pRg st="0" end="0"/>
                                            </p:txEl>
                                          </p:spTgt>
                                        </p:tgtEl>
                                        <p:attrNameLst>
                                          <p:attrName>ppt_x</p:attrName>
                                          <p:attrName>ppt_y</p:attrName>
                                        </p:attrNameLst>
                                      </p:cBhvr>
                                    </p:animMotion>
                                    <p:animEffect transition="in" filter="fade">
                                      <p:cBhvr>
                                        <p:cTn id="9" dur="1000"/>
                                        <p:tgtEl>
                                          <p:spTgt spid="512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1203">
                                            <p:txEl>
                                              <p:pRg st="1" end="1"/>
                                            </p:txEl>
                                          </p:spTgt>
                                        </p:tgtEl>
                                        <p:attrNameLst>
                                          <p:attrName>style.visibility</p:attrName>
                                        </p:attrNameLst>
                                      </p:cBhvr>
                                      <p:to>
                                        <p:strVal val="visible"/>
                                      </p:to>
                                    </p:set>
                                    <p:animScale>
                                      <p:cBhvr>
                                        <p:cTn id="14" dur="1000" decel="50000" fill="hold">
                                          <p:stCondLst>
                                            <p:cond delay="0"/>
                                          </p:stCondLst>
                                        </p:cTn>
                                        <p:tgtEl>
                                          <p:spTgt spid="5120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1203">
                                            <p:txEl>
                                              <p:pRg st="1" end="1"/>
                                            </p:txEl>
                                          </p:spTgt>
                                        </p:tgtEl>
                                        <p:attrNameLst>
                                          <p:attrName>ppt_x</p:attrName>
                                          <p:attrName>ppt_y</p:attrName>
                                        </p:attrNameLst>
                                      </p:cBhvr>
                                    </p:animMotion>
                                    <p:animEffect transition="in" filter="fade">
                                      <p:cBhvr>
                                        <p:cTn id="16" dur="1000"/>
                                        <p:tgtEl>
                                          <p:spTgt spid="512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1203">
                                            <p:txEl>
                                              <p:pRg st="2" end="2"/>
                                            </p:txEl>
                                          </p:spTgt>
                                        </p:tgtEl>
                                        <p:attrNameLst>
                                          <p:attrName>style.visibility</p:attrName>
                                        </p:attrNameLst>
                                      </p:cBhvr>
                                      <p:to>
                                        <p:strVal val="visible"/>
                                      </p:to>
                                    </p:set>
                                    <p:animScale>
                                      <p:cBhvr>
                                        <p:cTn id="21" dur="1000" decel="50000" fill="hold">
                                          <p:stCondLst>
                                            <p:cond delay="0"/>
                                          </p:stCondLst>
                                        </p:cTn>
                                        <p:tgtEl>
                                          <p:spTgt spid="5120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1203">
                                            <p:txEl>
                                              <p:pRg st="2" end="2"/>
                                            </p:txEl>
                                          </p:spTgt>
                                        </p:tgtEl>
                                        <p:attrNameLst>
                                          <p:attrName>ppt_x</p:attrName>
                                          <p:attrName>ppt_y</p:attrName>
                                        </p:attrNameLst>
                                      </p:cBhvr>
                                    </p:animMotion>
                                    <p:animEffect transition="in" filter="fade">
                                      <p:cBhvr>
                                        <p:cTn id="23" dur="1000"/>
                                        <p:tgtEl>
                                          <p:spTgt spid="5120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51203">
                                            <p:txEl>
                                              <p:pRg st="3" end="3"/>
                                            </p:txEl>
                                          </p:spTgt>
                                        </p:tgtEl>
                                        <p:attrNameLst>
                                          <p:attrName>style.visibility</p:attrName>
                                        </p:attrNameLst>
                                      </p:cBhvr>
                                      <p:to>
                                        <p:strVal val="visible"/>
                                      </p:to>
                                    </p:set>
                                    <p:animScale>
                                      <p:cBhvr>
                                        <p:cTn id="28" dur="1000" decel="50000" fill="hold">
                                          <p:stCondLst>
                                            <p:cond delay="0"/>
                                          </p:stCondLst>
                                        </p:cTn>
                                        <p:tgtEl>
                                          <p:spTgt spid="5120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51203">
                                            <p:txEl>
                                              <p:pRg st="3" end="3"/>
                                            </p:txEl>
                                          </p:spTgt>
                                        </p:tgtEl>
                                        <p:attrNameLst>
                                          <p:attrName>ppt_x</p:attrName>
                                          <p:attrName>ppt_y</p:attrName>
                                        </p:attrNameLst>
                                      </p:cBhvr>
                                    </p:animMotion>
                                    <p:animEffect transition="in" filter="fade">
                                      <p:cBhvr>
                                        <p:cTn id="30" dur="1000"/>
                                        <p:tgtEl>
                                          <p:spTgt spid="5120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51203">
                                            <p:txEl>
                                              <p:pRg st="4" end="4"/>
                                            </p:txEl>
                                          </p:spTgt>
                                        </p:tgtEl>
                                        <p:attrNameLst>
                                          <p:attrName>style.visibility</p:attrName>
                                        </p:attrNameLst>
                                      </p:cBhvr>
                                      <p:to>
                                        <p:strVal val="visible"/>
                                      </p:to>
                                    </p:set>
                                    <p:animScale>
                                      <p:cBhvr>
                                        <p:cTn id="35" dur="1000" decel="50000" fill="hold">
                                          <p:stCondLst>
                                            <p:cond delay="0"/>
                                          </p:stCondLst>
                                        </p:cTn>
                                        <p:tgtEl>
                                          <p:spTgt spid="5120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51203">
                                            <p:txEl>
                                              <p:pRg st="4" end="4"/>
                                            </p:txEl>
                                          </p:spTgt>
                                        </p:tgtEl>
                                        <p:attrNameLst>
                                          <p:attrName>ppt_x</p:attrName>
                                          <p:attrName>ppt_y</p:attrName>
                                        </p:attrNameLst>
                                      </p:cBhvr>
                                    </p:animMotion>
                                    <p:animEffect transition="in" filter="fade">
                                      <p:cBhvr>
                                        <p:cTn id="37" dur="1000"/>
                                        <p:tgtEl>
                                          <p:spTgt spid="5120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51203">
                                            <p:txEl>
                                              <p:pRg st="5" end="5"/>
                                            </p:txEl>
                                          </p:spTgt>
                                        </p:tgtEl>
                                        <p:attrNameLst>
                                          <p:attrName>style.visibility</p:attrName>
                                        </p:attrNameLst>
                                      </p:cBhvr>
                                      <p:to>
                                        <p:strVal val="visible"/>
                                      </p:to>
                                    </p:set>
                                    <p:animScale>
                                      <p:cBhvr>
                                        <p:cTn id="42" dur="1000" decel="50000" fill="hold">
                                          <p:stCondLst>
                                            <p:cond delay="0"/>
                                          </p:stCondLst>
                                        </p:cTn>
                                        <p:tgtEl>
                                          <p:spTgt spid="5120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51203">
                                            <p:txEl>
                                              <p:pRg st="5" end="5"/>
                                            </p:txEl>
                                          </p:spTgt>
                                        </p:tgtEl>
                                        <p:attrNameLst>
                                          <p:attrName>ppt_x</p:attrName>
                                          <p:attrName>ppt_y</p:attrName>
                                        </p:attrNameLst>
                                      </p:cBhvr>
                                    </p:animMotion>
                                    <p:animEffect transition="in" filter="fade">
                                      <p:cBhvr>
                                        <p:cTn id="44" dur="1000"/>
                                        <p:tgtEl>
                                          <p:spTgt spid="5120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51203">
                                            <p:txEl>
                                              <p:pRg st="6" end="6"/>
                                            </p:txEl>
                                          </p:spTgt>
                                        </p:tgtEl>
                                        <p:attrNameLst>
                                          <p:attrName>style.visibility</p:attrName>
                                        </p:attrNameLst>
                                      </p:cBhvr>
                                      <p:to>
                                        <p:strVal val="visible"/>
                                      </p:to>
                                    </p:set>
                                    <p:animScale>
                                      <p:cBhvr>
                                        <p:cTn id="49" dur="1000" decel="50000" fill="hold">
                                          <p:stCondLst>
                                            <p:cond delay="0"/>
                                          </p:stCondLst>
                                        </p:cTn>
                                        <p:tgtEl>
                                          <p:spTgt spid="5120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51203">
                                            <p:txEl>
                                              <p:pRg st="6" end="6"/>
                                            </p:txEl>
                                          </p:spTgt>
                                        </p:tgtEl>
                                        <p:attrNameLst>
                                          <p:attrName>ppt_x</p:attrName>
                                          <p:attrName>ppt_y</p:attrName>
                                        </p:attrNameLst>
                                      </p:cBhvr>
                                    </p:animMotion>
                                    <p:animEffect transition="in" filter="fade">
                                      <p:cBhvr>
                                        <p:cTn id="51" dur="1000"/>
                                        <p:tgtEl>
                                          <p:spTgt spid="5120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
                                        </p:tgtEl>
                                        <p:attrNameLst>
                                          <p:attrName>style.visibility</p:attrName>
                                        </p:attrNameLst>
                                      </p:cBhvr>
                                      <p:to>
                                        <p:strVal val="visible"/>
                                      </p:to>
                                    </p:set>
                                    <p:anim calcmode="lin" valueType="num">
                                      <p:cBhvr>
                                        <p:cTn id="56" dur="500" fill="hold"/>
                                        <p:tgtEl>
                                          <p:spTgt spid="2"/>
                                        </p:tgtEl>
                                        <p:attrNameLst>
                                          <p:attrName>ppt_w</p:attrName>
                                        </p:attrNameLst>
                                      </p:cBhvr>
                                      <p:tavLst>
                                        <p:tav tm="0">
                                          <p:val>
                                            <p:fltVal val="0"/>
                                          </p:val>
                                        </p:tav>
                                        <p:tav tm="100000">
                                          <p:val>
                                            <p:strVal val="#ppt_w"/>
                                          </p:val>
                                        </p:tav>
                                      </p:tavLst>
                                    </p:anim>
                                    <p:anim calcmode="lin" valueType="num">
                                      <p:cBhvr>
                                        <p:cTn id="57" dur="500" fill="hold"/>
                                        <p:tgtEl>
                                          <p:spTgt spid="2"/>
                                        </p:tgtEl>
                                        <p:attrNameLst>
                                          <p:attrName>ppt_h</p:attrName>
                                        </p:attrNameLst>
                                      </p:cBhvr>
                                      <p:tavLst>
                                        <p:tav tm="0">
                                          <p:val>
                                            <p:fltVal val="0"/>
                                          </p:val>
                                        </p:tav>
                                        <p:tav tm="100000">
                                          <p:val>
                                            <p:strVal val="#ppt_h"/>
                                          </p:val>
                                        </p:tav>
                                      </p:tavLst>
                                    </p:anim>
                                    <p:animEffect transition="in" filter="fade">
                                      <p:cBhvr>
                                        <p:cTn id="5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2" grpId="0" animBg="1"/>
    </p:bld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Corinthian columns design template">
  <a:themeElements>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Corinthian columns design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inthian column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inthian column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inthian column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inthian column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inthian column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inthian column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inthian column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inthian column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inthian column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inthian column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inthian column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inthian column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Corinthian columns design template</Template>
  <TotalTime>7425</TotalTime>
  <Words>1219</Words>
  <Application>Microsoft Office PowerPoint</Application>
  <PresentationFormat>On-screen Show (4:3)</PresentationFormat>
  <Paragraphs>128</Paragraphs>
  <Slides>21</Slides>
  <Notes>2</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Corinthian columns design template</vt:lpstr>
      <vt:lpstr>Hardcover</vt:lpstr>
      <vt:lpstr>The Person &amp; Work of the Holy Spirit</vt:lpstr>
      <vt:lpstr>The Holy Spirit’s Work Is:</vt:lpstr>
      <vt:lpstr>Holy Spirit &amp; The Christian</vt:lpstr>
      <vt:lpstr>Focusing the Question</vt:lpstr>
      <vt:lpstr>Ephesians 1:3-14</vt:lpstr>
      <vt:lpstr>A Study of the Context</vt:lpstr>
      <vt:lpstr>Ephesians 1:3-14</vt:lpstr>
      <vt:lpstr>Who Was Sealed?</vt:lpstr>
      <vt:lpstr>What Only Jews Once Had, Now “Also” Shared By Gentiles</vt:lpstr>
      <vt:lpstr>Ephesians 1:3-14</vt:lpstr>
      <vt:lpstr>“Guarantee of Our Inheritance”</vt:lpstr>
      <vt:lpstr>Naming Person for Product</vt:lpstr>
      <vt:lpstr>Personal, Bodily Indwelling View</vt:lpstr>
      <vt:lpstr>View Stated by Clem Thurman</vt:lpstr>
      <vt:lpstr>Word Only Way To Know?!?</vt:lpstr>
      <vt:lpstr>Ephesians 2:13-22</vt:lpstr>
      <vt:lpstr>Closer Look at the Context</vt:lpstr>
      <vt:lpstr>Made Holy Temple &amp; Dwelling</vt:lpstr>
      <vt:lpstr>Ephesians 5:17-21  &amp; Filled With The Holy Spirit</vt:lpstr>
      <vt:lpstr>Spirit Filled vs Worldly Life</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Joe R Price</dc:creator>
  <cp:lastModifiedBy>Harry</cp:lastModifiedBy>
  <cp:revision>223</cp:revision>
  <dcterms:created xsi:type="dcterms:W3CDTF">2007-06-26T18:03:58Z</dcterms:created>
  <dcterms:modified xsi:type="dcterms:W3CDTF">2015-06-07T12:27:26Z</dcterms:modified>
</cp:coreProperties>
</file>