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1" r:id="rId5"/>
    <p:sldId id="259" r:id="rId6"/>
    <p:sldId id="264" r:id="rId7"/>
    <p:sldId id="265" r:id="rId8"/>
    <p:sldId id="266" r:id="rId9"/>
    <p:sldId id="262" r:id="rId10"/>
    <p:sldId id="263"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0000"/>
    <a:srgbClr val="66FFFF"/>
    <a:srgbClr val="000000"/>
    <a:srgbClr val="800000"/>
    <a:srgbClr val="FFFF66"/>
    <a:srgbClr val="3F2A15"/>
    <a:srgbClr val="714B25"/>
    <a:srgbClr val="FFFFFF"/>
    <a:srgbClr val="FFCC00"/>
    <a:srgbClr val="462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1260" y="-96"/>
      </p:cViewPr>
      <p:guideLst>
        <p:guide orient="horz" pos="2160"/>
        <p:guide pos="2880"/>
      </p:guideLst>
    </p:cSldViewPr>
  </p:slideViewPr>
  <p:outlineViewPr>
    <p:cViewPr>
      <p:scale>
        <a:sx n="33" d="100"/>
        <a:sy n="33" d="100"/>
      </p:scale>
      <p:origin x="24" y="2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2C3A0-9D66-4DBC-B25A-571C1681D29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40867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2C3A0-9D66-4DBC-B25A-571C1681D29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594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2C3A0-9D66-4DBC-B25A-571C1681D29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337793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2C3A0-9D66-4DBC-B25A-571C1681D29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03984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2C3A0-9D66-4DBC-B25A-571C1681D29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219300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02C3A0-9D66-4DBC-B25A-571C1681D29E}"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175602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02C3A0-9D66-4DBC-B25A-571C1681D29E}"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5273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2C3A0-9D66-4DBC-B25A-571C1681D29E}"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143813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2C3A0-9D66-4DBC-B25A-571C1681D29E}"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423762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2C3A0-9D66-4DBC-B25A-571C1681D29E}"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188819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2C3A0-9D66-4DBC-B25A-571C1681D29E}"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681D-2EC5-470F-B446-7DAFBFD97E33}" type="slidenum">
              <a:rPr lang="en-US" smtClean="0"/>
              <a:t>‹#›</a:t>
            </a:fld>
            <a:endParaRPr lang="en-US"/>
          </a:p>
        </p:txBody>
      </p:sp>
    </p:spTree>
    <p:extLst>
      <p:ext uri="{BB962C8B-B14F-4D97-AF65-F5344CB8AC3E}">
        <p14:creationId xmlns:p14="http://schemas.microsoft.com/office/powerpoint/2010/main" val="313087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C0000"/>
            </a:gs>
            <a:gs pos="30000">
              <a:srgbClr val="5C0000"/>
            </a:gs>
            <a:gs pos="80000">
              <a:srgbClr val="00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C402C3A0-9D66-4DBC-B25A-571C1681D29E}" type="datetimeFigureOut">
              <a:rPr lang="en-US" smtClean="0"/>
              <a:pPr/>
              <a:t>6/14/2015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52CE681D-2EC5-470F-B446-7DAFBFD97E33}" type="slidenum">
              <a:rPr lang="en-US" smtClean="0"/>
              <a:pPr/>
              <a:t>‹#›</a:t>
            </a:fld>
            <a:endParaRPr lang="en-US" dirty="0"/>
          </a:p>
        </p:txBody>
      </p:sp>
    </p:spTree>
    <p:extLst>
      <p:ext uri="{BB962C8B-B14F-4D97-AF65-F5344CB8AC3E}">
        <p14:creationId xmlns:p14="http://schemas.microsoft.com/office/powerpoint/2010/main" val="220638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3124200"/>
          </a:xfrm>
        </p:spPr>
        <p:txBody>
          <a:bodyPr>
            <a:noAutofit/>
          </a:bodyPr>
          <a:lstStyle/>
          <a:p>
            <a:pPr>
              <a:lnSpc>
                <a:spcPct val="90000"/>
              </a:lnSpc>
            </a:pPr>
            <a:r>
              <a:rPr lang="en-US" sz="8000" b="1" dirty="0" smtClean="0">
                <a:solidFill>
                  <a:srgbClr val="FFCC00"/>
                </a:solidFill>
                <a:effectLst>
                  <a:outerShdw blurRad="38100" dist="38100" dir="2700000" algn="tl">
                    <a:srgbClr val="000000">
                      <a:alpha val="43137"/>
                    </a:srgbClr>
                  </a:outerShdw>
                </a:effectLst>
              </a:rPr>
              <a:t>Road from Ruin to Restoration to Reward</a:t>
            </a:r>
            <a:endParaRPr lang="en-US" sz="8000" b="1" dirty="0">
              <a:solidFill>
                <a:srgbClr val="FFCC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429000"/>
            <a:ext cx="6400800" cy="1219200"/>
          </a:xfrm>
        </p:spPr>
        <p:txBody>
          <a:bodyPr anchor="ctr">
            <a:normAutofit/>
          </a:bodyPr>
          <a:lstStyle/>
          <a:p>
            <a:r>
              <a:rPr lang="en-US" sz="5400" b="1" i="1" dirty="0" smtClean="0">
                <a:solidFill>
                  <a:srgbClr val="FFFFFF"/>
                </a:solidFill>
                <a:effectLst>
                  <a:outerShdw blurRad="38100" dist="38100" dir="2700000" algn="tl">
                    <a:srgbClr val="000000">
                      <a:alpha val="43137"/>
                    </a:srgbClr>
                  </a:outerShdw>
                </a:effectLst>
              </a:rPr>
              <a:t>2 Chronicles 14 &amp; 15</a:t>
            </a:r>
            <a:endParaRPr lang="en-US" sz="5400" b="1" i="1" dirty="0">
              <a:solidFill>
                <a:srgbClr val="FFFFFF"/>
              </a:solidFill>
              <a:effectLst>
                <a:outerShdw blurRad="38100" dist="38100" dir="2700000" algn="tl">
                  <a:srgbClr val="000000">
                    <a:alpha val="43137"/>
                  </a:srgbClr>
                </a:outerShdw>
              </a:effectLst>
            </a:endParaRPr>
          </a:p>
        </p:txBody>
      </p:sp>
      <p:sp>
        <p:nvSpPr>
          <p:cNvPr id="4" name="Bevel 3"/>
          <p:cNvSpPr/>
          <p:nvPr/>
        </p:nvSpPr>
        <p:spPr>
          <a:xfrm>
            <a:off x="0" y="4953000"/>
            <a:ext cx="9144000" cy="1905000"/>
          </a:xfrm>
          <a:prstGeom prst="bevel">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00" b="1" dirty="0" smtClean="0">
                <a:solidFill>
                  <a:srgbClr val="FFFF66"/>
                </a:solidFill>
                <a:latin typeface="Times New Roman" panose="02020603050405020304" pitchFamily="18" charset="0"/>
                <a:cs typeface="Times New Roman" panose="02020603050405020304" pitchFamily="18" charset="0"/>
              </a:rPr>
              <a:t>A Case Study of </a:t>
            </a:r>
            <a:r>
              <a:rPr lang="en-US" sz="5200" b="1" dirty="0" err="1" smtClean="0">
                <a:solidFill>
                  <a:srgbClr val="FFFF66"/>
                </a:solidFill>
                <a:latin typeface="Times New Roman" panose="02020603050405020304" pitchFamily="18" charset="0"/>
                <a:cs typeface="Times New Roman" panose="02020603050405020304" pitchFamily="18" charset="0"/>
              </a:rPr>
              <a:t>Asa’s</a:t>
            </a:r>
            <a:r>
              <a:rPr lang="en-US" sz="5200" b="1" dirty="0" smtClean="0">
                <a:solidFill>
                  <a:srgbClr val="FFFF66"/>
                </a:solidFill>
                <a:latin typeface="Times New Roman" panose="02020603050405020304" pitchFamily="18" charset="0"/>
                <a:cs typeface="Times New Roman" panose="02020603050405020304" pitchFamily="18" charset="0"/>
              </a:rPr>
              <a:t> Reign</a:t>
            </a:r>
            <a:endParaRPr lang="en-US" sz="5200" b="1" dirty="0">
              <a:solidFill>
                <a:srgbClr val="FFFF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312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838200"/>
          </a:xfrm>
        </p:spPr>
        <p:txBody>
          <a:bodyPr/>
          <a:lstStyle/>
          <a:p>
            <a:r>
              <a:rPr lang="en-US" b="1" dirty="0" smtClean="0">
                <a:solidFill>
                  <a:srgbClr val="FFCC00"/>
                </a:solidFill>
                <a:effectLst>
                  <a:outerShdw blurRad="38100" dist="38100" dir="2700000" algn="tl">
                    <a:srgbClr val="000000">
                      <a:alpha val="43137"/>
                    </a:srgbClr>
                  </a:outerShdw>
                </a:effectLst>
              </a:rPr>
              <a:t>2 Chronicles 15:9-13</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76200" y="685800"/>
            <a:ext cx="9067800" cy="6124754"/>
          </a:xfrm>
          <a:prstGeom prst="rect">
            <a:avLst/>
          </a:prstGeom>
          <a:noFill/>
        </p:spPr>
        <p:txBody>
          <a:bodyPr wrap="square" rtlCol="0">
            <a:spAutoFit/>
          </a:bodyPr>
          <a:lstStyle/>
          <a:p>
            <a:r>
              <a:rPr lang="en-US" sz="2800" b="1" baseline="30000" dirty="0">
                <a:solidFill>
                  <a:srgbClr val="FFFFFF"/>
                </a:solidFill>
                <a:latin typeface="Times New Roman" panose="02020603050405020304" pitchFamily="18" charset="0"/>
                <a:cs typeface="Times New Roman" panose="02020603050405020304" pitchFamily="18" charset="0"/>
              </a:rPr>
              <a:t>9 </a:t>
            </a:r>
            <a:r>
              <a:rPr lang="en-US" sz="2800" dirty="0">
                <a:solidFill>
                  <a:srgbClr val="FFFFFF"/>
                </a:solidFill>
                <a:latin typeface="Times New Roman" panose="02020603050405020304" pitchFamily="18" charset="0"/>
                <a:cs typeface="Times New Roman" panose="02020603050405020304" pitchFamily="18" charset="0"/>
              </a:rPr>
              <a:t>Then he gathered all Judah and Benjamin, and those who dwelt with them from Ephraim, Manasseh, and Simeon, for they came over to him in great numbers from Israel when they saw that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his God was with him</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10</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So they gathered together at Jerusalem in the third month, in the fifteenth year of the reign of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11</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And they offered </a:t>
            </a:r>
            <a:r>
              <a:rPr lang="en-US" sz="2800" dirty="0" smtClean="0">
                <a:solidFill>
                  <a:srgbClr val="FFFFFF"/>
                </a:solidFill>
                <a:latin typeface="Times New Roman" panose="02020603050405020304" pitchFamily="18" charset="0"/>
                <a:cs typeface="Times New Roman" panose="02020603050405020304" pitchFamily="18" charset="0"/>
              </a:rPr>
              <a:t>to the </a:t>
            </a:r>
            <a:r>
              <a:rPr lang="en-US" sz="2800" cap="small" dirty="0" smtClean="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at that time seven hundred bulls and seven thousand sheep from the spoil they had brought. </a:t>
            </a:r>
            <a:r>
              <a:rPr lang="en-US" sz="2800" b="1" baseline="30000" dirty="0">
                <a:solidFill>
                  <a:srgbClr val="FFFFFF"/>
                </a:solidFill>
                <a:latin typeface="Times New Roman" panose="02020603050405020304" pitchFamily="18" charset="0"/>
                <a:cs typeface="Times New Roman" panose="02020603050405020304" pitchFamily="18" charset="0"/>
              </a:rPr>
              <a:t>12 </a:t>
            </a:r>
            <a:r>
              <a:rPr lang="en-US" sz="2800" dirty="0">
                <a:solidFill>
                  <a:srgbClr val="FFFFFF"/>
                </a:solidFill>
                <a:latin typeface="Times New Roman" panose="02020603050405020304" pitchFamily="18" charset="0"/>
                <a:cs typeface="Times New Roman" panose="02020603050405020304" pitchFamily="18" charset="0"/>
              </a:rPr>
              <a:t>Then they entered into a covenant to seek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God of their fathers with all their heart and with all their soul; </a:t>
            </a:r>
            <a:r>
              <a:rPr lang="en-US" sz="2800" b="1" baseline="30000" dirty="0">
                <a:solidFill>
                  <a:srgbClr val="FFFFFF"/>
                </a:solidFill>
                <a:latin typeface="Times New Roman" panose="02020603050405020304" pitchFamily="18" charset="0"/>
                <a:cs typeface="Times New Roman" panose="02020603050405020304" pitchFamily="18" charset="0"/>
              </a:rPr>
              <a:t>13 </a:t>
            </a:r>
            <a:r>
              <a:rPr lang="en-US" sz="2800" dirty="0">
                <a:solidFill>
                  <a:srgbClr val="FFFFFF"/>
                </a:solidFill>
                <a:latin typeface="Times New Roman" panose="02020603050405020304" pitchFamily="18" charset="0"/>
                <a:cs typeface="Times New Roman" panose="02020603050405020304" pitchFamily="18" charset="0"/>
              </a:rPr>
              <a:t>and whoever would not </a:t>
            </a:r>
            <a:r>
              <a:rPr lang="en-US" sz="2800" dirty="0" smtClean="0">
                <a:solidFill>
                  <a:srgbClr val="FFFFFF"/>
                </a:solidFill>
                <a:latin typeface="Times New Roman" panose="02020603050405020304" pitchFamily="18" charset="0"/>
                <a:cs typeface="Times New Roman" panose="02020603050405020304" pitchFamily="18" charset="0"/>
              </a:rPr>
              <a:t>seek the L</a:t>
            </a:r>
            <a:r>
              <a:rPr lang="en-US" sz="2800" cap="small" dirty="0" smtClean="0">
                <a:solidFill>
                  <a:srgbClr val="FFFFFF"/>
                </a:solidFill>
                <a:latin typeface="Times New Roman" panose="02020603050405020304" pitchFamily="18" charset="0"/>
                <a:cs typeface="Times New Roman" panose="02020603050405020304" pitchFamily="18" charset="0"/>
              </a:rPr>
              <a:t>ord</a:t>
            </a:r>
            <a:r>
              <a:rPr lang="en-US" sz="2800" dirty="0" smtClean="0">
                <a:solidFill>
                  <a:srgbClr val="FFFFFF"/>
                </a:solidFill>
                <a:latin typeface="Times New Roman" panose="02020603050405020304" pitchFamily="18" charset="0"/>
                <a:cs typeface="Times New Roman" panose="02020603050405020304" pitchFamily="18" charset="0"/>
              </a:rPr>
              <a:t> God of </a:t>
            </a:r>
            <a:r>
              <a:rPr lang="en-US" sz="2800" dirty="0">
                <a:solidFill>
                  <a:srgbClr val="FFFFFF"/>
                </a:solidFill>
                <a:latin typeface="Times New Roman" panose="02020603050405020304" pitchFamily="18" charset="0"/>
                <a:cs typeface="Times New Roman" panose="02020603050405020304" pitchFamily="18" charset="0"/>
              </a:rPr>
              <a:t>Israel was to be put to death, whether small or great, whether man or </a:t>
            </a:r>
            <a:r>
              <a:rPr lang="en-US" sz="2800" dirty="0" smtClean="0">
                <a:solidFill>
                  <a:srgbClr val="FFFFFF"/>
                </a:solidFill>
                <a:latin typeface="Times New Roman" panose="02020603050405020304" pitchFamily="18" charset="0"/>
                <a:cs typeface="Times New Roman" panose="02020603050405020304" pitchFamily="18" charset="0"/>
              </a:rPr>
              <a:t>woman… </a:t>
            </a:r>
            <a:r>
              <a:rPr lang="en-US" sz="2800" b="1" baseline="30000" dirty="0">
                <a:solidFill>
                  <a:srgbClr val="FFFFFF"/>
                </a:solidFill>
                <a:latin typeface="Times New Roman" panose="02020603050405020304" pitchFamily="18" charset="0"/>
                <a:cs typeface="Times New Roman" panose="02020603050405020304" pitchFamily="18" charset="0"/>
              </a:rPr>
              <a:t>16 </a:t>
            </a:r>
            <a:r>
              <a:rPr lang="en-US" sz="2800" dirty="0">
                <a:solidFill>
                  <a:srgbClr val="FFFFFF"/>
                </a:solidFill>
                <a:latin typeface="Times New Roman" panose="02020603050405020304" pitchFamily="18" charset="0"/>
                <a:cs typeface="Times New Roman" panose="02020603050405020304" pitchFamily="18" charset="0"/>
              </a:rPr>
              <a:t>Also he removed </a:t>
            </a:r>
            <a:r>
              <a:rPr lang="en-US" sz="2800" dirty="0" err="1">
                <a:solidFill>
                  <a:srgbClr val="FFFFFF"/>
                </a:solidFill>
                <a:latin typeface="Times New Roman" panose="02020603050405020304" pitchFamily="18" charset="0"/>
                <a:cs typeface="Times New Roman" panose="02020603050405020304" pitchFamily="18" charset="0"/>
              </a:rPr>
              <a:t>Maachah</a:t>
            </a:r>
            <a:r>
              <a:rPr lang="en-US" sz="2800" dirty="0">
                <a:solidFill>
                  <a:srgbClr val="FFFFFF"/>
                </a:solidFill>
                <a:latin typeface="Times New Roman" panose="02020603050405020304" pitchFamily="18" charset="0"/>
                <a:cs typeface="Times New Roman" panose="02020603050405020304" pitchFamily="18" charset="0"/>
              </a:rPr>
              <a:t>, the mother of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the king, from </a:t>
            </a:r>
            <a:r>
              <a:rPr lang="en-US" sz="2800" i="1" dirty="0">
                <a:solidFill>
                  <a:srgbClr val="FFFFFF"/>
                </a:solidFill>
                <a:latin typeface="Times New Roman" panose="02020603050405020304" pitchFamily="18" charset="0"/>
                <a:cs typeface="Times New Roman" panose="02020603050405020304" pitchFamily="18" charset="0"/>
              </a:rPr>
              <a:t>being</a:t>
            </a:r>
            <a:r>
              <a:rPr lang="en-US" sz="2800" dirty="0">
                <a:solidFill>
                  <a:srgbClr val="FFFFFF"/>
                </a:solidFill>
                <a:latin typeface="Times New Roman" panose="02020603050405020304" pitchFamily="18" charset="0"/>
                <a:cs typeface="Times New Roman" panose="02020603050405020304" pitchFamily="18" charset="0"/>
              </a:rPr>
              <a:t> queen mother, because she had made an </a:t>
            </a:r>
            <a:r>
              <a:rPr lang="en-US" sz="2800" dirty="0" smtClean="0">
                <a:solidFill>
                  <a:srgbClr val="FFFFFF"/>
                </a:solidFill>
                <a:latin typeface="Times New Roman" panose="02020603050405020304" pitchFamily="18" charset="0"/>
                <a:cs typeface="Times New Roman" panose="02020603050405020304" pitchFamily="18" charset="0"/>
              </a:rPr>
              <a:t>obscene (abominable </a:t>
            </a:r>
            <a:r>
              <a:rPr lang="en-US" sz="2800" baseline="30000" dirty="0" smtClean="0">
                <a:solidFill>
                  <a:srgbClr val="FFFFFF"/>
                </a:solidFill>
                <a:latin typeface="Times New Roman" panose="02020603050405020304" pitchFamily="18" charset="0"/>
                <a:cs typeface="Times New Roman" panose="02020603050405020304" pitchFamily="18" charset="0"/>
              </a:rPr>
              <a:t>ASV</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image of </a:t>
            </a:r>
            <a:r>
              <a:rPr lang="en-US" sz="2800" dirty="0" err="1" smtClean="0">
                <a:solidFill>
                  <a:srgbClr val="FFFFFF"/>
                </a:solidFill>
                <a:latin typeface="Times New Roman" panose="02020603050405020304" pitchFamily="18" charset="0"/>
                <a:cs typeface="Times New Roman" panose="02020603050405020304" pitchFamily="18" charset="0"/>
              </a:rPr>
              <a:t>Asherah</a:t>
            </a:r>
            <a:r>
              <a:rPr lang="en-US" sz="2800" dirty="0">
                <a:solidFill>
                  <a:srgbClr val="FFFFFF"/>
                </a:solidFill>
                <a:latin typeface="Times New Roman" panose="02020603050405020304" pitchFamily="18" charset="0"/>
                <a:cs typeface="Times New Roman" panose="02020603050405020304" pitchFamily="18" charset="0"/>
              </a:rPr>
              <a:t>.</a:t>
            </a:r>
            <a:endParaRPr lang="en-US" sz="2800" dirty="0">
              <a:solidFill>
                <a:srgbClr val="FFFFFF"/>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010400" y="40341"/>
            <a:ext cx="1981200" cy="769441"/>
          </a:xfrm>
          <a:prstGeom prst="rect">
            <a:avLst/>
          </a:prstGeom>
          <a:noFill/>
        </p:spPr>
        <p:txBody>
          <a:bodyPr wrap="square" rtlCol="0">
            <a:spAutoFit/>
          </a:bodyPr>
          <a:lstStyle/>
          <a:p>
            <a:r>
              <a:rPr lang="en-US" sz="3600" b="1" dirty="0" smtClean="0">
                <a:solidFill>
                  <a:srgbClr val="66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a:t>
            </a:r>
            <a:r>
              <a:rPr lang="en-US" sz="4400" b="1"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v. 16</a:t>
            </a:r>
            <a:endParaRPr lang="en-US" sz="4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57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219200"/>
          </a:xfrm>
        </p:spPr>
        <p:txBody>
          <a:bodyPr>
            <a:noAutofit/>
          </a:bodyPr>
          <a:lstStyle/>
          <a:p>
            <a:pPr>
              <a:lnSpc>
                <a:spcPct val="88000"/>
              </a:lnSpc>
            </a:pPr>
            <a:r>
              <a:rPr lang="en-US" sz="4500" b="1" dirty="0" smtClean="0">
                <a:solidFill>
                  <a:srgbClr val="FFCC00"/>
                </a:solidFill>
                <a:effectLst>
                  <a:outerShdw blurRad="38100" dist="38100" dir="2700000" algn="tl">
                    <a:srgbClr val="000000">
                      <a:alpha val="43137"/>
                    </a:srgbClr>
                  </a:outerShdw>
                </a:effectLst>
              </a:rPr>
              <a:t>Path from Ruin to Restoration to Reward Requires…</a:t>
            </a:r>
            <a:endParaRPr lang="en-US" sz="4500" b="1" dirty="0">
              <a:solidFill>
                <a:srgbClr val="FFCC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0" y="1371600"/>
            <a:ext cx="9144000" cy="5486400"/>
          </a:xfrm>
        </p:spPr>
        <p:txBody>
          <a:bodyPr>
            <a:normAutofit/>
          </a:bodyPr>
          <a:lstStyle/>
          <a:p>
            <a:pPr>
              <a:lnSpc>
                <a:spcPct val="90000"/>
              </a:lnSpc>
              <a:spcBef>
                <a:spcPts val="0"/>
              </a:spcBef>
              <a:spcAft>
                <a:spcPts val="300"/>
              </a:spcAft>
              <a:buClr>
                <a:srgbClr val="FFCC00"/>
              </a:buClr>
            </a:pPr>
            <a:r>
              <a:rPr lang="en-US" dirty="0" smtClean="0">
                <a:solidFill>
                  <a:srgbClr val="FFFFFF"/>
                </a:solidFill>
              </a:rPr>
              <a:t>Returning to God’s law as the standard</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rPr>
              <a:t>Ezra 10:1-</a:t>
            </a:r>
            <a:r>
              <a:rPr lang="en-US" b="1" i="1" dirty="0" smtClean="0">
                <a:solidFill>
                  <a:srgbClr val="FFFF00"/>
                </a:solidFill>
                <a:sym typeface="Wingdings" pitchFamily="2" charset="2"/>
              </a:rPr>
              <a:t>4</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sym typeface="Wingdings" pitchFamily="2" charset="2"/>
              </a:rPr>
              <a:t>Galatians 1:6-9</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sym typeface="Wingdings" pitchFamily="2" charset="2"/>
              </a:rPr>
              <a:t>1 John 1:1-4</a:t>
            </a:r>
            <a:r>
              <a:rPr lang="en-US" dirty="0" smtClean="0">
                <a:solidFill>
                  <a:srgbClr val="FFFF00"/>
                </a:solidFill>
                <a:sym typeface="Wingdings" pitchFamily="2" charset="2"/>
              </a:rPr>
              <a:t>;</a:t>
            </a:r>
            <a:r>
              <a:rPr lang="en-US" b="1" i="1" dirty="0" smtClean="0">
                <a:solidFill>
                  <a:srgbClr val="FFFF00"/>
                </a:solidFill>
                <a:sym typeface="Wingdings" pitchFamily="2" charset="2"/>
              </a:rPr>
              <a:t> 2:7</a:t>
            </a:r>
            <a:r>
              <a:rPr lang="en-US" dirty="0" smtClean="0">
                <a:solidFill>
                  <a:srgbClr val="FFFFFF"/>
                </a:solidFill>
                <a:sym typeface="Wingdings" pitchFamily="2" charset="2"/>
              </a:rPr>
              <a:t>;</a:t>
            </a:r>
            <a:r>
              <a:rPr lang="en-US" b="1" i="1" dirty="0" smtClean="0">
                <a:solidFill>
                  <a:srgbClr val="FFFF00"/>
                </a:solidFill>
                <a:sym typeface="Wingdings" pitchFamily="2" charset="2"/>
              </a:rPr>
              <a:t> Revelation 2:4-5</a:t>
            </a:r>
            <a:endParaRPr lang="en-US" b="1" i="1" dirty="0" smtClean="0">
              <a:solidFill>
                <a:srgbClr val="FFFF00"/>
              </a:solidFill>
            </a:endParaRPr>
          </a:p>
          <a:p>
            <a:pPr>
              <a:lnSpc>
                <a:spcPct val="90000"/>
              </a:lnSpc>
              <a:spcBef>
                <a:spcPts val="0"/>
              </a:spcBef>
              <a:spcAft>
                <a:spcPts val="300"/>
              </a:spcAft>
              <a:buClr>
                <a:srgbClr val="FFCC00"/>
              </a:buClr>
            </a:pPr>
            <a:r>
              <a:rPr lang="en-US" dirty="0" smtClean="0">
                <a:solidFill>
                  <a:srgbClr val="FFFFFF"/>
                </a:solidFill>
              </a:rPr>
              <a:t>Spiritual leadership supported by God’s people</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rPr>
              <a:t>Judges 6:14</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rPr>
              <a:t>Acts 20:25-32</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rPr>
              <a:t>Titus 1:9-11</a:t>
            </a:r>
          </a:p>
          <a:p>
            <a:pPr>
              <a:lnSpc>
                <a:spcPct val="90000"/>
              </a:lnSpc>
              <a:spcBef>
                <a:spcPts val="0"/>
              </a:spcBef>
              <a:spcAft>
                <a:spcPts val="300"/>
              </a:spcAft>
              <a:buClr>
                <a:srgbClr val="FFCC00"/>
              </a:buClr>
            </a:pPr>
            <a:r>
              <a:rPr lang="en-US" dirty="0" smtClean="0">
                <a:solidFill>
                  <a:srgbClr val="FFFFFF"/>
                </a:solidFill>
              </a:rPr>
              <a:t>Courage to do right, no matter the cost, has reward</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rPr>
              <a:t>Deuteronomy 31:1-8</a:t>
            </a:r>
            <a:r>
              <a:rPr lang="en-US" dirty="0" smtClean="0">
                <a:solidFill>
                  <a:srgbClr val="FFFFFF"/>
                </a:solidFill>
              </a:rPr>
              <a:t> </a:t>
            </a:r>
            <a:r>
              <a:rPr lang="en-US" dirty="0" smtClean="0">
                <a:solidFill>
                  <a:srgbClr val="FFFFFF"/>
                </a:solidFill>
                <a:sym typeface="Wingdings" pitchFamily="2" charset="2"/>
              </a:rPr>
              <a:t> </a:t>
            </a:r>
            <a:r>
              <a:rPr lang="en-US" b="1" i="1" dirty="0" smtClean="0">
                <a:solidFill>
                  <a:srgbClr val="FFFF00"/>
                </a:solidFill>
                <a:sym typeface="Wingdings" pitchFamily="2" charset="2"/>
              </a:rPr>
              <a:t>Joshua 1:5-9 </a:t>
            </a:r>
            <a:r>
              <a:rPr lang="en-US" b="1" dirty="0" smtClean="0">
                <a:solidFill>
                  <a:schemeClr val="bg1"/>
                </a:solidFill>
                <a:sym typeface="Wingdings" pitchFamily="2" charset="2"/>
              </a:rPr>
              <a:t></a:t>
            </a:r>
            <a:r>
              <a:rPr lang="en-US" b="1" i="1" dirty="0" smtClean="0">
                <a:solidFill>
                  <a:srgbClr val="FFFF00"/>
                </a:solidFill>
                <a:sym typeface="Wingdings" pitchFamily="2" charset="2"/>
              </a:rPr>
              <a:t> Joshua 24:14f</a:t>
            </a:r>
          </a:p>
          <a:p>
            <a:pPr lvl="1">
              <a:lnSpc>
                <a:spcPct val="90000"/>
              </a:lnSpc>
              <a:spcBef>
                <a:spcPts val="0"/>
              </a:spcBef>
              <a:spcAft>
                <a:spcPts val="300"/>
              </a:spcAft>
              <a:buClr>
                <a:srgbClr val="FFFFFF"/>
              </a:buClr>
              <a:buFont typeface="Wingdings" pitchFamily="2" charset="2"/>
              <a:buChar char="§"/>
            </a:pPr>
            <a:r>
              <a:rPr lang="en-US" b="1" i="1" dirty="0" smtClean="0">
                <a:solidFill>
                  <a:srgbClr val="FFFF00"/>
                </a:solidFill>
                <a:sym typeface="Wingdings" pitchFamily="2" charset="2"/>
              </a:rPr>
              <a:t>Hebrews 12:1-2 </a:t>
            </a:r>
            <a:r>
              <a:rPr lang="en-US" b="1" dirty="0" smtClean="0">
                <a:solidFill>
                  <a:schemeClr val="bg1"/>
                </a:solidFill>
                <a:sym typeface="Wingdings" pitchFamily="2" charset="2"/>
              </a:rPr>
              <a:t></a:t>
            </a:r>
            <a:r>
              <a:rPr lang="en-US" b="1" i="1" dirty="0" smtClean="0">
                <a:solidFill>
                  <a:srgbClr val="FFFF00"/>
                </a:solidFill>
                <a:sym typeface="Wingdings" pitchFamily="2" charset="2"/>
              </a:rPr>
              <a:t> Hebrews 13:6</a:t>
            </a:r>
            <a:endParaRPr lang="en-US" b="1" i="1" dirty="0" smtClean="0">
              <a:solidFill>
                <a:srgbClr val="FFFF00"/>
              </a:solidFill>
            </a:endParaRPr>
          </a:p>
          <a:p>
            <a:pPr>
              <a:lnSpc>
                <a:spcPct val="90000"/>
              </a:lnSpc>
              <a:spcBef>
                <a:spcPts val="0"/>
              </a:spcBef>
              <a:spcAft>
                <a:spcPts val="300"/>
              </a:spcAft>
              <a:buClr>
                <a:srgbClr val="FFCC00"/>
              </a:buClr>
            </a:pPr>
            <a:r>
              <a:rPr lang="en-US" dirty="0" smtClean="0">
                <a:solidFill>
                  <a:srgbClr val="FFFFFF"/>
                </a:solidFill>
              </a:rPr>
              <a:t>Modern restoration of truth requires same things</a:t>
            </a:r>
            <a:endParaRPr lang="en-US" dirty="0">
              <a:solidFill>
                <a:srgbClr val="FFFFFF"/>
              </a:solidFill>
            </a:endParaRPr>
          </a:p>
        </p:txBody>
      </p:sp>
    </p:spTree>
    <p:extLst>
      <p:ext uri="{BB962C8B-B14F-4D97-AF65-F5344CB8AC3E}">
        <p14:creationId xmlns:p14="http://schemas.microsoft.com/office/powerpoint/2010/main" val="25470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4">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4">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 calcmode="lin" valueType="num">
                                      <p:cBhvr>
                                        <p:cTn id="87"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4">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4">
                                            <p:txEl>
                                              <p:pRg st="11" end="11"/>
                                            </p:txEl>
                                          </p:spTgt>
                                        </p:tgtEl>
                                        <p:attrNameLst>
                                          <p:attrName>style.visibility</p:attrName>
                                        </p:attrNameLst>
                                      </p:cBhvr>
                                      <p:to>
                                        <p:strVal val="visible"/>
                                      </p:to>
                                    </p:set>
                                    <p:anim calcmode="lin" valueType="num">
                                      <p:cBhvr>
                                        <p:cTn id="95"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err="1" smtClean="0">
                <a:solidFill>
                  <a:srgbClr val="FFCC00"/>
                </a:solidFill>
                <a:latin typeface="Times New Roman" panose="02020603050405020304" pitchFamily="18" charset="0"/>
                <a:cs typeface="Times New Roman" panose="02020603050405020304" pitchFamily="18" charset="0"/>
              </a:rPr>
              <a:t>Abijah</a:t>
            </a:r>
            <a:r>
              <a:rPr lang="en-US" sz="3000" b="1" dirty="0" smtClean="0">
                <a:solidFill>
                  <a:srgbClr val="FFCC00"/>
                </a:solidFill>
                <a:latin typeface="Times New Roman" panose="02020603050405020304" pitchFamily="18" charset="0"/>
                <a:cs typeface="Times New Roman" panose="02020603050405020304" pitchFamily="18" charset="0"/>
              </a:rPr>
              <a:t> did evil &amp; Judah disobeyed God (</a:t>
            </a:r>
            <a:r>
              <a:rPr lang="en-US" sz="3000" b="1" i="1" dirty="0" smtClean="0">
                <a:solidFill>
                  <a:srgbClr val="FFCC00"/>
                </a:solidFill>
                <a:latin typeface="Times New Roman" panose="02020603050405020304" pitchFamily="18" charset="0"/>
                <a:cs typeface="Times New Roman" panose="02020603050405020304" pitchFamily="18" charset="0"/>
              </a:rPr>
              <a:t>1 </a:t>
            </a:r>
            <a:r>
              <a:rPr lang="en-US" sz="3000" b="1" i="1" dirty="0" err="1" smtClean="0">
                <a:solidFill>
                  <a:srgbClr val="FFCC00"/>
                </a:solidFill>
                <a:latin typeface="Times New Roman" panose="02020603050405020304" pitchFamily="18" charset="0"/>
                <a:cs typeface="Times New Roman" panose="02020603050405020304" pitchFamily="18" charset="0"/>
              </a:rPr>
              <a:t>Kgs</a:t>
            </a:r>
            <a:r>
              <a:rPr lang="en-US" sz="3000" b="1" i="1" dirty="0" smtClean="0">
                <a:solidFill>
                  <a:srgbClr val="FFCC00"/>
                </a:solidFill>
                <a:latin typeface="Times New Roman" panose="02020603050405020304" pitchFamily="18" charset="0"/>
                <a:cs typeface="Times New Roman" panose="02020603050405020304" pitchFamily="18" charset="0"/>
              </a:rPr>
              <a:t>. 15:1-3</a:t>
            </a:r>
            <a:r>
              <a:rPr lang="en-US" sz="3000" b="1" dirty="0" smtClean="0">
                <a:solidFill>
                  <a:srgbClr val="FFCC00"/>
                </a:solidFill>
                <a:latin typeface="Times New Roman" panose="02020603050405020304" pitchFamily="18" charset="0"/>
                <a:cs typeface="Times New Roman" panose="02020603050405020304" pitchFamily="18" charset="0"/>
              </a:rPr>
              <a:t>)</a:t>
            </a:r>
            <a:endParaRPr lang="en-US" sz="3000" b="1" dirty="0">
              <a:solidFill>
                <a:srgbClr val="FFCC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52400" y="1295400"/>
            <a:ext cx="8991600" cy="4031873"/>
          </a:xfrm>
          <a:prstGeom prst="rect">
            <a:avLst/>
          </a:prstGeom>
          <a:noFill/>
        </p:spPr>
        <p:txBody>
          <a:bodyPr wrap="square" rtlCol="0">
            <a:spAutoFit/>
          </a:bodyPr>
          <a:lstStyle/>
          <a:p>
            <a:r>
              <a:rPr lang="en-US" sz="3200" b="1" baseline="30000" dirty="0" smtClean="0">
                <a:solidFill>
                  <a:schemeClr val="bg1"/>
                </a:solidFill>
                <a:latin typeface="Times New Roman" panose="02020603050405020304" pitchFamily="18" charset="0"/>
                <a:cs typeface="Times New Roman" panose="02020603050405020304" pitchFamily="18" charset="0"/>
              </a:rPr>
              <a:t>1 </a:t>
            </a:r>
            <a:r>
              <a:rPr lang="en-US" sz="3200" dirty="0" smtClean="0">
                <a:solidFill>
                  <a:schemeClr val="bg1"/>
                </a:solidFill>
                <a:latin typeface="Times New Roman" panose="02020603050405020304" pitchFamily="18" charset="0"/>
                <a:cs typeface="Times New Roman" panose="02020603050405020304" pitchFamily="18" charset="0"/>
              </a:rPr>
              <a:t>In </a:t>
            </a:r>
            <a:r>
              <a:rPr lang="en-US" sz="3200" dirty="0">
                <a:solidFill>
                  <a:schemeClr val="bg1"/>
                </a:solidFill>
                <a:latin typeface="Times New Roman" panose="02020603050405020304" pitchFamily="18" charset="0"/>
                <a:cs typeface="Times New Roman" panose="02020603050405020304" pitchFamily="18" charset="0"/>
              </a:rPr>
              <a:t>the eighteenth year of King Jeroboam the son of </a:t>
            </a:r>
            <a:r>
              <a:rPr lang="en-US" sz="3200" dirty="0" err="1">
                <a:solidFill>
                  <a:schemeClr val="bg1"/>
                </a:solidFill>
                <a:latin typeface="Times New Roman" panose="02020603050405020304" pitchFamily="18" charset="0"/>
                <a:cs typeface="Times New Roman" panose="02020603050405020304" pitchFamily="18" charset="0"/>
              </a:rPr>
              <a:t>Nebat</a:t>
            </a:r>
            <a:r>
              <a:rPr lang="en-US" sz="3200"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Abijam</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smtClean="0">
                <a:solidFill>
                  <a:schemeClr val="bg1"/>
                </a:solidFill>
                <a:latin typeface="Times New Roman" panose="02020603050405020304" pitchFamily="18" charset="0"/>
                <a:cs typeface="Times New Roman" panose="02020603050405020304" pitchFamily="18" charset="0"/>
              </a:rPr>
              <a:t>(</a:t>
            </a:r>
            <a:r>
              <a:rPr lang="en-US" sz="3200" dirty="0" err="1" smtClean="0">
                <a:solidFill>
                  <a:schemeClr val="bg1"/>
                </a:solidFill>
                <a:latin typeface="Times New Roman" panose="02020603050405020304" pitchFamily="18" charset="0"/>
                <a:cs typeface="Times New Roman" panose="02020603050405020304" pitchFamily="18" charset="0"/>
              </a:rPr>
              <a:t>Abijah</a:t>
            </a:r>
            <a:r>
              <a:rPr lang="en-US" sz="3200" dirty="0" smtClean="0">
                <a:solidFill>
                  <a:schemeClr val="bg1"/>
                </a:solidFill>
                <a:latin typeface="Times New Roman" panose="02020603050405020304" pitchFamily="18" charset="0"/>
                <a:cs typeface="Times New Roman" panose="02020603050405020304" pitchFamily="18" charset="0"/>
              </a:rPr>
              <a:t>) became </a:t>
            </a:r>
            <a:r>
              <a:rPr lang="en-US" sz="3200" dirty="0">
                <a:solidFill>
                  <a:schemeClr val="bg1"/>
                </a:solidFill>
                <a:latin typeface="Times New Roman" panose="02020603050405020304" pitchFamily="18" charset="0"/>
                <a:cs typeface="Times New Roman" panose="02020603050405020304" pitchFamily="18" charset="0"/>
              </a:rPr>
              <a:t>king </a:t>
            </a:r>
            <a:r>
              <a:rPr lang="en-US" sz="3200" dirty="0" smtClean="0">
                <a:solidFill>
                  <a:schemeClr val="bg1"/>
                </a:solidFill>
                <a:latin typeface="Times New Roman" panose="02020603050405020304" pitchFamily="18" charset="0"/>
                <a:cs typeface="Times New Roman" panose="02020603050405020304" pitchFamily="18" charset="0"/>
              </a:rPr>
              <a:t>over Judah. </a:t>
            </a:r>
            <a:r>
              <a:rPr lang="en-US" sz="3200" b="1" baseline="30000" dirty="0" smtClean="0">
                <a:solidFill>
                  <a:schemeClr val="bg1"/>
                </a:solidFill>
                <a:latin typeface="Times New Roman" panose="02020603050405020304" pitchFamily="18" charset="0"/>
                <a:cs typeface="Times New Roman" panose="02020603050405020304" pitchFamily="18" charset="0"/>
              </a:rPr>
              <a:t>2</a:t>
            </a:r>
            <a:r>
              <a:rPr lang="en-US" sz="3200" b="1" baseline="30000" dirty="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He reigned three years in Jerusalem. His </a:t>
            </a:r>
            <a:r>
              <a:rPr lang="en-US" sz="3200" dirty="0" smtClean="0">
                <a:solidFill>
                  <a:schemeClr val="bg1"/>
                </a:solidFill>
                <a:latin typeface="Times New Roman" panose="02020603050405020304" pitchFamily="18" charset="0"/>
                <a:cs typeface="Times New Roman" panose="02020603050405020304" pitchFamily="18" charset="0"/>
              </a:rPr>
              <a:t>mother’s name </a:t>
            </a:r>
            <a:r>
              <a:rPr lang="en-US" sz="3200" i="1" dirty="0" smtClean="0">
                <a:solidFill>
                  <a:schemeClr val="bg1"/>
                </a:solidFill>
                <a:latin typeface="Times New Roman" panose="02020603050405020304" pitchFamily="18" charset="0"/>
                <a:cs typeface="Times New Roman" panose="02020603050405020304" pitchFamily="18" charset="0"/>
              </a:rPr>
              <a:t>was </a:t>
            </a:r>
            <a:r>
              <a:rPr lang="en-US" sz="3200" dirty="0" err="1" smtClean="0">
                <a:solidFill>
                  <a:schemeClr val="bg1"/>
                </a:solidFill>
                <a:latin typeface="Times New Roman" panose="02020603050405020304" pitchFamily="18" charset="0"/>
                <a:cs typeface="Times New Roman" panose="02020603050405020304" pitchFamily="18" charset="0"/>
              </a:rPr>
              <a:t>Maachah</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the granddaughter </a:t>
            </a:r>
            <a:r>
              <a:rPr lang="en-US" sz="3200" dirty="0" smtClean="0">
                <a:solidFill>
                  <a:schemeClr val="bg1"/>
                </a:solidFill>
                <a:latin typeface="Times New Roman" panose="02020603050405020304" pitchFamily="18" charset="0"/>
                <a:cs typeface="Times New Roman" panose="02020603050405020304" pitchFamily="18" charset="0"/>
              </a:rPr>
              <a:t>of </a:t>
            </a:r>
            <a:r>
              <a:rPr lang="en-US" sz="3200" dirty="0" err="1" smtClean="0">
                <a:solidFill>
                  <a:schemeClr val="bg1"/>
                </a:solidFill>
                <a:latin typeface="Times New Roman" panose="02020603050405020304" pitchFamily="18" charset="0"/>
                <a:cs typeface="Times New Roman" panose="02020603050405020304" pitchFamily="18" charset="0"/>
              </a:rPr>
              <a:t>Abishalom</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b="1" baseline="30000" dirty="0" smtClean="0">
                <a:solidFill>
                  <a:schemeClr val="bg1"/>
                </a:solidFill>
                <a:latin typeface="Times New Roman" panose="02020603050405020304" pitchFamily="18" charset="0"/>
                <a:cs typeface="Times New Roman" panose="02020603050405020304" pitchFamily="18" charset="0"/>
              </a:rPr>
              <a:t>3</a:t>
            </a:r>
            <a:r>
              <a:rPr lang="en-US" sz="3200" b="1" baseline="30000" dirty="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And he walked in all the sins of his father, which he had done before him; his heart was not loyal to the </a:t>
            </a:r>
            <a:r>
              <a:rPr lang="en-US" sz="3200" cap="small" dirty="0">
                <a:solidFill>
                  <a:schemeClr val="bg1"/>
                </a:solidFill>
                <a:latin typeface="Times New Roman" panose="02020603050405020304" pitchFamily="18" charset="0"/>
                <a:cs typeface="Times New Roman" panose="02020603050405020304" pitchFamily="18" charset="0"/>
              </a:rPr>
              <a:t>Lord</a:t>
            </a:r>
            <a:r>
              <a:rPr lang="en-US" sz="3200" dirty="0">
                <a:solidFill>
                  <a:schemeClr val="bg1"/>
                </a:solidFill>
                <a:latin typeface="Times New Roman" panose="02020603050405020304" pitchFamily="18" charset="0"/>
                <a:cs typeface="Times New Roman" panose="02020603050405020304" pitchFamily="18" charset="0"/>
              </a:rPr>
              <a:t> his God, as was the heart of his father David.</a:t>
            </a:r>
            <a:endParaRPr lang="en-US"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58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958667"/>
          </a:xfrm>
        </p:spPr>
        <p:txBody>
          <a:bodyPr/>
          <a:lstStyle/>
          <a:p>
            <a:r>
              <a:rPr lang="en-US" b="1" dirty="0" smtClean="0">
                <a:solidFill>
                  <a:srgbClr val="FFCC00"/>
                </a:solidFill>
                <a:effectLst>
                  <a:outerShdw blurRad="38100" dist="38100" dir="2700000" algn="tl">
                    <a:srgbClr val="000000">
                      <a:alpha val="43137"/>
                    </a:srgbClr>
                  </a:outerShdw>
                </a:effectLst>
              </a:rPr>
              <a:t>2 Chronicles 14:1-5</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228600" y="1611154"/>
            <a:ext cx="8763000" cy="5170646"/>
          </a:xfrm>
          <a:prstGeom prst="rect">
            <a:avLst/>
          </a:prstGeom>
          <a:noFill/>
        </p:spPr>
        <p:txBody>
          <a:bodyPr wrap="square" rtlCol="0">
            <a:spAutoFit/>
          </a:bodyPr>
          <a:lstStyle/>
          <a:p>
            <a:r>
              <a:rPr lang="en-US" sz="3000" b="1" baseline="30000" dirty="0" smtClean="0">
                <a:solidFill>
                  <a:srgbClr val="FFFFFF"/>
                </a:solidFill>
                <a:latin typeface="Times New Roman" panose="02020603050405020304" pitchFamily="18" charset="0"/>
                <a:cs typeface="Times New Roman" panose="02020603050405020304" pitchFamily="18" charset="0"/>
              </a:rPr>
              <a:t>1 </a:t>
            </a:r>
            <a:r>
              <a:rPr lang="en-US" sz="3000" dirty="0" smtClean="0">
                <a:solidFill>
                  <a:srgbClr val="FFFFFF"/>
                </a:solidFill>
                <a:latin typeface="Times New Roman" panose="02020603050405020304" pitchFamily="18" charset="0"/>
                <a:cs typeface="Times New Roman" panose="02020603050405020304" pitchFamily="18" charset="0"/>
              </a:rPr>
              <a:t>So </a:t>
            </a:r>
            <a:r>
              <a:rPr lang="en-US" sz="3000" dirty="0" err="1">
                <a:solidFill>
                  <a:srgbClr val="FFFFFF"/>
                </a:solidFill>
                <a:latin typeface="Times New Roman" panose="02020603050405020304" pitchFamily="18" charset="0"/>
                <a:cs typeface="Times New Roman" panose="02020603050405020304" pitchFamily="18" charset="0"/>
              </a:rPr>
              <a:t>Abijah</a:t>
            </a:r>
            <a:r>
              <a:rPr lang="en-US" sz="3000" dirty="0">
                <a:solidFill>
                  <a:srgbClr val="FFFFFF"/>
                </a:solidFill>
                <a:latin typeface="Times New Roman" panose="02020603050405020304" pitchFamily="18" charset="0"/>
                <a:cs typeface="Times New Roman" panose="02020603050405020304" pitchFamily="18" charset="0"/>
              </a:rPr>
              <a:t> rested with his fathers, and they buried him in the City of David. Then </a:t>
            </a:r>
            <a:r>
              <a:rPr lang="en-US" sz="3000" dirty="0" err="1">
                <a:solidFill>
                  <a:srgbClr val="FFFFFF"/>
                </a:solidFill>
                <a:latin typeface="Times New Roman" panose="02020603050405020304" pitchFamily="18" charset="0"/>
                <a:cs typeface="Times New Roman" panose="02020603050405020304" pitchFamily="18" charset="0"/>
              </a:rPr>
              <a:t>Asa</a:t>
            </a:r>
            <a:r>
              <a:rPr lang="en-US" sz="3000" dirty="0">
                <a:solidFill>
                  <a:srgbClr val="FFFFFF"/>
                </a:solidFill>
                <a:latin typeface="Times New Roman" panose="02020603050405020304" pitchFamily="18" charset="0"/>
                <a:cs typeface="Times New Roman" panose="02020603050405020304" pitchFamily="18" charset="0"/>
              </a:rPr>
              <a:t> his son reigned in his place. In his days the land was quiet for ten years</a:t>
            </a:r>
            <a:r>
              <a:rPr lang="en-US" sz="3000" dirty="0" smtClean="0">
                <a:solidFill>
                  <a:srgbClr val="FFFFFF"/>
                </a:solidFill>
                <a:latin typeface="Times New Roman" panose="02020603050405020304" pitchFamily="18" charset="0"/>
                <a:cs typeface="Times New Roman" panose="02020603050405020304" pitchFamily="18" charset="0"/>
              </a:rPr>
              <a:t>. </a:t>
            </a:r>
            <a:r>
              <a:rPr lang="en-US" sz="3000" b="1" baseline="30000" dirty="0" smtClean="0">
                <a:solidFill>
                  <a:srgbClr val="FFFFFF"/>
                </a:solidFill>
                <a:latin typeface="Times New Roman" panose="02020603050405020304" pitchFamily="18" charset="0"/>
                <a:cs typeface="Times New Roman" panose="02020603050405020304" pitchFamily="18" charset="0"/>
              </a:rPr>
              <a:t>2</a:t>
            </a:r>
            <a:r>
              <a:rPr lang="en-US" sz="3000" b="1" baseline="30000" dirty="0">
                <a:solidFill>
                  <a:srgbClr val="FFFFFF"/>
                </a:solidFill>
                <a:latin typeface="Times New Roman" panose="02020603050405020304" pitchFamily="18" charset="0"/>
                <a:cs typeface="Times New Roman" panose="02020603050405020304" pitchFamily="18" charset="0"/>
              </a:rPr>
              <a:t> </a:t>
            </a:r>
            <a:r>
              <a:rPr lang="en-US" sz="3000" dirty="0" err="1">
                <a:solidFill>
                  <a:srgbClr val="FFFFFF"/>
                </a:solidFill>
                <a:latin typeface="Times New Roman" panose="02020603050405020304" pitchFamily="18" charset="0"/>
                <a:cs typeface="Times New Roman" panose="02020603050405020304" pitchFamily="18" charset="0"/>
              </a:rPr>
              <a:t>Asa</a:t>
            </a:r>
            <a:r>
              <a:rPr lang="en-US" sz="3000" dirty="0">
                <a:solidFill>
                  <a:srgbClr val="FFFFFF"/>
                </a:solidFill>
                <a:latin typeface="Times New Roman" panose="02020603050405020304" pitchFamily="18" charset="0"/>
                <a:cs typeface="Times New Roman" panose="02020603050405020304" pitchFamily="18" charset="0"/>
              </a:rPr>
              <a:t> did what was good and right in the eyes </a:t>
            </a:r>
            <a:r>
              <a:rPr lang="en-US" sz="3000" dirty="0" smtClean="0">
                <a:solidFill>
                  <a:srgbClr val="FFFFFF"/>
                </a:solidFill>
                <a:latin typeface="Times New Roman" panose="02020603050405020304" pitchFamily="18" charset="0"/>
                <a:cs typeface="Times New Roman" panose="02020603050405020304" pitchFamily="18" charset="0"/>
              </a:rPr>
              <a:t>of the </a:t>
            </a:r>
            <a:r>
              <a:rPr lang="en-US" sz="3000" cap="small" dirty="0" smtClean="0">
                <a:solidFill>
                  <a:srgbClr val="FFFFFF"/>
                </a:solidFill>
                <a:latin typeface="Times New Roman" panose="02020603050405020304" pitchFamily="18" charset="0"/>
                <a:cs typeface="Times New Roman" panose="02020603050405020304" pitchFamily="18" charset="0"/>
              </a:rPr>
              <a:t>Lord</a:t>
            </a:r>
            <a:r>
              <a:rPr lang="en-US" sz="3000" dirty="0">
                <a:solidFill>
                  <a:srgbClr val="FFFFFF"/>
                </a:solidFill>
                <a:latin typeface="Times New Roman" panose="02020603050405020304" pitchFamily="18" charset="0"/>
                <a:cs typeface="Times New Roman" panose="02020603050405020304" pitchFamily="18" charset="0"/>
              </a:rPr>
              <a:t> his God, </a:t>
            </a:r>
            <a:r>
              <a:rPr lang="en-US" sz="3000" b="1" baseline="30000" dirty="0">
                <a:solidFill>
                  <a:srgbClr val="FFFFFF"/>
                </a:solidFill>
                <a:latin typeface="Times New Roman" panose="02020603050405020304" pitchFamily="18" charset="0"/>
                <a:cs typeface="Times New Roman" panose="02020603050405020304" pitchFamily="18" charset="0"/>
              </a:rPr>
              <a:t>3 </a:t>
            </a:r>
            <a:r>
              <a:rPr lang="en-US" sz="3000" dirty="0">
                <a:solidFill>
                  <a:srgbClr val="FFFFFF"/>
                </a:solidFill>
                <a:latin typeface="Times New Roman" panose="02020603050405020304" pitchFamily="18" charset="0"/>
                <a:cs typeface="Times New Roman" panose="02020603050405020304" pitchFamily="18" charset="0"/>
              </a:rPr>
              <a:t>for he removed the altars of the foreign gods and the high places, and broke down the sacred pillars and cut down the wooden images</a:t>
            </a:r>
            <a:r>
              <a:rPr lang="en-US" sz="3000" dirty="0" smtClean="0">
                <a:solidFill>
                  <a:srgbClr val="FFFFFF"/>
                </a:solidFill>
                <a:latin typeface="Times New Roman" panose="02020603050405020304" pitchFamily="18" charset="0"/>
                <a:cs typeface="Times New Roman" panose="02020603050405020304" pitchFamily="18" charset="0"/>
              </a:rPr>
              <a:t>. </a:t>
            </a:r>
            <a:r>
              <a:rPr lang="en-US" sz="3000" b="1" baseline="30000" dirty="0" smtClean="0">
                <a:solidFill>
                  <a:srgbClr val="FFFFFF"/>
                </a:solidFill>
                <a:latin typeface="Times New Roman" panose="02020603050405020304" pitchFamily="18" charset="0"/>
                <a:cs typeface="Times New Roman" panose="02020603050405020304" pitchFamily="18" charset="0"/>
              </a:rPr>
              <a:t>4</a:t>
            </a:r>
            <a:r>
              <a:rPr lang="en-US" sz="3000" b="1" baseline="30000" dirty="0">
                <a:solidFill>
                  <a:srgbClr val="FFFFFF"/>
                </a:solidFill>
                <a:latin typeface="Times New Roman" panose="02020603050405020304" pitchFamily="18" charset="0"/>
                <a:cs typeface="Times New Roman" panose="02020603050405020304" pitchFamily="18" charset="0"/>
              </a:rPr>
              <a:t> </a:t>
            </a:r>
            <a:r>
              <a:rPr lang="en-US" sz="3000" dirty="0">
                <a:solidFill>
                  <a:srgbClr val="FFFFFF"/>
                </a:solidFill>
                <a:latin typeface="Times New Roman" panose="02020603050405020304" pitchFamily="18" charset="0"/>
                <a:cs typeface="Times New Roman" panose="02020603050405020304" pitchFamily="18" charset="0"/>
              </a:rPr>
              <a:t>He commanded Judah to seek the </a:t>
            </a:r>
            <a:r>
              <a:rPr lang="en-US" sz="3000" cap="small" dirty="0">
                <a:solidFill>
                  <a:srgbClr val="FFFFFF"/>
                </a:solidFill>
                <a:latin typeface="Times New Roman" panose="02020603050405020304" pitchFamily="18" charset="0"/>
                <a:cs typeface="Times New Roman" panose="02020603050405020304" pitchFamily="18" charset="0"/>
              </a:rPr>
              <a:t>Lord</a:t>
            </a:r>
            <a:r>
              <a:rPr lang="en-US" sz="3000" dirty="0">
                <a:solidFill>
                  <a:srgbClr val="FFFFFF"/>
                </a:solidFill>
                <a:latin typeface="Times New Roman" panose="02020603050405020304" pitchFamily="18" charset="0"/>
                <a:cs typeface="Times New Roman" panose="02020603050405020304" pitchFamily="18" charset="0"/>
              </a:rPr>
              <a:t> God of their fathers, and to observe the law and </a:t>
            </a:r>
            <a:r>
              <a:rPr lang="en-US" sz="3000" dirty="0" smtClean="0">
                <a:solidFill>
                  <a:srgbClr val="FFFFFF"/>
                </a:solidFill>
                <a:latin typeface="Times New Roman" panose="02020603050405020304" pitchFamily="18" charset="0"/>
                <a:cs typeface="Times New Roman" panose="02020603050405020304" pitchFamily="18" charset="0"/>
              </a:rPr>
              <a:t>the commandment. </a:t>
            </a:r>
            <a:r>
              <a:rPr lang="en-US" sz="3000" b="1" baseline="30000" dirty="0" smtClean="0">
                <a:solidFill>
                  <a:srgbClr val="FFFFFF"/>
                </a:solidFill>
                <a:latin typeface="Times New Roman" panose="02020603050405020304" pitchFamily="18" charset="0"/>
                <a:cs typeface="Times New Roman" panose="02020603050405020304" pitchFamily="18" charset="0"/>
              </a:rPr>
              <a:t>5</a:t>
            </a:r>
            <a:r>
              <a:rPr lang="en-US" sz="3000" b="1" baseline="30000" dirty="0">
                <a:solidFill>
                  <a:srgbClr val="FFFFFF"/>
                </a:solidFill>
                <a:latin typeface="Times New Roman" panose="02020603050405020304" pitchFamily="18" charset="0"/>
                <a:cs typeface="Times New Roman" panose="02020603050405020304" pitchFamily="18" charset="0"/>
              </a:rPr>
              <a:t> </a:t>
            </a:r>
            <a:r>
              <a:rPr lang="en-US" sz="3000" dirty="0">
                <a:solidFill>
                  <a:srgbClr val="FFFFFF"/>
                </a:solidFill>
                <a:latin typeface="Times New Roman" panose="02020603050405020304" pitchFamily="18" charset="0"/>
                <a:cs typeface="Times New Roman" panose="02020603050405020304" pitchFamily="18" charset="0"/>
              </a:rPr>
              <a:t>He also removed the high places and the incense altars from all the cities of Judah, and the kingdom was quiet under him</a:t>
            </a:r>
            <a:r>
              <a:rPr lang="en-US" sz="3000" dirty="0" smtClean="0">
                <a:solidFill>
                  <a:srgbClr val="FFFFFF"/>
                </a:solidFill>
                <a:latin typeface="Times New Roman" panose="02020603050405020304" pitchFamily="18" charset="0"/>
                <a:cs typeface="Times New Roman" panose="02020603050405020304" pitchFamily="18" charset="0"/>
              </a:rPr>
              <a:t>.</a:t>
            </a:r>
            <a:endParaRPr lang="en-US" sz="3000" dirty="0">
              <a:solidFill>
                <a:srgbClr val="FFFFFF"/>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0"/>
            <a:ext cx="9144000"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err="1" smtClean="0">
                <a:solidFill>
                  <a:srgbClr val="FFCC00"/>
                </a:solidFill>
                <a:latin typeface="Times New Roman" panose="02020603050405020304" pitchFamily="18" charset="0"/>
                <a:cs typeface="Times New Roman" panose="02020603050405020304" pitchFamily="18" charset="0"/>
              </a:rPr>
              <a:t>Abijah</a:t>
            </a:r>
            <a:r>
              <a:rPr lang="en-US" sz="3000" b="1" dirty="0" smtClean="0">
                <a:solidFill>
                  <a:srgbClr val="FFCC00"/>
                </a:solidFill>
                <a:latin typeface="Times New Roman" panose="02020603050405020304" pitchFamily="18" charset="0"/>
                <a:cs typeface="Times New Roman" panose="02020603050405020304" pitchFamily="18" charset="0"/>
              </a:rPr>
              <a:t> did evil &amp; Judah disobeyed God (</a:t>
            </a:r>
            <a:r>
              <a:rPr lang="en-US" sz="3000" b="1" i="1" dirty="0" smtClean="0">
                <a:solidFill>
                  <a:srgbClr val="FFCC00"/>
                </a:solidFill>
                <a:latin typeface="Times New Roman" panose="02020603050405020304" pitchFamily="18" charset="0"/>
                <a:cs typeface="Times New Roman" panose="02020603050405020304" pitchFamily="18" charset="0"/>
              </a:rPr>
              <a:t>1 </a:t>
            </a:r>
            <a:r>
              <a:rPr lang="en-US" sz="3000" b="1" i="1" dirty="0" err="1" smtClean="0">
                <a:solidFill>
                  <a:srgbClr val="FFCC00"/>
                </a:solidFill>
                <a:latin typeface="Times New Roman" panose="02020603050405020304" pitchFamily="18" charset="0"/>
                <a:cs typeface="Times New Roman" panose="02020603050405020304" pitchFamily="18" charset="0"/>
              </a:rPr>
              <a:t>Kgs</a:t>
            </a:r>
            <a:r>
              <a:rPr lang="en-US" sz="3000" b="1" i="1" dirty="0" smtClean="0">
                <a:solidFill>
                  <a:srgbClr val="FFCC00"/>
                </a:solidFill>
                <a:latin typeface="Times New Roman" panose="02020603050405020304" pitchFamily="18" charset="0"/>
                <a:cs typeface="Times New Roman" panose="02020603050405020304" pitchFamily="18" charset="0"/>
              </a:rPr>
              <a:t>. 15:1-3</a:t>
            </a:r>
            <a:r>
              <a:rPr lang="en-US" sz="3000" b="1" dirty="0" smtClean="0">
                <a:solidFill>
                  <a:srgbClr val="FFCC00"/>
                </a:solidFill>
                <a:latin typeface="Times New Roman" panose="02020603050405020304" pitchFamily="18" charset="0"/>
                <a:cs typeface="Times New Roman" panose="02020603050405020304" pitchFamily="18" charset="0"/>
              </a:rPr>
              <a:t>)</a:t>
            </a:r>
            <a:endParaRPr lang="en-US" sz="3000" b="1" dirty="0">
              <a:solidFill>
                <a:srgbClr val="FFCC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475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CC00"/>
                </a:solidFill>
                <a:effectLst>
                  <a:outerShdw blurRad="38100" dist="38100" dir="2700000" algn="tl">
                    <a:srgbClr val="000000">
                      <a:alpha val="43137"/>
                    </a:srgbClr>
                  </a:outerShdw>
                </a:effectLst>
              </a:rPr>
              <a:t>What Caused Change… </a:t>
            </a:r>
            <a:endParaRPr lang="en-US" sz="5400" b="1" dirty="0">
              <a:solidFill>
                <a:srgbClr val="FF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Clr>
                <a:srgbClr val="FFCC00"/>
              </a:buClr>
            </a:pPr>
            <a:r>
              <a:rPr lang="en-US" sz="4000" dirty="0" smtClean="0">
                <a:solidFill>
                  <a:srgbClr val="FFFFFF"/>
                </a:solidFill>
              </a:rPr>
              <a:t>From time of war to time of peace?</a:t>
            </a:r>
          </a:p>
          <a:p>
            <a:pPr>
              <a:buClr>
                <a:srgbClr val="FFCC00"/>
              </a:buClr>
            </a:pPr>
            <a:r>
              <a:rPr lang="en-US" sz="4000" dirty="0" smtClean="0">
                <a:solidFill>
                  <a:srgbClr val="FFFFFF"/>
                </a:solidFill>
              </a:rPr>
              <a:t>From worshipping false gods to serving the true God, Jehovah?</a:t>
            </a:r>
          </a:p>
          <a:p>
            <a:pPr>
              <a:buClr>
                <a:srgbClr val="FFCC00"/>
              </a:buClr>
            </a:pPr>
            <a:r>
              <a:rPr lang="en-US" sz="4000" dirty="0" smtClean="0">
                <a:solidFill>
                  <a:srgbClr val="FFFFFF"/>
                </a:solidFill>
              </a:rPr>
              <a:t>From growing idolatry to destroying their altars &amp; images?</a:t>
            </a:r>
          </a:p>
          <a:p>
            <a:pPr>
              <a:buClr>
                <a:srgbClr val="FFCC00"/>
              </a:buClr>
            </a:pPr>
            <a:r>
              <a:rPr lang="en-US" sz="4000" dirty="0" smtClean="0">
                <a:solidFill>
                  <a:srgbClr val="FFFFFF"/>
                </a:solidFill>
              </a:rPr>
              <a:t>From evil to “right and good”?</a:t>
            </a:r>
            <a:endParaRPr lang="en-US" sz="4000" dirty="0">
              <a:solidFill>
                <a:srgbClr val="FFFFFF"/>
              </a:solidFill>
            </a:endParaRPr>
          </a:p>
        </p:txBody>
      </p:sp>
    </p:spTree>
    <p:extLst>
      <p:ext uri="{BB962C8B-B14F-4D97-AF65-F5344CB8AC3E}">
        <p14:creationId xmlns:p14="http://schemas.microsoft.com/office/powerpoint/2010/main" val="32277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smtClean="0">
                <a:solidFill>
                  <a:srgbClr val="FFCC00"/>
                </a:solidFill>
                <a:effectLst>
                  <a:outerShdw blurRad="38100" dist="38100" dir="2700000" algn="tl">
                    <a:srgbClr val="000000">
                      <a:alpha val="43137"/>
                    </a:srgbClr>
                  </a:outerShdw>
                </a:effectLst>
              </a:rPr>
              <a:t>2 Chronicles 15:1-7</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152400" y="914400"/>
            <a:ext cx="8991600" cy="5909310"/>
          </a:xfrm>
          <a:prstGeom prst="rect">
            <a:avLst/>
          </a:prstGeom>
          <a:noFill/>
        </p:spPr>
        <p:txBody>
          <a:bodyPr wrap="square" rtlCol="0">
            <a:spAutoFit/>
          </a:bodyPr>
          <a:lstStyle/>
          <a:p>
            <a:pPr>
              <a:lnSpc>
                <a:spcPct val="90000"/>
              </a:lnSpc>
            </a:pPr>
            <a:r>
              <a:rPr lang="en-US" sz="2800" b="1" baseline="30000" dirty="0" smtClean="0">
                <a:solidFill>
                  <a:srgbClr val="FFFFFF"/>
                </a:solidFill>
                <a:latin typeface="Times New Roman" panose="02020603050405020304" pitchFamily="18" charset="0"/>
                <a:cs typeface="Times New Roman" pitchFamily="18" charset="0"/>
              </a:rPr>
              <a:t>1</a:t>
            </a:r>
            <a:r>
              <a:rPr lang="en-US" sz="2800" dirty="0" smtClean="0">
                <a:solidFill>
                  <a:srgbClr val="FFFFFF"/>
                </a:solidFill>
                <a:latin typeface="Times New Roman" pitchFamily="18" charset="0"/>
                <a:cs typeface="Times New Roman" pitchFamily="18" charset="0"/>
              </a:rPr>
              <a:t> Now </a:t>
            </a:r>
            <a:r>
              <a:rPr lang="en-US" sz="2800" dirty="0">
                <a:solidFill>
                  <a:srgbClr val="FFFFFF"/>
                </a:solidFill>
                <a:latin typeface="Times New Roman" panose="02020603050405020304" pitchFamily="18" charset="0"/>
                <a:cs typeface="Times New Roman" panose="02020603050405020304" pitchFamily="18" charset="0"/>
              </a:rPr>
              <a:t>the Spirit of God came upon </a:t>
            </a:r>
            <a:r>
              <a:rPr lang="en-US" sz="2800" dirty="0" err="1">
                <a:solidFill>
                  <a:srgbClr val="FFFFFF"/>
                </a:solidFill>
                <a:latin typeface="Times New Roman" panose="02020603050405020304" pitchFamily="18" charset="0"/>
                <a:cs typeface="Times New Roman" panose="02020603050405020304" pitchFamily="18" charset="0"/>
              </a:rPr>
              <a:t>Azariah</a:t>
            </a:r>
            <a:r>
              <a:rPr lang="en-US" sz="2800" dirty="0">
                <a:solidFill>
                  <a:srgbClr val="FFFFFF"/>
                </a:solidFill>
                <a:latin typeface="Times New Roman" panose="02020603050405020304" pitchFamily="18" charset="0"/>
                <a:cs typeface="Times New Roman" panose="02020603050405020304" pitchFamily="18" charset="0"/>
              </a:rPr>
              <a:t> the son </a:t>
            </a:r>
            <a:r>
              <a:rPr lang="en-US" sz="2800" dirty="0" smtClean="0">
                <a:solidFill>
                  <a:srgbClr val="FFFFFF"/>
                </a:solidFill>
                <a:latin typeface="Times New Roman" panose="02020603050405020304" pitchFamily="18" charset="0"/>
                <a:cs typeface="Times New Roman" panose="02020603050405020304" pitchFamily="18" charset="0"/>
              </a:rPr>
              <a:t>of </a:t>
            </a:r>
            <a:r>
              <a:rPr lang="en-US" sz="2800" dirty="0" err="1" smtClean="0">
                <a:solidFill>
                  <a:srgbClr val="FFFFFF"/>
                </a:solidFill>
                <a:latin typeface="Times New Roman" panose="02020603050405020304" pitchFamily="18" charset="0"/>
                <a:cs typeface="Times New Roman" panose="02020603050405020304" pitchFamily="18" charset="0"/>
              </a:rPr>
              <a:t>Oded</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2</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And he went out to meet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said to him: “Hear me,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all Judah and Benjamin.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is with you while you are with Him. If you seek Him, He will be found by you; but if you forsake Him, He will forsake you. </a:t>
            </a:r>
            <a:r>
              <a:rPr lang="en-US" sz="2800" b="1" baseline="30000" dirty="0">
                <a:solidFill>
                  <a:srgbClr val="FFFFFF"/>
                </a:solidFill>
                <a:latin typeface="Times New Roman" panose="02020603050405020304" pitchFamily="18" charset="0"/>
                <a:cs typeface="Times New Roman" panose="02020603050405020304" pitchFamily="18" charset="0"/>
              </a:rPr>
              <a:t>3 </a:t>
            </a:r>
            <a:r>
              <a:rPr lang="en-US" sz="2800" dirty="0">
                <a:solidFill>
                  <a:srgbClr val="FFFFFF"/>
                </a:solidFill>
                <a:latin typeface="Times New Roman" panose="02020603050405020304" pitchFamily="18" charset="0"/>
                <a:cs typeface="Times New Roman" panose="02020603050405020304" pitchFamily="18" charset="0"/>
              </a:rPr>
              <a:t>For a long time Israel has been without the true God, without a teaching priest, and without law; </a:t>
            </a:r>
            <a:r>
              <a:rPr lang="en-US" sz="2800" b="1" baseline="30000" dirty="0">
                <a:solidFill>
                  <a:srgbClr val="FFFFFF"/>
                </a:solidFill>
                <a:latin typeface="Times New Roman" panose="02020603050405020304" pitchFamily="18" charset="0"/>
                <a:cs typeface="Times New Roman" panose="02020603050405020304" pitchFamily="18" charset="0"/>
              </a:rPr>
              <a:t>4 </a:t>
            </a:r>
            <a:r>
              <a:rPr lang="en-US" sz="2800" dirty="0">
                <a:solidFill>
                  <a:srgbClr val="FFFFFF"/>
                </a:solidFill>
                <a:latin typeface="Times New Roman" panose="02020603050405020304" pitchFamily="18" charset="0"/>
                <a:cs typeface="Times New Roman" panose="02020603050405020304" pitchFamily="18" charset="0"/>
              </a:rPr>
              <a:t>but when in their trouble they turned to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God of Israel, and sought Him, He was found by them. </a:t>
            </a:r>
            <a:r>
              <a:rPr lang="en-US" sz="2800" b="1" baseline="30000" dirty="0">
                <a:solidFill>
                  <a:srgbClr val="FFFFFF"/>
                </a:solidFill>
                <a:latin typeface="Times New Roman" panose="02020603050405020304" pitchFamily="18" charset="0"/>
                <a:cs typeface="Times New Roman" panose="02020603050405020304" pitchFamily="18" charset="0"/>
              </a:rPr>
              <a:t>5 </a:t>
            </a:r>
            <a:r>
              <a:rPr lang="en-US" sz="2800" dirty="0">
                <a:solidFill>
                  <a:srgbClr val="FFFFFF"/>
                </a:solidFill>
                <a:latin typeface="Times New Roman" panose="02020603050405020304" pitchFamily="18" charset="0"/>
                <a:cs typeface="Times New Roman" panose="02020603050405020304" pitchFamily="18" charset="0"/>
              </a:rPr>
              <a:t>And in those times there was no peace to the one who went out, nor to the one who came in, but great </a:t>
            </a:r>
            <a:r>
              <a:rPr lang="en-US" sz="2800" dirty="0" smtClean="0">
                <a:solidFill>
                  <a:srgbClr val="FFFFFF"/>
                </a:solidFill>
                <a:latin typeface="Times New Roman" panose="02020603050405020304" pitchFamily="18" charset="0"/>
                <a:cs typeface="Times New Roman" panose="02020603050405020304" pitchFamily="18" charset="0"/>
              </a:rPr>
              <a:t>turmoil was</a:t>
            </a:r>
            <a:r>
              <a:rPr lang="en-US" sz="2800" dirty="0">
                <a:solidFill>
                  <a:srgbClr val="FFFFFF"/>
                </a:solidFill>
                <a:latin typeface="Times New Roman" panose="02020603050405020304" pitchFamily="18" charset="0"/>
                <a:cs typeface="Times New Roman" panose="02020603050405020304" pitchFamily="18" charset="0"/>
              </a:rPr>
              <a:t> on all the inhabitants of the lands. </a:t>
            </a:r>
            <a:r>
              <a:rPr lang="en-US" sz="2800" b="1" baseline="30000" dirty="0">
                <a:solidFill>
                  <a:srgbClr val="FFFFFF"/>
                </a:solidFill>
                <a:latin typeface="Times New Roman" panose="02020603050405020304" pitchFamily="18" charset="0"/>
                <a:cs typeface="Times New Roman" panose="02020603050405020304" pitchFamily="18" charset="0"/>
              </a:rPr>
              <a:t>6 </a:t>
            </a:r>
            <a:r>
              <a:rPr lang="en-US" sz="2800" dirty="0">
                <a:solidFill>
                  <a:srgbClr val="FFFFFF"/>
                </a:solidFill>
                <a:latin typeface="Times New Roman" panose="02020603050405020304" pitchFamily="18" charset="0"/>
                <a:cs typeface="Times New Roman" panose="02020603050405020304" pitchFamily="18" charset="0"/>
              </a:rPr>
              <a:t>So nation was destroyed by nation, and city by city, for God troubled them with every adversity. </a:t>
            </a:r>
            <a:r>
              <a:rPr lang="en-US" sz="2800" b="1" baseline="30000" dirty="0">
                <a:solidFill>
                  <a:srgbClr val="FFFFFF"/>
                </a:solidFill>
                <a:latin typeface="Times New Roman" panose="02020603050405020304" pitchFamily="18" charset="0"/>
                <a:cs typeface="Times New Roman" panose="02020603050405020304" pitchFamily="18" charset="0"/>
              </a:rPr>
              <a:t>7 </a:t>
            </a:r>
            <a:r>
              <a:rPr lang="en-US" sz="2800" dirty="0">
                <a:solidFill>
                  <a:srgbClr val="FFFFFF"/>
                </a:solidFill>
                <a:latin typeface="Times New Roman" panose="02020603050405020304" pitchFamily="18" charset="0"/>
                <a:cs typeface="Times New Roman" panose="02020603050405020304" pitchFamily="18" charset="0"/>
              </a:rPr>
              <a:t>But you, be strong and do not let your hands be weak, for your work shall be rewarded!”</a:t>
            </a:r>
          </a:p>
        </p:txBody>
      </p:sp>
    </p:spTree>
    <p:extLst>
      <p:ext uri="{BB962C8B-B14F-4D97-AF65-F5344CB8AC3E}">
        <p14:creationId xmlns:p14="http://schemas.microsoft.com/office/powerpoint/2010/main" val="3738044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smtClean="0">
                <a:solidFill>
                  <a:srgbClr val="FFCC00"/>
                </a:solidFill>
                <a:effectLst>
                  <a:outerShdw blurRad="38100" dist="38100" dir="2700000" algn="tl">
                    <a:srgbClr val="000000">
                      <a:alpha val="43137"/>
                    </a:srgbClr>
                  </a:outerShdw>
                </a:effectLst>
              </a:rPr>
              <a:t>2 Chronicles 15:1-7</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152400" y="914400"/>
            <a:ext cx="8991600" cy="5909310"/>
          </a:xfrm>
          <a:prstGeom prst="rect">
            <a:avLst/>
          </a:prstGeom>
          <a:noFill/>
        </p:spPr>
        <p:txBody>
          <a:bodyPr wrap="square" rtlCol="0">
            <a:spAutoFit/>
          </a:bodyPr>
          <a:lstStyle/>
          <a:p>
            <a:pPr>
              <a:lnSpc>
                <a:spcPct val="90000"/>
              </a:lnSpc>
            </a:pPr>
            <a:r>
              <a:rPr lang="en-US" sz="2800" b="1" baseline="30000" dirty="0" smtClean="0">
                <a:solidFill>
                  <a:srgbClr val="FFFFFF"/>
                </a:solidFill>
                <a:latin typeface="Times New Roman" panose="02020603050405020304" pitchFamily="18" charset="0"/>
                <a:cs typeface="Times New Roman" pitchFamily="18" charset="0"/>
              </a:rPr>
              <a:t>1</a:t>
            </a:r>
            <a:r>
              <a:rPr lang="en-US" sz="2800" dirty="0" smtClean="0">
                <a:solidFill>
                  <a:srgbClr val="FFFFFF"/>
                </a:solidFill>
                <a:latin typeface="Times New Roman" pitchFamily="18" charset="0"/>
                <a:cs typeface="Times New Roman" pitchFamily="18" charset="0"/>
              </a:rPr>
              <a:t> Now </a:t>
            </a:r>
            <a:r>
              <a:rPr lang="en-US" sz="2800" dirty="0">
                <a:solidFill>
                  <a:srgbClr val="FFFFFF"/>
                </a:solidFill>
                <a:latin typeface="Times New Roman" panose="02020603050405020304" pitchFamily="18" charset="0"/>
                <a:cs typeface="Times New Roman" panose="02020603050405020304" pitchFamily="18" charset="0"/>
              </a:rPr>
              <a:t>the Spirit of God came upon </a:t>
            </a:r>
            <a:r>
              <a:rPr lang="en-US" sz="2800" dirty="0" err="1">
                <a:solidFill>
                  <a:srgbClr val="FFFFFF"/>
                </a:solidFill>
                <a:latin typeface="Times New Roman" panose="02020603050405020304" pitchFamily="18" charset="0"/>
                <a:cs typeface="Times New Roman" panose="02020603050405020304" pitchFamily="18" charset="0"/>
              </a:rPr>
              <a:t>Azariah</a:t>
            </a:r>
            <a:r>
              <a:rPr lang="en-US" sz="2800" dirty="0">
                <a:solidFill>
                  <a:srgbClr val="FFFFFF"/>
                </a:solidFill>
                <a:latin typeface="Times New Roman" panose="02020603050405020304" pitchFamily="18" charset="0"/>
                <a:cs typeface="Times New Roman" panose="02020603050405020304" pitchFamily="18" charset="0"/>
              </a:rPr>
              <a:t> the son </a:t>
            </a:r>
            <a:r>
              <a:rPr lang="en-US" sz="2800" dirty="0" smtClean="0">
                <a:solidFill>
                  <a:srgbClr val="FFFFFF"/>
                </a:solidFill>
                <a:latin typeface="Times New Roman" panose="02020603050405020304" pitchFamily="18" charset="0"/>
                <a:cs typeface="Times New Roman" panose="02020603050405020304" pitchFamily="18" charset="0"/>
              </a:rPr>
              <a:t>of </a:t>
            </a:r>
            <a:r>
              <a:rPr lang="en-US" sz="2800" dirty="0" err="1" smtClean="0">
                <a:solidFill>
                  <a:srgbClr val="FFFFFF"/>
                </a:solidFill>
                <a:latin typeface="Times New Roman" panose="02020603050405020304" pitchFamily="18" charset="0"/>
                <a:cs typeface="Times New Roman" panose="02020603050405020304" pitchFamily="18" charset="0"/>
              </a:rPr>
              <a:t>Oded</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2</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And he went out to meet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said to him: “Hear me,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all Judah and Benjamin.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is with you while you are with Him. If you seek Him, He will be found by you; but if you forsake Him, He will forsake you. </a:t>
            </a:r>
            <a:r>
              <a:rPr lang="en-US" sz="2800" b="1" baseline="30000" dirty="0">
                <a:solidFill>
                  <a:srgbClr val="FFFFFF"/>
                </a:solidFill>
                <a:latin typeface="Times New Roman" panose="02020603050405020304" pitchFamily="18" charset="0"/>
                <a:cs typeface="Times New Roman" panose="02020603050405020304" pitchFamily="18" charset="0"/>
              </a:rPr>
              <a:t>3 </a:t>
            </a:r>
            <a:r>
              <a:rPr lang="en-US" sz="2800" dirty="0">
                <a:solidFill>
                  <a:srgbClr val="66FFFF"/>
                </a:solidFill>
                <a:latin typeface="Times New Roman" panose="02020603050405020304" pitchFamily="18" charset="0"/>
                <a:cs typeface="Times New Roman" panose="02020603050405020304" pitchFamily="18" charset="0"/>
              </a:rPr>
              <a:t>For a long time Israel has been without the true God, without a teaching priest, and without law</a:t>
            </a:r>
            <a:r>
              <a:rPr lang="en-US" sz="2800" dirty="0">
                <a:solidFill>
                  <a:srgbClr val="FFFFFF"/>
                </a:solidFill>
                <a:latin typeface="Times New Roman" panose="02020603050405020304" pitchFamily="18" charset="0"/>
                <a:cs typeface="Times New Roman" panose="02020603050405020304" pitchFamily="18" charset="0"/>
              </a:rPr>
              <a:t>; </a:t>
            </a:r>
            <a:r>
              <a:rPr lang="en-US" sz="2800" b="1" baseline="30000" dirty="0">
                <a:solidFill>
                  <a:srgbClr val="FFFFFF"/>
                </a:solidFill>
                <a:latin typeface="Times New Roman" panose="02020603050405020304" pitchFamily="18" charset="0"/>
                <a:cs typeface="Times New Roman" panose="02020603050405020304" pitchFamily="18" charset="0"/>
              </a:rPr>
              <a:t>4 </a:t>
            </a:r>
            <a:r>
              <a:rPr lang="en-US" sz="2800" dirty="0">
                <a:solidFill>
                  <a:srgbClr val="FFFFFF"/>
                </a:solidFill>
                <a:latin typeface="Times New Roman" panose="02020603050405020304" pitchFamily="18" charset="0"/>
                <a:cs typeface="Times New Roman" panose="02020603050405020304" pitchFamily="18" charset="0"/>
              </a:rPr>
              <a:t>but when in their trouble they turned to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God of Israel, and sought Him, He was found by them. </a:t>
            </a:r>
            <a:r>
              <a:rPr lang="en-US" sz="2800" b="1" baseline="30000" dirty="0">
                <a:solidFill>
                  <a:srgbClr val="FFFFFF"/>
                </a:solidFill>
                <a:latin typeface="Times New Roman" panose="02020603050405020304" pitchFamily="18" charset="0"/>
                <a:cs typeface="Times New Roman" panose="02020603050405020304" pitchFamily="18" charset="0"/>
              </a:rPr>
              <a:t>5 </a:t>
            </a:r>
            <a:r>
              <a:rPr lang="en-US" sz="2800" dirty="0">
                <a:solidFill>
                  <a:srgbClr val="FFFFFF"/>
                </a:solidFill>
                <a:latin typeface="Times New Roman" panose="02020603050405020304" pitchFamily="18" charset="0"/>
                <a:cs typeface="Times New Roman" panose="02020603050405020304" pitchFamily="18" charset="0"/>
              </a:rPr>
              <a:t>And in those times there was no peace to the one who went out, nor to the one who came in, but great </a:t>
            </a:r>
            <a:r>
              <a:rPr lang="en-US" sz="2800" dirty="0" smtClean="0">
                <a:solidFill>
                  <a:srgbClr val="FFFFFF"/>
                </a:solidFill>
                <a:latin typeface="Times New Roman" panose="02020603050405020304" pitchFamily="18" charset="0"/>
                <a:cs typeface="Times New Roman" panose="02020603050405020304" pitchFamily="18" charset="0"/>
              </a:rPr>
              <a:t>turmoil was</a:t>
            </a:r>
            <a:r>
              <a:rPr lang="en-US" sz="2800" dirty="0">
                <a:solidFill>
                  <a:srgbClr val="FFFFFF"/>
                </a:solidFill>
                <a:latin typeface="Times New Roman" panose="02020603050405020304" pitchFamily="18" charset="0"/>
                <a:cs typeface="Times New Roman" panose="02020603050405020304" pitchFamily="18" charset="0"/>
              </a:rPr>
              <a:t> on all the inhabitants of the lands. </a:t>
            </a:r>
            <a:r>
              <a:rPr lang="en-US" sz="2800" b="1" baseline="30000" dirty="0">
                <a:solidFill>
                  <a:srgbClr val="FFFFFF"/>
                </a:solidFill>
                <a:latin typeface="Times New Roman" panose="02020603050405020304" pitchFamily="18" charset="0"/>
                <a:cs typeface="Times New Roman" panose="02020603050405020304" pitchFamily="18" charset="0"/>
              </a:rPr>
              <a:t>6 </a:t>
            </a:r>
            <a:r>
              <a:rPr lang="en-US" sz="2800" dirty="0">
                <a:solidFill>
                  <a:srgbClr val="FFFFFF"/>
                </a:solidFill>
                <a:latin typeface="Times New Roman" panose="02020603050405020304" pitchFamily="18" charset="0"/>
                <a:cs typeface="Times New Roman" panose="02020603050405020304" pitchFamily="18" charset="0"/>
              </a:rPr>
              <a:t>So nation was destroyed by nation, and city by city, for God troubled them with every adversity. </a:t>
            </a:r>
            <a:r>
              <a:rPr lang="en-US" sz="2800" b="1" baseline="30000" dirty="0">
                <a:solidFill>
                  <a:srgbClr val="FFFFFF"/>
                </a:solidFill>
                <a:latin typeface="Times New Roman" panose="02020603050405020304" pitchFamily="18" charset="0"/>
                <a:cs typeface="Times New Roman" panose="02020603050405020304" pitchFamily="18" charset="0"/>
              </a:rPr>
              <a:t>7 </a:t>
            </a:r>
            <a:r>
              <a:rPr lang="en-US" sz="2800" dirty="0">
                <a:solidFill>
                  <a:srgbClr val="FFFFFF"/>
                </a:solidFill>
                <a:latin typeface="Times New Roman" panose="02020603050405020304" pitchFamily="18" charset="0"/>
                <a:cs typeface="Times New Roman" panose="02020603050405020304" pitchFamily="18" charset="0"/>
              </a:rPr>
              <a:t>But you, be strong and do not let your hands be weak, for your work shall be rewarded!”</a:t>
            </a:r>
          </a:p>
        </p:txBody>
      </p:sp>
    </p:spTree>
    <p:extLst>
      <p:ext uri="{BB962C8B-B14F-4D97-AF65-F5344CB8AC3E}">
        <p14:creationId xmlns:p14="http://schemas.microsoft.com/office/powerpoint/2010/main" val="913408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smtClean="0">
                <a:solidFill>
                  <a:srgbClr val="FFCC00"/>
                </a:solidFill>
                <a:effectLst>
                  <a:outerShdw blurRad="38100" dist="38100" dir="2700000" algn="tl">
                    <a:srgbClr val="000000">
                      <a:alpha val="43137"/>
                    </a:srgbClr>
                  </a:outerShdw>
                </a:effectLst>
              </a:rPr>
              <a:t>2 Chronicles 15:1-7</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152400" y="914400"/>
            <a:ext cx="8991600" cy="5909310"/>
          </a:xfrm>
          <a:prstGeom prst="rect">
            <a:avLst/>
          </a:prstGeom>
          <a:noFill/>
        </p:spPr>
        <p:txBody>
          <a:bodyPr wrap="square" rtlCol="0">
            <a:spAutoFit/>
          </a:bodyPr>
          <a:lstStyle/>
          <a:p>
            <a:pPr>
              <a:lnSpc>
                <a:spcPct val="90000"/>
              </a:lnSpc>
            </a:pPr>
            <a:r>
              <a:rPr lang="en-US" sz="2800" b="1" baseline="30000" dirty="0" smtClean="0">
                <a:solidFill>
                  <a:srgbClr val="FFFFFF"/>
                </a:solidFill>
                <a:latin typeface="Times New Roman" panose="02020603050405020304" pitchFamily="18" charset="0"/>
                <a:cs typeface="Times New Roman" pitchFamily="18" charset="0"/>
              </a:rPr>
              <a:t>1</a:t>
            </a:r>
            <a:r>
              <a:rPr lang="en-US" sz="2800" dirty="0" smtClean="0">
                <a:solidFill>
                  <a:srgbClr val="FFFFFF"/>
                </a:solidFill>
                <a:latin typeface="Times New Roman" pitchFamily="18" charset="0"/>
                <a:cs typeface="Times New Roman" pitchFamily="18" charset="0"/>
              </a:rPr>
              <a:t> Now </a:t>
            </a:r>
            <a:r>
              <a:rPr lang="en-US" sz="2800" dirty="0">
                <a:solidFill>
                  <a:srgbClr val="FFFFFF"/>
                </a:solidFill>
                <a:latin typeface="Times New Roman" panose="02020603050405020304" pitchFamily="18" charset="0"/>
                <a:cs typeface="Times New Roman" panose="02020603050405020304" pitchFamily="18" charset="0"/>
              </a:rPr>
              <a:t>the Spirit of God came upon </a:t>
            </a:r>
            <a:r>
              <a:rPr lang="en-US" sz="2800" dirty="0" err="1">
                <a:solidFill>
                  <a:srgbClr val="FFFFFF"/>
                </a:solidFill>
                <a:latin typeface="Times New Roman" panose="02020603050405020304" pitchFamily="18" charset="0"/>
                <a:cs typeface="Times New Roman" panose="02020603050405020304" pitchFamily="18" charset="0"/>
              </a:rPr>
              <a:t>Azariah</a:t>
            </a:r>
            <a:r>
              <a:rPr lang="en-US" sz="2800" dirty="0">
                <a:solidFill>
                  <a:srgbClr val="FFFFFF"/>
                </a:solidFill>
                <a:latin typeface="Times New Roman" panose="02020603050405020304" pitchFamily="18" charset="0"/>
                <a:cs typeface="Times New Roman" panose="02020603050405020304" pitchFamily="18" charset="0"/>
              </a:rPr>
              <a:t> the son </a:t>
            </a:r>
            <a:r>
              <a:rPr lang="en-US" sz="2800" dirty="0" smtClean="0">
                <a:solidFill>
                  <a:srgbClr val="FFFFFF"/>
                </a:solidFill>
                <a:latin typeface="Times New Roman" panose="02020603050405020304" pitchFamily="18" charset="0"/>
                <a:cs typeface="Times New Roman" panose="02020603050405020304" pitchFamily="18" charset="0"/>
              </a:rPr>
              <a:t>of </a:t>
            </a:r>
            <a:r>
              <a:rPr lang="en-US" sz="2800" dirty="0" err="1" smtClean="0">
                <a:solidFill>
                  <a:srgbClr val="FFFFFF"/>
                </a:solidFill>
                <a:latin typeface="Times New Roman" panose="02020603050405020304" pitchFamily="18" charset="0"/>
                <a:cs typeface="Times New Roman" panose="02020603050405020304" pitchFamily="18" charset="0"/>
              </a:rPr>
              <a:t>Oded</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2</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And he went out to meet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said to him: “Hear me,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all Judah and Benjamin.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is with you while you are with Him. If you seek Him, He will be found by you; but if you forsake Him, He will forsake you. </a:t>
            </a:r>
            <a:r>
              <a:rPr lang="en-US" sz="2800" b="1" baseline="30000" dirty="0">
                <a:solidFill>
                  <a:srgbClr val="FFFFFF"/>
                </a:solidFill>
                <a:latin typeface="Times New Roman" panose="02020603050405020304" pitchFamily="18" charset="0"/>
                <a:cs typeface="Times New Roman" panose="02020603050405020304" pitchFamily="18" charset="0"/>
              </a:rPr>
              <a:t>3 </a:t>
            </a:r>
            <a:r>
              <a:rPr lang="en-US" sz="2800" dirty="0">
                <a:solidFill>
                  <a:srgbClr val="66FFFF"/>
                </a:solidFill>
                <a:latin typeface="Times New Roman" panose="02020603050405020304" pitchFamily="18" charset="0"/>
                <a:cs typeface="Times New Roman" panose="02020603050405020304" pitchFamily="18" charset="0"/>
              </a:rPr>
              <a:t>For a long time Israel has been without the true God, without a teaching priest, and without law</a:t>
            </a:r>
            <a:r>
              <a:rPr lang="en-US" sz="2800" dirty="0">
                <a:solidFill>
                  <a:srgbClr val="FFFFFF"/>
                </a:solidFill>
                <a:latin typeface="Times New Roman" panose="02020603050405020304" pitchFamily="18" charset="0"/>
                <a:cs typeface="Times New Roman" panose="02020603050405020304" pitchFamily="18" charset="0"/>
              </a:rPr>
              <a:t>; </a:t>
            </a:r>
            <a:r>
              <a:rPr lang="en-US" sz="2800" b="1" baseline="30000" dirty="0">
                <a:solidFill>
                  <a:srgbClr val="FFFFFF"/>
                </a:solidFill>
                <a:latin typeface="Times New Roman" panose="02020603050405020304" pitchFamily="18" charset="0"/>
                <a:cs typeface="Times New Roman" panose="02020603050405020304" pitchFamily="18" charset="0"/>
              </a:rPr>
              <a:t>4 </a:t>
            </a:r>
            <a:r>
              <a:rPr lang="en-US" sz="2800" dirty="0">
                <a:solidFill>
                  <a:srgbClr val="FFFF00"/>
                </a:solidFill>
                <a:latin typeface="Times New Roman" panose="02020603050405020304" pitchFamily="18" charset="0"/>
                <a:cs typeface="Times New Roman" panose="02020603050405020304" pitchFamily="18" charset="0"/>
              </a:rPr>
              <a:t>but when in their trouble they turned to the </a:t>
            </a:r>
            <a:r>
              <a:rPr lang="en-US" sz="2800" cap="small" dirty="0">
                <a:solidFill>
                  <a:srgbClr val="FFFF00"/>
                </a:solidFill>
                <a:latin typeface="Times New Roman" panose="02020603050405020304" pitchFamily="18" charset="0"/>
                <a:cs typeface="Times New Roman" panose="02020603050405020304" pitchFamily="18" charset="0"/>
              </a:rPr>
              <a:t>Lord</a:t>
            </a:r>
            <a:r>
              <a:rPr lang="en-US" sz="2800" dirty="0">
                <a:solidFill>
                  <a:srgbClr val="FFFF00"/>
                </a:solidFill>
                <a:latin typeface="Times New Roman" panose="02020603050405020304" pitchFamily="18" charset="0"/>
                <a:cs typeface="Times New Roman" panose="02020603050405020304" pitchFamily="18" charset="0"/>
              </a:rPr>
              <a:t> God of Israel, and sought Him, He was found by them</a:t>
            </a:r>
            <a:r>
              <a:rPr lang="en-US" sz="2800" dirty="0">
                <a:solidFill>
                  <a:srgbClr val="FFFFFF"/>
                </a:solidFill>
                <a:latin typeface="Times New Roman" panose="02020603050405020304" pitchFamily="18" charset="0"/>
                <a:cs typeface="Times New Roman" panose="02020603050405020304" pitchFamily="18" charset="0"/>
              </a:rPr>
              <a:t>. </a:t>
            </a:r>
            <a:r>
              <a:rPr lang="en-US" sz="2800" b="1" baseline="30000" dirty="0">
                <a:solidFill>
                  <a:srgbClr val="FFFFFF"/>
                </a:solidFill>
                <a:latin typeface="Times New Roman" panose="02020603050405020304" pitchFamily="18" charset="0"/>
                <a:cs typeface="Times New Roman" panose="02020603050405020304" pitchFamily="18" charset="0"/>
              </a:rPr>
              <a:t>5 </a:t>
            </a:r>
            <a:r>
              <a:rPr lang="en-US" sz="2800" dirty="0">
                <a:solidFill>
                  <a:srgbClr val="FFFFFF"/>
                </a:solidFill>
                <a:latin typeface="Times New Roman" panose="02020603050405020304" pitchFamily="18" charset="0"/>
                <a:cs typeface="Times New Roman" panose="02020603050405020304" pitchFamily="18" charset="0"/>
              </a:rPr>
              <a:t>And in those times there was no peace to the one who went out, nor to the one who came in, but great </a:t>
            </a:r>
            <a:r>
              <a:rPr lang="en-US" sz="2800" dirty="0" smtClean="0">
                <a:solidFill>
                  <a:srgbClr val="FFFFFF"/>
                </a:solidFill>
                <a:latin typeface="Times New Roman" panose="02020603050405020304" pitchFamily="18" charset="0"/>
                <a:cs typeface="Times New Roman" panose="02020603050405020304" pitchFamily="18" charset="0"/>
              </a:rPr>
              <a:t>turmoil was</a:t>
            </a:r>
            <a:r>
              <a:rPr lang="en-US" sz="2800" dirty="0">
                <a:solidFill>
                  <a:srgbClr val="FFFFFF"/>
                </a:solidFill>
                <a:latin typeface="Times New Roman" panose="02020603050405020304" pitchFamily="18" charset="0"/>
                <a:cs typeface="Times New Roman" panose="02020603050405020304" pitchFamily="18" charset="0"/>
              </a:rPr>
              <a:t> on all the inhabitants of the lands. </a:t>
            </a:r>
            <a:r>
              <a:rPr lang="en-US" sz="2800" b="1" baseline="30000" dirty="0">
                <a:solidFill>
                  <a:srgbClr val="FFFFFF"/>
                </a:solidFill>
                <a:latin typeface="Times New Roman" panose="02020603050405020304" pitchFamily="18" charset="0"/>
                <a:cs typeface="Times New Roman" panose="02020603050405020304" pitchFamily="18" charset="0"/>
              </a:rPr>
              <a:t>6 </a:t>
            </a:r>
            <a:r>
              <a:rPr lang="en-US" sz="2800" dirty="0">
                <a:solidFill>
                  <a:srgbClr val="FFFFFF"/>
                </a:solidFill>
                <a:latin typeface="Times New Roman" panose="02020603050405020304" pitchFamily="18" charset="0"/>
                <a:cs typeface="Times New Roman" panose="02020603050405020304" pitchFamily="18" charset="0"/>
              </a:rPr>
              <a:t>So nation was destroyed by nation, and city by city, for God troubled them with every adversity. </a:t>
            </a:r>
            <a:r>
              <a:rPr lang="en-US" sz="2800" b="1" baseline="30000" dirty="0">
                <a:solidFill>
                  <a:srgbClr val="FFFFFF"/>
                </a:solidFill>
                <a:latin typeface="Times New Roman" panose="02020603050405020304" pitchFamily="18" charset="0"/>
                <a:cs typeface="Times New Roman" panose="02020603050405020304" pitchFamily="18" charset="0"/>
              </a:rPr>
              <a:t>7 </a:t>
            </a:r>
            <a:r>
              <a:rPr lang="en-US" sz="2800" dirty="0">
                <a:solidFill>
                  <a:srgbClr val="FFFFFF"/>
                </a:solidFill>
                <a:latin typeface="Times New Roman" panose="02020603050405020304" pitchFamily="18" charset="0"/>
                <a:cs typeface="Times New Roman" panose="02020603050405020304" pitchFamily="18" charset="0"/>
              </a:rPr>
              <a:t>But you, be strong and do not let your hands be weak, for your work shall be rewarded!”</a:t>
            </a:r>
          </a:p>
        </p:txBody>
      </p:sp>
    </p:spTree>
    <p:extLst>
      <p:ext uri="{BB962C8B-B14F-4D97-AF65-F5344CB8AC3E}">
        <p14:creationId xmlns:p14="http://schemas.microsoft.com/office/powerpoint/2010/main" val="1799319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8667"/>
          </a:xfrm>
        </p:spPr>
        <p:txBody>
          <a:bodyPr/>
          <a:lstStyle/>
          <a:p>
            <a:r>
              <a:rPr lang="en-US" b="1" dirty="0" smtClean="0">
                <a:solidFill>
                  <a:srgbClr val="FFCC00"/>
                </a:solidFill>
                <a:effectLst>
                  <a:outerShdw blurRad="38100" dist="38100" dir="2700000" algn="tl">
                    <a:srgbClr val="000000">
                      <a:alpha val="43137"/>
                    </a:srgbClr>
                  </a:outerShdw>
                </a:effectLst>
              </a:rPr>
              <a:t>2 Chronicles 15:1-7</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152400" y="914400"/>
            <a:ext cx="8991600" cy="5909310"/>
          </a:xfrm>
          <a:prstGeom prst="rect">
            <a:avLst/>
          </a:prstGeom>
          <a:noFill/>
        </p:spPr>
        <p:txBody>
          <a:bodyPr wrap="square" rtlCol="0">
            <a:spAutoFit/>
          </a:bodyPr>
          <a:lstStyle/>
          <a:p>
            <a:pPr>
              <a:lnSpc>
                <a:spcPct val="90000"/>
              </a:lnSpc>
            </a:pPr>
            <a:r>
              <a:rPr lang="en-US" sz="2800" b="1" baseline="30000" dirty="0" smtClean="0">
                <a:solidFill>
                  <a:srgbClr val="FFFFFF"/>
                </a:solidFill>
                <a:latin typeface="Times New Roman" panose="02020603050405020304" pitchFamily="18" charset="0"/>
                <a:cs typeface="Times New Roman" pitchFamily="18" charset="0"/>
              </a:rPr>
              <a:t>1</a:t>
            </a:r>
            <a:r>
              <a:rPr lang="en-US" sz="2800" dirty="0" smtClean="0">
                <a:solidFill>
                  <a:srgbClr val="FFFFFF"/>
                </a:solidFill>
                <a:latin typeface="Times New Roman" pitchFamily="18" charset="0"/>
                <a:cs typeface="Times New Roman" pitchFamily="18" charset="0"/>
              </a:rPr>
              <a:t> Now </a:t>
            </a:r>
            <a:r>
              <a:rPr lang="en-US" sz="2800" dirty="0">
                <a:solidFill>
                  <a:srgbClr val="FFFFFF"/>
                </a:solidFill>
                <a:latin typeface="Times New Roman" panose="02020603050405020304" pitchFamily="18" charset="0"/>
                <a:cs typeface="Times New Roman" panose="02020603050405020304" pitchFamily="18" charset="0"/>
              </a:rPr>
              <a:t>the Spirit of God came upon </a:t>
            </a:r>
            <a:r>
              <a:rPr lang="en-US" sz="2800" dirty="0" err="1">
                <a:solidFill>
                  <a:srgbClr val="FFFFFF"/>
                </a:solidFill>
                <a:latin typeface="Times New Roman" panose="02020603050405020304" pitchFamily="18" charset="0"/>
                <a:cs typeface="Times New Roman" panose="02020603050405020304" pitchFamily="18" charset="0"/>
              </a:rPr>
              <a:t>Azariah</a:t>
            </a:r>
            <a:r>
              <a:rPr lang="en-US" sz="2800" dirty="0">
                <a:solidFill>
                  <a:srgbClr val="FFFFFF"/>
                </a:solidFill>
                <a:latin typeface="Times New Roman" panose="02020603050405020304" pitchFamily="18" charset="0"/>
                <a:cs typeface="Times New Roman" panose="02020603050405020304" pitchFamily="18" charset="0"/>
              </a:rPr>
              <a:t> the son </a:t>
            </a:r>
            <a:r>
              <a:rPr lang="en-US" sz="2800" dirty="0" smtClean="0">
                <a:solidFill>
                  <a:srgbClr val="FFFFFF"/>
                </a:solidFill>
                <a:latin typeface="Times New Roman" panose="02020603050405020304" pitchFamily="18" charset="0"/>
                <a:cs typeface="Times New Roman" panose="02020603050405020304" pitchFamily="18" charset="0"/>
              </a:rPr>
              <a:t>of </a:t>
            </a:r>
            <a:r>
              <a:rPr lang="en-US" sz="2800" dirty="0" err="1" smtClean="0">
                <a:solidFill>
                  <a:srgbClr val="FFFFFF"/>
                </a:solidFill>
                <a:latin typeface="Times New Roman" panose="02020603050405020304" pitchFamily="18" charset="0"/>
                <a:cs typeface="Times New Roman" panose="02020603050405020304" pitchFamily="18" charset="0"/>
              </a:rPr>
              <a:t>Oded</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2</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And he went out to meet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said to him: “Hear me,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a:solidFill>
                  <a:srgbClr val="FFFFFF"/>
                </a:solidFill>
                <a:latin typeface="Times New Roman" panose="02020603050405020304" pitchFamily="18" charset="0"/>
                <a:cs typeface="Times New Roman" panose="02020603050405020304" pitchFamily="18" charset="0"/>
              </a:rPr>
              <a:t>, and all Judah and Benjamin.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is with you while you are with Him. If you seek Him, He will be found by you; but if you forsake Him, He will forsake you. </a:t>
            </a:r>
            <a:r>
              <a:rPr lang="en-US" sz="2800" b="1" baseline="30000" dirty="0">
                <a:solidFill>
                  <a:srgbClr val="FFFFFF"/>
                </a:solidFill>
                <a:latin typeface="Times New Roman" panose="02020603050405020304" pitchFamily="18" charset="0"/>
                <a:cs typeface="Times New Roman" panose="02020603050405020304" pitchFamily="18" charset="0"/>
              </a:rPr>
              <a:t>3 </a:t>
            </a:r>
            <a:r>
              <a:rPr lang="en-US" sz="2800" dirty="0">
                <a:solidFill>
                  <a:srgbClr val="66FFFF"/>
                </a:solidFill>
                <a:latin typeface="Times New Roman" panose="02020603050405020304" pitchFamily="18" charset="0"/>
                <a:cs typeface="Times New Roman" panose="02020603050405020304" pitchFamily="18" charset="0"/>
              </a:rPr>
              <a:t>For a long time Israel has been without the true God, without a teaching priest, and without law</a:t>
            </a:r>
            <a:r>
              <a:rPr lang="en-US" sz="2800" dirty="0">
                <a:solidFill>
                  <a:srgbClr val="FFFFFF"/>
                </a:solidFill>
                <a:latin typeface="Times New Roman" panose="02020603050405020304" pitchFamily="18" charset="0"/>
                <a:cs typeface="Times New Roman" panose="02020603050405020304" pitchFamily="18" charset="0"/>
              </a:rPr>
              <a:t>; </a:t>
            </a:r>
            <a:r>
              <a:rPr lang="en-US" sz="2800" b="1" baseline="30000" dirty="0">
                <a:solidFill>
                  <a:srgbClr val="FFFFFF"/>
                </a:solidFill>
                <a:latin typeface="Times New Roman" panose="02020603050405020304" pitchFamily="18" charset="0"/>
                <a:cs typeface="Times New Roman" panose="02020603050405020304" pitchFamily="18" charset="0"/>
              </a:rPr>
              <a:t>4 </a:t>
            </a:r>
            <a:r>
              <a:rPr lang="en-US" sz="2800" dirty="0">
                <a:solidFill>
                  <a:srgbClr val="FFFF00"/>
                </a:solidFill>
                <a:latin typeface="Times New Roman" panose="02020603050405020304" pitchFamily="18" charset="0"/>
                <a:cs typeface="Times New Roman" panose="02020603050405020304" pitchFamily="18" charset="0"/>
              </a:rPr>
              <a:t>but when in their trouble they turned to the </a:t>
            </a:r>
            <a:r>
              <a:rPr lang="en-US" sz="2800" cap="small" dirty="0">
                <a:solidFill>
                  <a:srgbClr val="FFFF00"/>
                </a:solidFill>
                <a:latin typeface="Times New Roman" panose="02020603050405020304" pitchFamily="18" charset="0"/>
                <a:cs typeface="Times New Roman" panose="02020603050405020304" pitchFamily="18" charset="0"/>
              </a:rPr>
              <a:t>Lord</a:t>
            </a:r>
            <a:r>
              <a:rPr lang="en-US" sz="2800" dirty="0">
                <a:solidFill>
                  <a:srgbClr val="FFFF00"/>
                </a:solidFill>
                <a:latin typeface="Times New Roman" panose="02020603050405020304" pitchFamily="18" charset="0"/>
                <a:cs typeface="Times New Roman" panose="02020603050405020304" pitchFamily="18" charset="0"/>
              </a:rPr>
              <a:t> God of Israel, and sought Him, He was found by them</a:t>
            </a:r>
            <a:r>
              <a:rPr lang="en-US" sz="2800" dirty="0">
                <a:solidFill>
                  <a:srgbClr val="FFFFFF"/>
                </a:solidFill>
                <a:latin typeface="Times New Roman" panose="02020603050405020304" pitchFamily="18" charset="0"/>
                <a:cs typeface="Times New Roman" panose="02020603050405020304" pitchFamily="18" charset="0"/>
              </a:rPr>
              <a:t>. </a:t>
            </a:r>
            <a:r>
              <a:rPr lang="en-US" sz="2800" b="1" baseline="30000" dirty="0">
                <a:solidFill>
                  <a:srgbClr val="FFFFFF"/>
                </a:solidFill>
                <a:latin typeface="Times New Roman" panose="02020603050405020304" pitchFamily="18" charset="0"/>
                <a:cs typeface="Times New Roman" panose="02020603050405020304" pitchFamily="18" charset="0"/>
              </a:rPr>
              <a:t>5 </a:t>
            </a:r>
            <a:r>
              <a:rPr lang="en-US" sz="2800" dirty="0">
                <a:solidFill>
                  <a:srgbClr val="FFFFFF"/>
                </a:solidFill>
                <a:latin typeface="Times New Roman" panose="02020603050405020304" pitchFamily="18" charset="0"/>
                <a:cs typeface="Times New Roman" panose="02020603050405020304" pitchFamily="18" charset="0"/>
              </a:rPr>
              <a:t>And in those times there was no peace to the one who went out, nor to the one who came in, but great </a:t>
            </a:r>
            <a:r>
              <a:rPr lang="en-US" sz="2800" dirty="0" smtClean="0">
                <a:solidFill>
                  <a:srgbClr val="FFFFFF"/>
                </a:solidFill>
                <a:latin typeface="Times New Roman" panose="02020603050405020304" pitchFamily="18" charset="0"/>
                <a:cs typeface="Times New Roman" panose="02020603050405020304" pitchFamily="18" charset="0"/>
              </a:rPr>
              <a:t>turmoil was</a:t>
            </a:r>
            <a:r>
              <a:rPr lang="en-US" sz="2800" dirty="0">
                <a:solidFill>
                  <a:srgbClr val="FFFFFF"/>
                </a:solidFill>
                <a:latin typeface="Times New Roman" panose="02020603050405020304" pitchFamily="18" charset="0"/>
                <a:cs typeface="Times New Roman" panose="02020603050405020304" pitchFamily="18" charset="0"/>
              </a:rPr>
              <a:t> on all the inhabitants of the lands. </a:t>
            </a:r>
            <a:r>
              <a:rPr lang="en-US" sz="2800" b="1" baseline="30000" dirty="0">
                <a:solidFill>
                  <a:srgbClr val="FFFFFF"/>
                </a:solidFill>
                <a:latin typeface="Times New Roman" panose="02020603050405020304" pitchFamily="18" charset="0"/>
                <a:cs typeface="Times New Roman" panose="02020603050405020304" pitchFamily="18" charset="0"/>
              </a:rPr>
              <a:t>6 </a:t>
            </a:r>
            <a:r>
              <a:rPr lang="en-US" sz="2800" dirty="0">
                <a:solidFill>
                  <a:srgbClr val="FFFFFF"/>
                </a:solidFill>
                <a:latin typeface="Times New Roman" panose="02020603050405020304" pitchFamily="18" charset="0"/>
                <a:cs typeface="Times New Roman" panose="02020603050405020304" pitchFamily="18" charset="0"/>
              </a:rPr>
              <a:t>So nation was destroyed by nation, and city by city, for God troubled them with every adversity. </a:t>
            </a:r>
            <a:r>
              <a:rPr lang="en-US" sz="2800" b="1" baseline="30000" dirty="0">
                <a:solidFill>
                  <a:srgbClr val="FFFFFF"/>
                </a:solidFill>
                <a:latin typeface="Times New Roman" panose="02020603050405020304" pitchFamily="18" charset="0"/>
                <a:cs typeface="Times New Roman" panose="02020603050405020304" pitchFamily="18" charset="0"/>
              </a:rPr>
              <a:t>7 </a:t>
            </a:r>
            <a:r>
              <a:rPr lang="en-US" sz="2800" b="1" dirty="0">
                <a:solidFill>
                  <a:srgbClr val="FFFF00"/>
                </a:solidFill>
                <a:latin typeface="Times New Roman" panose="02020603050405020304" pitchFamily="18" charset="0"/>
                <a:cs typeface="Times New Roman" panose="02020603050405020304" pitchFamily="18" charset="0"/>
              </a:rPr>
              <a:t>But you, be strong and do not let your hands be weak, for your work shall be </a:t>
            </a:r>
            <a:r>
              <a:rPr lang="en-US" sz="2800" b="1" cap="small" dirty="0">
                <a:solidFill>
                  <a:srgbClr val="FFFF00"/>
                </a:solidFill>
                <a:latin typeface="Times New Roman" panose="02020603050405020304" pitchFamily="18" charset="0"/>
                <a:cs typeface="Times New Roman" panose="02020603050405020304" pitchFamily="18" charset="0"/>
              </a:rPr>
              <a:t>rewarded</a:t>
            </a:r>
            <a:r>
              <a:rPr lang="en-US" sz="2800" b="1" dirty="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09917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838200"/>
          </a:xfrm>
        </p:spPr>
        <p:txBody>
          <a:bodyPr/>
          <a:lstStyle/>
          <a:p>
            <a:r>
              <a:rPr lang="en-US" b="1" dirty="0" smtClean="0">
                <a:solidFill>
                  <a:srgbClr val="FFCC00"/>
                </a:solidFill>
                <a:effectLst>
                  <a:outerShdw blurRad="38100" dist="38100" dir="2700000" algn="tl">
                    <a:srgbClr val="000000">
                      <a:alpha val="43137"/>
                    </a:srgbClr>
                  </a:outerShdw>
                </a:effectLst>
              </a:rPr>
              <a:t>2 Chronicles 15:9-13</a:t>
            </a:r>
            <a:endParaRPr lang="en-US" b="1" dirty="0">
              <a:solidFill>
                <a:srgbClr val="FFCC00"/>
              </a:solidFill>
              <a:effectLst>
                <a:outerShdw blurRad="38100" dist="38100" dir="2700000" algn="tl">
                  <a:srgbClr val="000000">
                    <a:alpha val="43137"/>
                  </a:srgbClr>
                </a:outerShdw>
              </a:effectLst>
            </a:endParaRPr>
          </a:p>
        </p:txBody>
      </p:sp>
      <p:sp>
        <p:nvSpPr>
          <p:cNvPr id="5" name="TextBox 4"/>
          <p:cNvSpPr txBox="1"/>
          <p:nvPr/>
        </p:nvSpPr>
        <p:spPr>
          <a:xfrm>
            <a:off x="76200" y="685800"/>
            <a:ext cx="9067800" cy="5262979"/>
          </a:xfrm>
          <a:prstGeom prst="rect">
            <a:avLst/>
          </a:prstGeom>
          <a:noFill/>
        </p:spPr>
        <p:txBody>
          <a:bodyPr wrap="square" rtlCol="0">
            <a:spAutoFit/>
          </a:bodyPr>
          <a:lstStyle/>
          <a:p>
            <a:r>
              <a:rPr lang="en-US" sz="2800" b="1" baseline="30000" dirty="0">
                <a:solidFill>
                  <a:srgbClr val="FFFFFF"/>
                </a:solidFill>
                <a:latin typeface="Times New Roman" panose="02020603050405020304" pitchFamily="18" charset="0"/>
                <a:cs typeface="Times New Roman" panose="02020603050405020304" pitchFamily="18" charset="0"/>
              </a:rPr>
              <a:t>9 </a:t>
            </a:r>
            <a:r>
              <a:rPr lang="en-US" sz="2800" dirty="0">
                <a:solidFill>
                  <a:srgbClr val="FFFFFF"/>
                </a:solidFill>
                <a:latin typeface="Times New Roman" panose="02020603050405020304" pitchFamily="18" charset="0"/>
                <a:cs typeface="Times New Roman" panose="02020603050405020304" pitchFamily="18" charset="0"/>
              </a:rPr>
              <a:t>Then he gathered all Judah and Benjamin, and those who dwelt with them from Ephraim, Manasseh, and Simeon, for they came over to him in great numbers from Israel when they saw that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his God was with him</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10</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So they gathered together at Jerusalem in the third month, in the fifteenth year of the reign of </a:t>
            </a:r>
            <a:r>
              <a:rPr lang="en-US" sz="2800" dirty="0" err="1">
                <a:solidFill>
                  <a:srgbClr val="FFFFFF"/>
                </a:solidFill>
                <a:latin typeface="Times New Roman" panose="02020603050405020304" pitchFamily="18" charset="0"/>
                <a:cs typeface="Times New Roman" panose="02020603050405020304" pitchFamily="18" charset="0"/>
              </a:rPr>
              <a:t>Asa</a:t>
            </a:r>
            <a:r>
              <a:rPr lang="en-US" sz="2800" dirty="0" smtClean="0">
                <a:solidFill>
                  <a:srgbClr val="FFFFFF"/>
                </a:solidFill>
                <a:latin typeface="Times New Roman" panose="02020603050405020304" pitchFamily="18" charset="0"/>
                <a:cs typeface="Times New Roman" panose="02020603050405020304" pitchFamily="18" charset="0"/>
              </a:rPr>
              <a:t>. </a:t>
            </a:r>
            <a:r>
              <a:rPr lang="en-US" sz="2800" b="1" baseline="30000" dirty="0" smtClean="0">
                <a:solidFill>
                  <a:srgbClr val="FFFFFF"/>
                </a:solidFill>
                <a:latin typeface="Times New Roman" panose="02020603050405020304" pitchFamily="18" charset="0"/>
                <a:cs typeface="Times New Roman" panose="02020603050405020304" pitchFamily="18" charset="0"/>
              </a:rPr>
              <a:t>11</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dirty="0">
                <a:solidFill>
                  <a:srgbClr val="FFFFFF"/>
                </a:solidFill>
                <a:latin typeface="Times New Roman" panose="02020603050405020304" pitchFamily="18" charset="0"/>
                <a:cs typeface="Times New Roman" panose="02020603050405020304" pitchFamily="18" charset="0"/>
              </a:rPr>
              <a:t>And they offered </a:t>
            </a:r>
            <a:r>
              <a:rPr lang="en-US" sz="2800" dirty="0" smtClean="0">
                <a:solidFill>
                  <a:srgbClr val="FFFFFF"/>
                </a:solidFill>
                <a:latin typeface="Times New Roman" panose="02020603050405020304" pitchFamily="18" charset="0"/>
                <a:cs typeface="Times New Roman" panose="02020603050405020304" pitchFamily="18" charset="0"/>
              </a:rPr>
              <a:t>to the </a:t>
            </a:r>
            <a:r>
              <a:rPr lang="en-US" sz="2800" cap="small" dirty="0" smtClean="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at that time seven hundred bulls and seven thousand sheep from the spoil they had brought. </a:t>
            </a:r>
            <a:r>
              <a:rPr lang="en-US" sz="2800" b="1" baseline="30000" dirty="0">
                <a:solidFill>
                  <a:srgbClr val="FFFFFF"/>
                </a:solidFill>
                <a:latin typeface="Times New Roman" panose="02020603050405020304" pitchFamily="18" charset="0"/>
                <a:cs typeface="Times New Roman" panose="02020603050405020304" pitchFamily="18" charset="0"/>
              </a:rPr>
              <a:t>12 </a:t>
            </a:r>
            <a:r>
              <a:rPr lang="en-US" sz="2800" dirty="0">
                <a:solidFill>
                  <a:srgbClr val="FFFFFF"/>
                </a:solidFill>
                <a:latin typeface="Times New Roman" panose="02020603050405020304" pitchFamily="18" charset="0"/>
                <a:cs typeface="Times New Roman" panose="02020603050405020304" pitchFamily="18" charset="0"/>
              </a:rPr>
              <a:t>Then they entered into a covenant to seek the </a:t>
            </a:r>
            <a:r>
              <a:rPr lang="en-US" sz="2800" cap="small" dirty="0">
                <a:solidFill>
                  <a:srgbClr val="FFFFFF"/>
                </a:solidFill>
                <a:latin typeface="Times New Roman" panose="02020603050405020304" pitchFamily="18" charset="0"/>
                <a:cs typeface="Times New Roman" panose="02020603050405020304" pitchFamily="18" charset="0"/>
              </a:rPr>
              <a:t>Lord</a:t>
            </a:r>
            <a:r>
              <a:rPr lang="en-US" sz="2800" dirty="0">
                <a:solidFill>
                  <a:srgbClr val="FFFFFF"/>
                </a:solidFill>
                <a:latin typeface="Times New Roman" panose="02020603050405020304" pitchFamily="18" charset="0"/>
                <a:cs typeface="Times New Roman" panose="02020603050405020304" pitchFamily="18" charset="0"/>
              </a:rPr>
              <a:t> God of their fathers with all their heart and with all their soul; </a:t>
            </a:r>
            <a:r>
              <a:rPr lang="en-US" sz="2800" b="1" baseline="30000" dirty="0">
                <a:solidFill>
                  <a:srgbClr val="FFFFFF"/>
                </a:solidFill>
                <a:latin typeface="Times New Roman" panose="02020603050405020304" pitchFamily="18" charset="0"/>
                <a:cs typeface="Times New Roman" panose="02020603050405020304" pitchFamily="18" charset="0"/>
              </a:rPr>
              <a:t>13 </a:t>
            </a:r>
            <a:r>
              <a:rPr lang="en-US" sz="2800" dirty="0">
                <a:solidFill>
                  <a:srgbClr val="FFFFFF"/>
                </a:solidFill>
                <a:latin typeface="Times New Roman" panose="02020603050405020304" pitchFamily="18" charset="0"/>
                <a:cs typeface="Times New Roman" panose="02020603050405020304" pitchFamily="18" charset="0"/>
              </a:rPr>
              <a:t>and whoever would not </a:t>
            </a:r>
            <a:r>
              <a:rPr lang="en-US" sz="2800" dirty="0" smtClean="0">
                <a:solidFill>
                  <a:srgbClr val="FFFFFF"/>
                </a:solidFill>
                <a:latin typeface="Times New Roman" panose="02020603050405020304" pitchFamily="18" charset="0"/>
                <a:cs typeface="Times New Roman" panose="02020603050405020304" pitchFamily="18" charset="0"/>
              </a:rPr>
              <a:t>seek the L</a:t>
            </a:r>
            <a:r>
              <a:rPr lang="en-US" sz="2800" cap="small" dirty="0" smtClean="0">
                <a:solidFill>
                  <a:srgbClr val="FFFFFF"/>
                </a:solidFill>
                <a:latin typeface="Times New Roman" panose="02020603050405020304" pitchFamily="18" charset="0"/>
                <a:cs typeface="Times New Roman" panose="02020603050405020304" pitchFamily="18" charset="0"/>
              </a:rPr>
              <a:t>ord</a:t>
            </a:r>
            <a:r>
              <a:rPr lang="en-US" sz="2800" dirty="0" smtClean="0">
                <a:solidFill>
                  <a:srgbClr val="FFFFFF"/>
                </a:solidFill>
                <a:latin typeface="Times New Roman" panose="02020603050405020304" pitchFamily="18" charset="0"/>
                <a:cs typeface="Times New Roman" panose="02020603050405020304" pitchFamily="18" charset="0"/>
              </a:rPr>
              <a:t> God of </a:t>
            </a:r>
            <a:r>
              <a:rPr lang="en-US" sz="2800" dirty="0">
                <a:solidFill>
                  <a:srgbClr val="FFFFFF"/>
                </a:solidFill>
                <a:latin typeface="Times New Roman" panose="02020603050405020304" pitchFamily="18" charset="0"/>
                <a:cs typeface="Times New Roman" panose="02020603050405020304" pitchFamily="18" charset="0"/>
              </a:rPr>
              <a:t>Israel was to be put to death, whether small or great, whether man or </a:t>
            </a:r>
            <a:r>
              <a:rPr lang="en-US" sz="2800" dirty="0" smtClean="0">
                <a:solidFill>
                  <a:srgbClr val="FFFFFF"/>
                </a:solidFill>
                <a:latin typeface="Times New Roman" panose="02020603050405020304" pitchFamily="18" charset="0"/>
                <a:cs typeface="Times New Roman" panose="02020603050405020304" pitchFamily="18" charset="0"/>
              </a:rPr>
              <a:t>woman…</a:t>
            </a:r>
            <a:endParaRPr lang="en-US" sz="28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549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2759</TotalTime>
  <Words>308</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Road from Ruin to Restoration to Reward</vt:lpstr>
      <vt:lpstr>PowerPoint Presentation</vt:lpstr>
      <vt:lpstr>2 Chronicles 14:1-5</vt:lpstr>
      <vt:lpstr>What Caused Change… </vt:lpstr>
      <vt:lpstr>2 Chronicles 15:1-7</vt:lpstr>
      <vt:lpstr>2 Chronicles 15:1-7</vt:lpstr>
      <vt:lpstr>2 Chronicles 15:1-7</vt:lpstr>
      <vt:lpstr>2 Chronicles 15:1-7</vt:lpstr>
      <vt:lpstr>2 Chronicles 15:9-13</vt:lpstr>
      <vt:lpstr>2 Chronicles 15:9-13</vt:lpstr>
      <vt:lpstr>Path from Ruin to Restoration to Reward Requires…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Path from Apostasy to Hope</dc:title>
  <dc:creator>Harry</dc:creator>
  <cp:lastModifiedBy>Harry</cp:lastModifiedBy>
  <cp:revision>22</cp:revision>
  <dcterms:created xsi:type="dcterms:W3CDTF">2012-06-30T17:19:06Z</dcterms:created>
  <dcterms:modified xsi:type="dcterms:W3CDTF">2015-06-14T12:44:09Z</dcterms:modified>
</cp:coreProperties>
</file>