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00000"/>
    <a:srgbClr val="66FFFF"/>
    <a:srgbClr val="B8E08C"/>
    <a:srgbClr val="00FFFF"/>
    <a:srgbClr val="6B4723"/>
    <a:srgbClr val="36241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 autoAdjust="0"/>
    <p:restoredTop sz="94660" autoAdjust="0"/>
  </p:normalViewPr>
  <p:slideViewPr>
    <p:cSldViewPr>
      <p:cViewPr>
        <p:scale>
          <a:sx n="66" d="100"/>
          <a:sy n="66" d="100"/>
        </p:scale>
        <p:origin x="-86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5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8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9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3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62412"/>
            </a:gs>
            <a:gs pos="100000">
              <a:srgbClr val="6B472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2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297900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5700" b="1" dirty="0" smtClean="0">
                <a:solidFill>
                  <a:srgbClr val="FFFF00"/>
                </a:solidFill>
              </a:rPr>
              <a:t>Respecting the Will of Christ for the Salvation of Man:</a:t>
            </a:r>
            <a:br>
              <a:rPr lang="en-US" sz="5700" b="1" dirty="0" smtClean="0">
                <a:solidFill>
                  <a:srgbClr val="FFFF00"/>
                </a:solidFill>
              </a:rPr>
            </a:br>
            <a:r>
              <a:rPr lang="en-US" sz="4800" b="1" i="1" dirty="0" smtClean="0">
                <a:solidFill>
                  <a:srgbClr val="FFC000"/>
                </a:solidFill>
              </a:rPr>
              <a:t>The Gospel Plan of Salvation</a:t>
            </a:r>
            <a:endParaRPr lang="en-US" sz="5700" b="1" i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542" y="3733800"/>
            <a:ext cx="8763000" cy="3124200"/>
          </a:xfrm>
        </p:spPr>
        <p:txBody>
          <a:bodyPr>
            <a:normAutofit/>
          </a:bodyPr>
          <a:lstStyle/>
          <a:p>
            <a:pPr algn="just"/>
            <a:r>
              <a:rPr lang="en-US" b="1" baseline="30000" dirty="0">
                <a:solidFill>
                  <a:schemeClr val="bg1"/>
                </a:solidFill>
              </a:rPr>
              <a:t>16 </a:t>
            </a:r>
            <a:r>
              <a:rPr lang="en-US" dirty="0">
                <a:solidFill>
                  <a:schemeClr val="bg1"/>
                </a:solidFill>
              </a:rPr>
              <a:t>For I am not ashamed of the gospel of </a:t>
            </a:r>
            <a:r>
              <a:rPr lang="en-US" dirty="0" smtClean="0">
                <a:solidFill>
                  <a:schemeClr val="bg1"/>
                </a:solidFill>
              </a:rPr>
              <a:t>Christ, for </a:t>
            </a:r>
            <a:r>
              <a:rPr lang="en-US" dirty="0">
                <a:solidFill>
                  <a:schemeClr val="bg1"/>
                </a:solidFill>
              </a:rPr>
              <a:t>it is the power of God to salvation for everyone who believes, for the Jew first and also for the </a:t>
            </a:r>
            <a:r>
              <a:rPr lang="en-US" dirty="0" smtClean="0">
                <a:solidFill>
                  <a:schemeClr val="bg1"/>
                </a:solidFill>
              </a:rPr>
              <a:t>Greek. </a:t>
            </a:r>
            <a:r>
              <a:rPr lang="en-US" b="1" baseline="30000" dirty="0" smtClean="0">
                <a:solidFill>
                  <a:schemeClr val="bg1"/>
                </a:solidFill>
              </a:rPr>
              <a:t>17</a:t>
            </a:r>
            <a:r>
              <a:rPr lang="en-US" b="1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For in it the righteousness of God is revealed from faith to faith; as it is written, “The just shall live by faith.”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979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</a:t>
            </a:r>
            <a:r>
              <a:rPr lang="en-US" sz="4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:16-17</a:t>
            </a:r>
          </a:p>
        </p:txBody>
      </p:sp>
    </p:spTree>
    <p:extLst>
      <p:ext uri="{BB962C8B-B14F-4D97-AF65-F5344CB8AC3E}">
        <p14:creationId xmlns:p14="http://schemas.microsoft.com/office/powerpoint/2010/main" val="196608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4600" b="1" dirty="0" smtClean="0">
                <a:solidFill>
                  <a:srgbClr val="FFFF00"/>
                </a:solidFill>
              </a:rPr>
              <a:t>Respect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4600" b="1" dirty="0" smtClean="0">
                <a:solidFill>
                  <a:srgbClr val="FFFF00"/>
                </a:solidFill>
              </a:rPr>
              <a:t>for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4600" b="1" dirty="0" smtClean="0">
                <a:solidFill>
                  <a:srgbClr val="FFFF00"/>
                </a:solidFill>
              </a:rPr>
              <a:t>God’s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4600" b="1" dirty="0" smtClean="0">
                <a:solidFill>
                  <a:srgbClr val="FFFF00"/>
                </a:solidFill>
              </a:rPr>
              <a:t>Will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4600" b="1" dirty="0" smtClean="0">
                <a:solidFill>
                  <a:srgbClr val="FFFF00"/>
                </a:solidFill>
              </a:rPr>
              <a:t>Is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4600" b="1" dirty="0" smtClean="0">
                <a:solidFill>
                  <a:srgbClr val="FFFF00"/>
                </a:solidFill>
              </a:rPr>
              <a:t>Demanded</a:t>
            </a:r>
            <a:endParaRPr lang="en-US" sz="46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God demanded respect for His will in Old Law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Deuteronomy 4:2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Proverbs 30:6</a:t>
            </a:r>
            <a:endParaRPr lang="en-US" b="1" i="1" dirty="0">
              <a:solidFill>
                <a:srgbClr val="FFFF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New Testament demands respect of God’s revelation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Matthew 15:3, 9 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  <a:r>
              <a:rPr lang="en-US" b="1" i="1" dirty="0" smtClean="0">
                <a:solidFill>
                  <a:srgbClr val="FFFF00"/>
                </a:solidFill>
              </a:rPr>
              <a:t>  Mark 7:7-9</a:t>
            </a:r>
            <a:endParaRPr lang="en-US" sz="1600" b="1" i="1" dirty="0">
              <a:solidFill>
                <a:srgbClr val="FFFF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Galatians 1:6-9 </a:t>
            </a:r>
            <a:endParaRPr lang="en-US" sz="1600" b="1" i="1" dirty="0">
              <a:solidFill>
                <a:srgbClr val="FFFF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2 John </a:t>
            </a:r>
            <a:r>
              <a:rPr lang="en-US" b="1" i="1" dirty="0" smtClean="0">
                <a:solidFill>
                  <a:srgbClr val="FFFF00"/>
                </a:solidFill>
              </a:rPr>
              <a:t>9-11 </a:t>
            </a:r>
            <a:endParaRPr lang="en-US" sz="1600" b="1" i="1" dirty="0">
              <a:solidFill>
                <a:srgbClr val="FFFF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Revelation </a:t>
            </a:r>
            <a:r>
              <a:rPr lang="en-US" b="1" i="1" dirty="0" smtClean="0">
                <a:solidFill>
                  <a:srgbClr val="FFFF00"/>
                </a:solidFill>
              </a:rPr>
              <a:t>22:18-19 </a:t>
            </a:r>
            <a:endParaRPr lang="en-US" sz="1600" b="1" i="1" dirty="0">
              <a:solidFill>
                <a:srgbClr val="FFFF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Hebrews </a:t>
            </a:r>
            <a:r>
              <a:rPr lang="en-US" b="1" i="1" dirty="0" smtClean="0">
                <a:solidFill>
                  <a:srgbClr val="FFFF00"/>
                </a:solidFill>
              </a:rPr>
              <a:t>2:1-4 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  <a:r>
              <a:rPr lang="en-US" b="1" i="1" dirty="0" smtClean="0">
                <a:solidFill>
                  <a:srgbClr val="FFFF00"/>
                </a:solidFill>
              </a:rPr>
              <a:t>  10:28-31 </a:t>
            </a:r>
            <a:endParaRPr lang="en-US" b="1" i="1" dirty="0">
              <a:solidFill>
                <a:srgbClr val="FFFF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Points to consider on need to </a:t>
            </a:r>
            <a:r>
              <a:rPr lang="en-US" dirty="0">
                <a:solidFill>
                  <a:schemeClr val="bg1"/>
                </a:solidFill>
              </a:rPr>
              <a:t>respect </a:t>
            </a:r>
            <a:r>
              <a:rPr lang="en-US" dirty="0" smtClean="0">
                <a:solidFill>
                  <a:schemeClr val="bg1"/>
                </a:solidFill>
              </a:rPr>
              <a:t>the will of God</a:t>
            </a:r>
            <a:endParaRPr lang="en-US" sz="1600" b="1" i="1" dirty="0">
              <a:solidFill>
                <a:srgbClr val="FFFF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Jn. </a:t>
            </a:r>
            <a:r>
              <a:rPr lang="en-US" b="1" i="1" dirty="0">
                <a:solidFill>
                  <a:srgbClr val="FFFF00"/>
                </a:solidFill>
              </a:rPr>
              <a:t>4:34</a:t>
            </a:r>
            <a:r>
              <a:rPr lang="en-US" b="1" i="1" dirty="0">
                <a:solidFill>
                  <a:schemeClr val="bg1"/>
                </a:solidFill>
              </a:rPr>
              <a:t>;</a:t>
            </a:r>
            <a:r>
              <a:rPr lang="en-US" b="1" i="1" dirty="0">
                <a:solidFill>
                  <a:srgbClr val="FFFF00"/>
                </a:solidFill>
              </a:rPr>
              <a:t> 5:19, 30</a:t>
            </a:r>
            <a:r>
              <a:rPr lang="en-US" b="1" i="1" dirty="0">
                <a:solidFill>
                  <a:schemeClr val="bg1"/>
                </a:solidFill>
              </a:rPr>
              <a:t>;</a:t>
            </a:r>
            <a:r>
              <a:rPr lang="en-US" b="1" i="1" dirty="0">
                <a:solidFill>
                  <a:srgbClr val="FFFF00"/>
                </a:solidFill>
              </a:rPr>
              <a:t> 6:38</a:t>
            </a:r>
            <a:r>
              <a:rPr lang="en-US" b="1" i="1" dirty="0">
                <a:solidFill>
                  <a:schemeClr val="bg1"/>
                </a:solidFill>
              </a:rPr>
              <a:t>;</a:t>
            </a:r>
            <a:r>
              <a:rPr lang="en-US" b="1" i="1" dirty="0">
                <a:solidFill>
                  <a:srgbClr val="FFFF00"/>
                </a:solidFill>
              </a:rPr>
              <a:t> 8:28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Jesus </a:t>
            </a:r>
            <a:r>
              <a:rPr lang="en-US" sz="2600" dirty="0">
                <a:solidFill>
                  <a:schemeClr val="bg1"/>
                </a:solidFill>
              </a:rPr>
              <a:t>had to do His Father's will</a:t>
            </a:r>
            <a:endParaRPr lang="en-US" sz="2600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Matthew 7:21-23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sz="2600" dirty="0" smtClean="0">
                <a:solidFill>
                  <a:schemeClr val="bg1"/>
                </a:solidFill>
              </a:rPr>
              <a:t>Entering </a:t>
            </a:r>
            <a:r>
              <a:rPr lang="en-US" sz="2600" dirty="0">
                <a:solidFill>
                  <a:schemeClr val="bg1"/>
                </a:solidFill>
              </a:rPr>
              <a:t>heaven </a:t>
            </a:r>
            <a:r>
              <a:rPr lang="en-US" sz="2600" dirty="0" smtClean="0">
                <a:solidFill>
                  <a:schemeClr val="bg1"/>
                </a:solidFill>
              </a:rPr>
              <a:t>depends on </a:t>
            </a:r>
            <a:r>
              <a:rPr lang="en-US" sz="2600" dirty="0">
                <a:solidFill>
                  <a:schemeClr val="bg1"/>
                </a:solidFill>
              </a:rPr>
              <a:t>doing God's </a:t>
            </a:r>
            <a:r>
              <a:rPr lang="en-US" sz="2600" dirty="0" smtClean="0">
                <a:solidFill>
                  <a:schemeClr val="bg1"/>
                </a:solidFill>
              </a:rPr>
              <a:t>will</a:t>
            </a:r>
            <a:endParaRPr lang="en-US" sz="2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Christ’s “Will” or “Testament”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Will of Christ (Gospel) became effective after His death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 smtClean="0">
                <a:solidFill>
                  <a:srgbClr val="FFFF00"/>
                </a:solidFill>
              </a:rPr>
              <a:t>Hebrews 5:8-9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rgbClr val="B8E08C"/>
                </a:solidFill>
              </a:rPr>
              <a:t>“Learned… by the things which He suffered”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rgbClr val="B8E08C"/>
                </a:solidFill>
              </a:rPr>
              <a:t>“And having been perfected”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rgbClr val="B8E08C"/>
                </a:solidFill>
              </a:rPr>
              <a:t>“Became the author of eternal salvation”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rgbClr val="B8E08C"/>
                </a:solidFill>
              </a:rPr>
              <a:t>“To all who obey Him”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 smtClean="0">
                <a:solidFill>
                  <a:srgbClr val="FFFF00"/>
                </a:solidFill>
              </a:rPr>
              <a:t>Hebrews 9:15-17</a:t>
            </a:r>
            <a:endParaRPr lang="en-US" sz="2900" b="1" i="1" dirty="0" smtClean="0">
              <a:solidFill>
                <a:srgbClr val="B8E08C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Gospels records Jesus probate of His will (Gospel)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 smtClean="0">
                <a:solidFill>
                  <a:srgbClr val="FFFF00"/>
                </a:solidFill>
              </a:rPr>
              <a:t>Matthew 28:18-20 </a:t>
            </a:r>
            <a:endParaRPr lang="en-US" sz="2900" b="1" i="1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 smtClean="0">
                <a:solidFill>
                  <a:srgbClr val="FFFF00"/>
                </a:solidFill>
              </a:rPr>
              <a:t>Mark 16:15-16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 smtClean="0">
                <a:solidFill>
                  <a:srgbClr val="FFFF00"/>
                </a:solidFill>
              </a:rPr>
              <a:t>Luke 24:46-48</a:t>
            </a:r>
            <a:endParaRPr lang="en-US" sz="2900" b="1" i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When we combine responsibilities &amp; rewards we get…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3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638"/>
            <a:ext cx="8153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COMMANDS        PROMISES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38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3600"/>
              </a:spcAft>
              <a:buClr>
                <a:srgbClr val="FFFF00"/>
              </a:buCl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Hear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Clr>
                <a:srgbClr val="FFFF00"/>
              </a:buCl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Believe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Clr>
                <a:srgbClr val="FFFF00"/>
              </a:buCl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Repent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Clr>
                <a:srgbClr val="FFFF00"/>
              </a:buCl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Be Baptized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38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b="1" dirty="0" smtClean="0">
                <a:solidFill>
                  <a:srgbClr val="66FFFF"/>
                </a:solidFill>
              </a:rPr>
              <a:t>Disciples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b="1" dirty="0" smtClean="0">
                <a:solidFill>
                  <a:srgbClr val="66FFFF"/>
                </a:solidFill>
              </a:rPr>
              <a:t>Remission of sins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b="1" dirty="0" smtClean="0">
                <a:solidFill>
                  <a:srgbClr val="66FFFF"/>
                </a:solidFill>
              </a:rPr>
              <a:t>Be saved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b="1" dirty="0" smtClean="0">
                <a:solidFill>
                  <a:srgbClr val="66FFFF"/>
                </a:solidFill>
              </a:rPr>
              <a:t>Lord is with us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3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“Teaching them to observe all things</a:t>
            </a:r>
          </a:p>
          <a:p>
            <a:pPr algn="ctr">
              <a:lnSpc>
                <a:spcPct val="90000"/>
              </a:lnSpc>
            </a:pPr>
            <a:r>
              <a:rPr lang="en-US" sz="3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 have commanded”</a:t>
            </a:r>
            <a:endParaRPr lang="en-US" sz="3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4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Christ’s Will </a:t>
            </a:r>
            <a:r>
              <a:rPr lang="en-US" sz="4800" b="1" dirty="0" smtClean="0">
                <a:solidFill>
                  <a:srgbClr val="FFFF00"/>
                </a:solidFill>
              </a:rPr>
              <a:t>/</a:t>
            </a:r>
            <a:r>
              <a:rPr lang="en-US" b="1" dirty="0" smtClean="0">
                <a:solidFill>
                  <a:srgbClr val="FFFF00"/>
                </a:solidFill>
              </a:rPr>
              <a:t> Testament Confirmed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Jews   </a:t>
            </a:r>
            <a:r>
              <a:rPr lang="en-US" sz="3600" b="1" i="1" dirty="0">
                <a:solidFill>
                  <a:srgbClr val="FFFF66"/>
                </a:solidFill>
              </a:rPr>
              <a:t>Acts 2:36-47 </a:t>
            </a: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3600" b="1" dirty="0">
                <a:solidFill>
                  <a:schemeClr val="bg1"/>
                </a:solidFill>
              </a:rPr>
              <a:t>Samaritans </a:t>
            </a:r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r>
              <a:rPr lang="en-US" sz="3600" b="1" i="1" dirty="0" smtClean="0">
                <a:solidFill>
                  <a:srgbClr val="FFFF66"/>
                </a:solidFill>
              </a:rPr>
              <a:t>Acts </a:t>
            </a:r>
            <a:r>
              <a:rPr lang="en-US" sz="3600" b="1" i="1" dirty="0">
                <a:solidFill>
                  <a:srgbClr val="FFFF66"/>
                </a:solidFill>
              </a:rPr>
              <a:t>8:5-12 </a:t>
            </a: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Ethiopian   </a:t>
            </a:r>
            <a:r>
              <a:rPr lang="en-US" sz="3600" b="1" i="1" dirty="0">
                <a:solidFill>
                  <a:srgbClr val="FFFF66"/>
                </a:solidFill>
              </a:rPr>
              <a:t>Acts 8:26-40</a:t>
            </a:r>
            <a:r>
              <a:rPr lang="en-US" sz="3600" b="1" dirty="0">
                <a:solidFill>
                  <a:srgbClr val="FFFF66"/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3600" b="1" dirty="0">
                <a:solidFill>
                  <a:schemeClr val="bg1"/>
                </a:solidFill>
              </a:rPr>
              <a:t>Saul of </a:t>
            </a:r>
            <a:r>
              <a:rPr lang="en-US" sz="3600" b="1" dirty="0" smtClean="0">
                <a:solidFill>
                  <a:schemeClr val="bg1"/>
                </a:solidFill>
              </a:rPr>
              <a:t>Tarsus   </a:t>
            </a:r>
            <a:r>
              <a:rPr lang="en-US" sz="3600" b="1" i="1" dirty="0">
                <a:solidFill>
                  <a:srgbClr val="FFFF66"/>
                </a:solidFill>
              </a:rPr>
              <a:t>Acts 9:18;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i="1" dirty="0">
                <a:solidFill>
                  <a:srgbClr val="FFFF66"/>
                </a:solidFill>
              </a:rPr>
              <a:t>22:16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3600" b="1" dirty="0">
                <a:solidFill>
                  <a:schemeClr val="bg1"/>
                </a:solidFill>
              </a:rPr>
              <a:t>Cornelius &amp; </a:t>
            </a:r>
            <a:r>
              <a:rPr lang="en-US" sz="3600" b="1" dirty="0" smtClean="0">
                <a:solidFill>
                  <a:schemeClr val="bg1"/>
                </a:solidFill>
              </a:rPr>
              <a:t>household   </a:t>
            </a:r>
            <a:r>
              <a:rPr lang="en-US" sz="3600" b="1" i="1" dirty="0">
                <a:solidFill>
                  <a:srgbClr val="FFFF66"/>
                </a:solidFill>
              </a:rPr>
              <a:t>Acts 10:43-48 </a:t>
            </a: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3600" b="1" dirty="0">
                <a:solidFill>
                  <a:schemeClr val="bg1"/>
                </a:solidFill>
              </a:rPr>
              <a:t>Lydia &amp; </a:t>
            </a:r>
            <a:r>
              <a:rPr lang="en-US" sz="3600" b="1" dirty="0" smtClean="0">
                <a:solidFill>
                  <a:schemeClr val="bg1"/>
                </a:solidFill>
              </a:rPr>
              <a:t>household   </a:t>
            </a:r>
            <a:r>
              <a:rPr lang="en-US" sz="3600" b="1" i="1" dirty="0">
                <a:solidFill>
                  <a:srgbClr val="FFFF66"/>
                </a:solidFill>
              </a:rPr>
              <a:t>Acts 16:13-15 </a:t>
            </a: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3600" b="1" dirty="0">
                <a:solidFill>
                  <a:schemeClr val="bg1"/>
                </a:solidFill>
              </a:rPr>
              <a:t>Philippian &amp; </a:t>
            </a:r>
            <a:r>
              <a:rPr lang="en-US" sz="3600" b="1" dirty="0" smtClean="0">
                <a:solidFill>
                  <a:schemeClr val="bg1"/>
                </a:solidFill>
              </a:rPr>
              <a:t>household   </a:t>
            </a:r>
            <a:r>
              <a:rPr lang="en-US" sz="3600" b="1" i="1" dirty="0">
                <a:solidFill>
                  <a:srgbClr val="FFFF66"/>
                </a:solidFill>
              </a:rPr>
              <a:t>Acts 16:25-34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Corinthians   </a:t>
            </a:r>
            <a:r>
              <a:rPr lang="en-US" sz="3600" b="1" i="1" dirty="0">
                <a:solidFill>
                  <a:srgbClr val="FFFF66"/>
                </a:solidFill>
              </a:rPr>
              <a:t>Acts 18:8 </a:t>
            </a: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Ephesians   </a:t>
            </a:r>
            <a:r>
              <a:rPr lang="en-US" sz="3600" b="1" i="1" dirty="0">
                <a:solidFill>
                  <a:srgbClr val="FFFF66"/>
                </a:solidFill>
              </a:rPr>
              <a:t>Acts 19:1-7 </a:t>
            </a:r>
            <a:endParaRPr lang="en-US" sz="3600" b="1" i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4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Gradien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Gradient1</Template>
  <TotalTime>1137</TotalTime>
  <Words>246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Gradient1</vt:lpstr>
      <vt:lpstr>Respecting the Will of Christ for the Salvation of Man: The Gospel Plan of Salvation</vt:lpstr>
      <vt:lpstr>Respect for God’s Will Is Demanded</vt:lpstr>
      <vt:lpstr>Christ’s “Will” or “Testament”</vt:lpstr>
      <vt:lpstr>COMMANDS        PROMISES</vt:lpstr>
      <vt:lpstr>Christ’s Will / Testament Confirmed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Authority of Christ: How Much &amp; How Expressed?</dc:title>
  <dc:creator>Harry</dc:creator>
  <cp:lastModifiedBy>Harry</cp:lastModifiedBy>
  <cp:revision>21</cp:revision>
  <dcterms:created xsi:type="dcterms:W3CDTF">2015-06-20T17:20:10Z</dcterms:created>
  <dcterms:modified xsi:type="dcterms:W3CDTF">2015-06-21T12:18:02Z</dcterms:modified>
</cp:coreProperties>
</file>