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sldIdLst>
    <p:sldId id="291" r:id="rId2"/>
    <p:sldId id="297" r:id="rId3"/>
    <p:sldId id="290" r:id="rId4"/>
    <p:sldId id="298" r:id="rId5"/>
    <p:sldId id="299" r:id="rId6"/>
    <p:sldId id="300" r:id="rId7"/>
    <p:sldId id="292" r:id="rId8"/>
    <p:sldId id="293" r:id="rId9"/>
    <p:sldId id="294" r:id="rId10"/>
    <p:sldId id="301" r:id="rId11"/>
    <p:sldId id="295" r:id="rId12"/>
    <p:sldId id="296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00000"/>
    <a:srgbClr val="66FFFF"/>
    <a:srgbClr val="573A1D"/>
    <a:srgbClr val="714B25"/>
    <a:srgbClr val="FFFFCC"/>
    <a:srgbClr val="FFCC66"/>
    <a:srgbClr val="800000"/>
    <a:srgbClr val="64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983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1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831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1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831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831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831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11F5F9-3BB2-4262-AEAA-B860F3B4D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A16EB-AAF7-47A8-AA40-75004F8402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33743-2CD4-43A8-83BA-DB38E2DEB5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91F73-60C9-41E8-83FF-56BBD0E1B6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5781E-6CEF-4A0E-993D-F17E252782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EAC03-13DF-4094-941C-5015AB109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5965B-79AD-4C7C-A15F-C3F5DDB597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3EC8A-CCA2-493D-A286-0CD2E7FDEA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ECFC9-B379-42C6-B282-E48B08DBC6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E24C7-AB10-4D08-A5E9-88AB750E3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EE6EE-A46B-411C-BD62-FB5CDDA59D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000000"/>
            </a:gs>
            <a:gs pos="66000">
              <a:srgbClr val="573A1D"/>
            </a:gs>
            <a:gs pos="100000">
              <a:srgbClr val="714B2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9728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28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28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728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29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729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29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729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729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648F0083-9CC7-4953-B558-A7911125647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6670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7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Growing </a:t>
            </a:r>
            <a:r>
              <a:rPr lang="en-US" sz="7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Tolerance of Immorality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71600" y="5791200"/>
            <a:ext cx="6400800" cy="1066800"/>
          </a:xfrm>
          <a:prstGeom prst="rect">
            <a:avLst/>
          </a:prstGeom>
          <a:effectLst/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tabLst/>
              <a:defRPr/>
            </a:pPr>
            <a:r>
              <a:rPr kumimoji="0" lang="en-US" sz="5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Psalm 50:16-21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267" y="2443352"/>
            <a:ext cx="4755466" cy="33478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443352"/>
            <a:ext cx="5934146" cy="3347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/>
              </a:rPr>
              <a:t>Seen in </a:t>
            </a:r>
            <a:r>
              <a:rPr lang="en-US" sz="4800" b="1" dirty="0">
                <a:solidFill>
                  <a:srgbClr val="FFFF00"/>
                </a:solidFill>
                <a:effectLst/>
              </a:rPr>
              <a:t>the </a:t>
            </a:r>
            <a:r>
              <a:rPr lang="en-US" sz="4800" b="1" dirty="0" smtClean="0">
                <a:solidFill>
                  <a:srgbClr val="FFFF00"/>
                </a:solidFill>
                <a:effectLst/>
              </a:rPr>
              <a:t>Individual</a:t>
            </a:r>
            <a:endParaRPr lang="en-US" sz="48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Purity Brings Blessings: </a:t>
            </a:r>
            <a:r>
              <a:rPr lang="en-US" sz="3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11:19</a:t>
            </a:r>
            <a:endParaRPr lang="en-US" sz="3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law never given for harm, but man’s good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6:24  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“For our good always”</a:t>
            </a:r>
            <a:endParaRPr lang="en-US" sz="3000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19:23 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 God = “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abide in satisfaction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3:10-12</a:t>
            </a:r>
            <a:r>
              <a:rPr lang="en-US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would love life &amp; see good…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Destructive effects of sin </a:t>
            </a: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evident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34:21  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Evil shall slay the wicked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30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1:22-27 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Dishonor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self,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recompense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Pet. </a:t>
            </a: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2:9, 12-13 </a:t>
            </a:r>
            <a:r>
              <a:rPr lang="en-US" sz="3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Destruction is in time and eternity</a:t>
            </a:r>
            <a:endParaRPr lang="en-US" sz="30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Immorality brings one to disgrace &amp; </a:t>
            </a:r>
            <a:r>
              <a:rPr lang="en-US" sz="34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suffering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141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/>
              </a:rPr>
              <a:t>Must Not Conceal Sin, But Must Expose &amp; Rebuke It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51054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Dealt with severely in O.T. (</a:t>
            </a: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13:6-11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 shall not consent to him or listen to him”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“nor shall your eye pity him”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“nor shall you spare him or conceal him”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“your hand shall be first against him”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principle seen in N.T.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1:32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400" b="1" i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5:7-12</a:t>
            </a:r>
            <a:endParaRPr lang="en-US" sz="3400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8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8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47800"/>
          </a:xfrm>
          <a:effectLst/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/>
              </a:rPr>
              <a:t>Do We Have a Growing Tolerance of </a:t>
            </a:r>
            <a:r>
              <a:rPr lang="en-US" sz="4800" b="1" dirty="0">
                <a:solidFill>
                  <a:srgbClr val="FFFF00"/>
                </a:solidFill>
                <a:effectLst/>
              </a:rPr>
              <a:t>Evil?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5334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we do when we know of evil…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society around us?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local church?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family?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000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30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friends?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we: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Consent 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sinner </a:t>
            </a:r>
            <a:r>
              <a:rPr lang="en-US" sz="3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sz="3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ear to his complaint?</a:t>
            </a:r>
            <a:endParaRPr lang="en-US" sz="3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our eye pity him?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we spare him or conceal him?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epent, Cease the tolerance &amp; Stand for Truth!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9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/>
              </a:rPr>
              <a:t>Psalm 50:16-21</a:t>
            </a:r>
            <a:endParaRPr lang="en-US" sz="48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839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to the wicked God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says: “What right have you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declare My statutes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or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My covenant in your mouth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seeing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hate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 and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cast My words behind you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saw a thief, you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consented with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been a partaker with adulterers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give your mouth to evil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tongue frames deceit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sit and speak against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brother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you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slander your own mother’s son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things you have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done, and I kept silent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you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thought that I was altogether like you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but I will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rebuke you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set them in order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your eyes.</a:t>
            </a:r>
          </a:p>
        </p:txBody>
      </p:sp>
    </p:spTree>
    <p:extLst>
      <p:ext uri="{BB962C8B-B14F-4D97-AF65-F5344CB8AC3E}">
        <p14:creationId xmlns:p14="http://schemas.microsoft.com/office/powerpoint/2010/main" val="346391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  <a:effectLst/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/>
              </a:rPr>
              <a:t>Principle Established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7150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Identified with wicked by tolerating evil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Saw a thief and consented with him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 a partaker with adulterers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How?</a:t>
            </a:r>
            <a:r>
              <a:rPr lang="en-US" sz="32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tolerating evil rather than rebuking it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speak to the same principle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17:15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Justifying the wicked is abomination</a:t>
            </a:r>
            <a:endParaRPr lang="en-US" sz="3200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24:24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covering for wicked will be cursed</a:t>
            </a:r>
            <a:endParaRPr lang="en-US" sz="3200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28:4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i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Praising the wicked = Forsaking the law</a:t>
            </a:r>
            <a:endParaRPr lang="en-US" sz="3200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sz="36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</a:t>
            </a: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aid </a:t>
            </a:r>
            <a:r>
              <a:rPr lang="en-US" sz="36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wicked (</a:t>
            </a:r>
            <a:r>
              <a:rPr lang="en-US" sz="36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Ezek. 13:22</a:t>
            </a:r>
            <a:r>
              <a:rPr lang="en-US" sz="36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838199"/>
          </a:xfrm>
          <a:effectLst/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  <a:effectLst/>
              </a:rPr>
              <a:t>Example of Principle in Nations</a:t>
            </a:r>
            <a:endParaRPr lang="en-US" sz="40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591" y="838200"/>
            <a:ext cx="9067800" cy="6006152"/>
          </a:xfrm>
          <a:effectLst/>
        </p:spPr>
        <p:txBody>
          <a:bodyPr/>
          <a:lstStyle/>
          <a:p>
            <a:pPr>
              <a:lnSpc>
                <a:spcPct val="8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Ancient Greece:</a:t>
            </a:r>
            <a:endParaRPr lang="en-US" sz="3000" b="1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anose="05000000000000000000" pitchFamily="2" charset="2"/>
              <a:buChar char="§"/>
              <a:defRPr/>
            </a:pP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“In Greece there had never been any shame in relationships before marriage or outside marriage. Demosthenes writes as if it was the merest commonplace, as indeed it was:  ‘We keep mistresses for pleasure, concubines for the day-to-day needs of the body, but we have wives in order to produce children legitimately and to have a trustworthy guardian of our homes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.’”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(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Barclay, </a:t>
            </a:r>
            <a:r>
              <a:rPr lang="en-US" sz="2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Flesh &amp; Spirit</a:t>
            </a:r>
            <a:r>
              <a:rPr lang="en-US" sz="23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,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 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24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charset="0"/>
              </a:rPr>
              <a:t>)</a:t>
            </a:r>
            <a:endParaRPr lang="en-U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0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Ancient Rome:</a:t>
            </a:r>
            <a:endParaRPr lang="en-US" sz="3000" b="1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“…</a:t>
            </a:r>
            <a:r>
              <a:rPr lang="en-US" sz="25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an age when shame seems to have vanished from the earth</a:t>
            </a:r>
            <a:r>
              <a:rPr lang="en-US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”  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(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J. J. Chapman, cited in </a:t>
            </a:r>
            <a:r>
              <a:rPr lang="en-US" sz="23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Flesh &amp; Spirit</a:t>
            </a:r>
            <a:r>
              <a:rPr lang="en-US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, Barclay, p. 24</a:t>
            </a:r>
            <a:r>
              <a:rPr lang="en-US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)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“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Chastity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is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simply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a proof of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ugliness”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…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“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Innocence is not rare, it is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non-existent”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(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Seneca, </a:t>
            </a:r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On Benefits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, 3.16.1-3; </a:t>
            </a:r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On Anger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,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2.8)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Julius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Caesar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notorious as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lover of king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Nicomedes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 of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Bithynia</a:t>
            </a:r>
          </a:p>
          <a:p>
            <a:pPr lvl="1">
              <a:lnSpc>
                <a:spcPct val="88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anose="05000000000000000000" pitchFamily="2" charset="2"/>
              <a:buChar char="§"/>
              <a:defRPr/>
            </a:pP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Nero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“married”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young boy 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called </a:t>
            </a:r>
            <a:r>
              <a:rPr lang="en-US" sz="2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Sporus</a:t>
            </a: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 &amp; had a marriage procession through the streets of </a:t>
            </a:r>
            <a:r>
              <a:rPr lang="en-US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Rome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(Barclay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, p. 27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  <a:cs typeface="Times New Roman" charset="0"/>
              </a:rPr>
              <a:t>)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413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04800" y="2438400"/>
            <a:ext cx="85344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“There was no strong body of opinion against immorality.  To the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Greco-Roman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world immorality in sexual matters was not immorality; it was established custom and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practice” 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cs typeface="Times New Roman" charset="0"/>
              </a:rPr>
              <a:t>(Barclay, 28)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85344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Greco-Roman World: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4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New Testament Age</a:t>
            </a:r>
            <a:endParaRPr lang="en-US" sz="48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5486400"/>
            <a:ext cx="9144000" cy="1371600"/>
          </a:xfrm>
          <a:prstGeom prst="rect">
            <a:avLst/>
          </a:prstGeom>
          <a:solidFill>
            <a:srgbClr val="5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Sadly, Modern </a:t>
            </a:r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 Is Taking Same Path to 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Immorality</a:t>
            </a: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273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6013"/>
            <a:ext cx="9144000" cy="330358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6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Regardless of the Realm,</a:t>
            </a:r>
            <a:br>
              <a:rPr lang="en-US" sz="6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7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“Sin is a Reproach to Any People”</a:t>
            </a:r>
            <a:endParaRPr lang="en-US" sz="72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2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/>
              </a:rPr>
              <a:t>Seen in Israel </a:t>
            </a:r>
            <a:r>
              <a:rPr lang="en-US" sz="4800" b="1" dirty="0">
                <a:solidFill>
                  <a:srgbClr val="FFFF00"/>
                </a:solidFill>
                <a:effectLst/>
              </a:rPr>
              <a:t>&amp; Judah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91600" cy="52578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6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for any nation: </a:t>
            </a:r>
            <a:r>
              <a:rPr 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14:34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Judah tolerated it at times (</a:t>
            </a:r>
            <a:r>
              <a:rPr 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 </a:t>
            </a:r>
            <a:r>
              <a:rPr 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14:22-24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 put it away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2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 </a:t>
            </a: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15:11-12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22:46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 tolerated none of such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2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Deut. 23:17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 destroyed for continual tolerance of it (</a:t>
            </a:r>
            <a:r>
              <a:rPr 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 </a:t>
            </a:r>
            <a:r>
              <a:rPr 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17:7-18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Hosea 13:9</a:t>
            </a: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estroyed self, but help was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God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 sentence to assure </a:t>
            </a:r>
            <a:r>
              <a:rPr lang="en-US" sz="36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“that there be </a:t>
            </a:r>
            <a:r>
              <a:rPr lang="en-US" sz="3600" b="1" i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sz="3600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wickedness among you”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600" b="1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Lev. </a:t>
            </a:r>
            <a:r>
              <a:rPr lang="en-US" sz="3600" b="1" i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20:10-16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3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/>
              </a:rPr>
              <a:t>Seen in </a:t>
            </a:r>
            <a:r>
              <a:rPr lang="en-US" sz="4800" b="1" dirty="0">
                <a:solidFill>
                  <a:srgbClr val="FFFF00"/>
                </a:solidFill>
                <a:effectLst/>
              </a:rPr>
              <a:t>the Church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9067800" cy="5486400"/>
          </a:xfrm>
        </p:spPr>
        <p:txBody>
          <a:bodyPr/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 of purity stated: </a:t>
            </a:r>
            <a:r>
              <a:rPr lang="en-US" sz="3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</a:t>
            </a:r>
            <a:r>
              <a:rPr lang="en-US" sz="3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11:2-3 </a:t>
            </a:r>
            <a:r>
              <a:rPr lang="en-US" sz="3400" b="1" i="1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ASV</a:t>
            </a:r>
            <a:endParaRPr lang="en-US" sz="3400" b="1" baseline="30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Cases of immorality tolerated in churches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§"/>
            </a:pPr>
            <a:r>
              <a:rPr lang="en-US" sz="3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2:20-23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Jezebel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tolerated at Thyatira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§"/>
            </a:pPr>
            <a:r>
              <a:rPr lang="en-US" sz="3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</a:t>
            </a:r>
            <a:r>
              <a:rPr lang="en-US" sz="3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5:1-2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Puffed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in receiving evil doer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§"/>
            </a:pPr>
            <a:r>
              <a:rPr lang="en-US" sz="3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15:33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Primary application to church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every case of evil present in any church, 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 was always to purge it </a:t>
            </a: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§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done as God commands, purity brings the best for all involved (</a:t>
            </a:r>
            <a:r>
              <a:rPr lang="en-US" sz="30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5:3-8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Fellowship of evil </a:t>
            </a:r>
            <a:r>
              <a:rPr lang="en-US" sz="34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unequal yoke (</a:t>
            </a:r>
            <a:r>
              <a:rPr lang="en-US" sz="3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6:14f</a:t>
            </a:r>
            <a:r>
              <a:rPr lang="en-US" sz="34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1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  <a:effectLst/>
              </a:rPr>
              <a:t>Seen in </a:t>
            </a:r>
            <a:r>
              <a:rPr lang="en-US" sz="4800" b="1" dirty="0">
                <a:solidFill>
                  <a:srgbClr val="FFFF00"/>
                </a:solidFill>
                <a:effectLst/>
              </a:rPr>
              <a:t>the Family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9067800" cy="5410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600" b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Purity Is for Good of Family: 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3:1-7</a:t>
            </a:r>
            <a:endParaRPr lang="en-US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Tolerance of immorality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devastates a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5:32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19:9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Influence of immorality brings more if no rebuke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demands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Bible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(</a:t>
            </a:r>
            <a:r>
              <a:rPr lang="en-US" sz="3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12:9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“Abhor </a:t>
            </a:r>
            <a:r>
              <a:rPr lang="en-US" sz="3200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which is evil”</a:t>
            </a:r>
          </a:p>
          <a:p>
            <a:pPr lvl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sz="3200" i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“Cleave to that which is good</a:t>
            </a:r>
            <a:endParaRPr lang="en-US" sz="32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Clr>
                <a:srgbClr val="FFFF00"/>
              </a:buClr>
            </a:pPr>
            <a:r>
              <a:rPr lang="en-US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true love present if tolerate </a:t>
            </a:r>
            <a:r>
              <a:rPr lang="en-US" sz="3600" b="1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immorality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2668</TotalTime>
  <Words>776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Orbit</vt:lpstr>
      <vt:lpstr>A Growing Tolerance of Immorality</vt:lpstr>
      <vt:lpstr>Psalm 50:16-21</vt:lpstr>
      <vt:lpstr>Principle Established</vt:lpstr>
      <vt:lpstr>Example of Principle in Nations</vt:lpstr>
      <vt:lpstr>PowerPoint Presentation</vt:lpstr>
      <vt:lpstr>Regardless of the Realm,   “Sin is a Reproach to Any People”</vt:lpstr>
      <vt:lpstr>Seen in Israel &amp; Judah</vt:lpstr>
      <vt:lpstr>Seen in the Church</vt:lpstr>
      <vt:lpstr>Seen in the Family</vt:lpstr>
      <vt:lpstr>Seen in the Individual</vt:lpstr>
      <vt:lpstr>Must Not Conceal Sin, But Must Expose &amp; Rebuke It</vt:lpstr>
      <vt:lpstr>Do We Have a Growing Tolerance of Evil?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48</cp:revision>
  <dcterms:created xsi:type="dcterms:W3CDTF">2001-07-15T02:29:27Z</dcterms:created>
  <dcterms:modified xsi:type="dcterms:W3CDTF">2015-06-28T12:47:29Z</dcterms:modified>
</cp:coreProperties>
</file>