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latin typeface="Gill Sans"/>
        <a:ea typeface="Gill Sans"/>
        <a:cs typeface="Gill Sans"/>
        <a:sym typeface="Gill Sans"/>
      </a:defRPr>
    </a:lvl1pPr>
    <a:lvl2pPr indent="342900" algn="ctr" defTabSz="584200">
      <a:defRPr sz="4200">
        <a:solidFill>
          <a:srgbClr val="FFFFFF"/>
        </a:solidFill>
        <a:latin typeface="Gill Sans"/>
        <a:ea typeface="Gill Sans"/>
        <a:cs typeface="Gill Sans"/>
        <a:sym typeface="Gill Sans"/>
      </a:defRPr>
    </a:lvl2pPr>
    <a:lvl3pPr indent="685800" algn="ctr" defTabSz="584200">
      <a:defRPr sz="4200">
        <a:solidFill>
          <a:srgbClr val="FFFFFF"/>
        </a:solidFill>
        <a:latin typeface="Gill Sans"/>
        <a:ea typeface="Gill Sans"/>
        <a:cs typeface="Gill Sans"/>
        <a:sym typeface="Gill Sans"/>
      </a:defRPr>
    </a:lvl3pPr>
    <a:lvl4pPr indent="1028700" algn="ctr" defTabSz="584200">
      <a:defRPr sz="4200">
        <a:solidFill>
          <a:srgbClr val="FFFFFF"/>
        </a:solidFill>
        <a:latin typeface="Gill Sans"/>
        <a:ea typeface="Gill Sans"/>
        <a:cs typeface="Gill Sans"/>
        <a:sym typeface="Gill Sans"/>
      </a:defRPr>
    </a:lvl4pPr>
    <a:lvl5pPr indent="1371600" algn="ctr" defTabSz="584200">
      <a:defRPr sz="4200">
        <a:solidFill>
          <a:srgbClr val="FFFFFF"/>
        </a:solidFill>
        <a:latin typeface="Gill Sans"/>
        <a:ea typeface="Gill Sans"/>
        <a:cs typeface="Gill Sans"/>
        <a:sym typeface="Gill Sans"/>
      </a:defRPr>
    </a:lvl5pPr>
    <a:lvl6pPr indent="1714500" algn="ctr" defTabSz="584200">
      <a:defRPr sz="4200">
        <a:solidFill>
          <a:srgbClr val="FFFFFF"/>
        </a:solidFill>
        <a:latin typeface="Gill Sans"/>
        <a:ea typeface="Gill Sans"/>
        <a:cs typeface="Gill Sans"/>
        <a:sym typeface="Gill Sans"/>
      </a:defRPr>
    </a:lvl6pPr>
    <a:lvl7pPr indent="2057400" algn="ctr" defTabSz="584200">
      <a:defRPr sz="4200">
        <a:solidFill>
          <a:srgbClr val="FFFFFF"/>
        </a:solidFill>
        <a:latin typeface="Gill Sans"/>
        <a:ea typeface="Gill Sans"/>
        <a:cs typeface="Gill Sans"/>
        <a:sym typeface="Gill Sans"/>
      </a:defRPr>
    </a:lvl7pPr>
    <a:lvl8pPr indent="2400300" algn="ctr" defTabSz="584200">
      <a:defRPr sz="4200">
        <a:solidFill>
          <a:srgbClr val="FFFFFF"/>
        </a:solidFill>
        <a:latin typeface="Gill Sans"/>
        <a:ea typeface="Gill Sans"/>
        <a:cs typeface="Gill Sans"/>
        <a:sym typeface="Gill Sans"/>
      </a:defRPr>
    </a:lvl8pPr>
    <a:lvl9pPr indent="2743200" algn="ctr" defTabSz="584200">
      <a:defRPr sz="4200">
        <a:solidFill>
          <a:srgbClr val="FFFFFF"/>
        </a:solidFill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38" autoAdjust="0"/>
  </p:normalViewPr>
  <p:slideViewPr>
    <p:cSldViewPr snapToGrid="0" snapToObjects="1">
      <p:cViewPr varScale="1">
        <p:scale>
          <a:sx n="77" d="100"/>
          <a:sy n="77" d="100"/>
        </p:scale>
        <p:origin x="-157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48896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82652" y="2571750"/>
            <a:ext cx="7724782" cy="35941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3900">
                <a:solidFill>
                  <a:srgbClr val="A9A9A9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900">
                <a:solidFill>
                  <a:srgbClr val="A9A9A9"/>
                </a:solidFill>
              </a:rPr>
              <a:t>home?</a:t>
            </a:r>
          </a:p>
        </p:txBody>
      </p:sp>
      <p:sp>
        <p:nvSpPr>
          <p:cNvPr id="10" name="Shape 10"/>
          <p:cNvSpPr/>
          <p:nvPr/>
        </p:nvSpPr>
        <p:spPr>
          <a:xfrm>
            <a:off x="2165467" y="107950"/>
            <a:ext cx="9222211" cy="20066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3000"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0">
                <a:solidFill>
                  <a:srgbClr val="FFFFFF"/>
                </a:solidFill>
              </a:rPr>
              <a:t>what have they</a:t>
            </a:r>
          </a:p>
        </p:txBody>
      </p:sp>
      <p:sp>
        <p:nvSpPr>
          <p:cNvPr id="11" name="Shape 11"/>
          <p:cNvSpPr/>
          <p:nvPr/>
        </p:nvSpPr>
        <p:spPr>
          <a:xfrm>
            <a:off x="1036414" y="2311400"/>
            <a:ext cx="5561410" cy="14986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FFFFFF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9600">
                <a:solidFill>
                  <a:srgbClr val="D80000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D80000"/>
                </a:solidFill>
              </a:rPr>
              <a:t>seen in your</a:t>
            </a:r>
          </a:p>
        </p:txBody>
      </p:sp>
      <p:sp>
        <p:nvSpPr>
          <p:cNvPr id="12" name="Shape 12"/>
          <p:cNvSpPr/>
          <p:nvPr/>
        </p:nvSpPr>
        <p:spPr>
          <a:xfrm>
            <a:off x="1117327" y="8286750"/>
            <a:ext cx="3532883" cy="8001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800"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the godly home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600" b="1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056244" y="38100"/>
            <a:ext cx="2406998" cy="11430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7200"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home?</a:t>
            </a:r>
          </a:p>
        </p:txBody>
      </p:sp>
      <p:sp>
        <p:nvSpPr>
          <p:cNvPr id="3" name="Shape 3"/>
          <p:cNvSpPr/>
          <p:nvPr/>
        </p:nvSpPr>
        <p:spPr>
          <a:xfrm>
            <a:off x="161162" y="317500"/>
            <a:ext cx="3477221" cy="8001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800"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what have they</a:t>
            </a:r>
          </a:p>
        </p:txBody>
      </p:sp>
      <p:sp>
        <p:nvSpPr>
          <p:cNvPr id="4" name="Shape 4"/>
          <p:cNvSpPr/>
          <p:nvPr/>
        </p:nvSpPr>
        <p:spPr>
          <a:xfrm>
            <a:off x="3767335" y="457200"/>
            <a:ext cx="2156967" cy="6350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rgbClr val="FFFB00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B00"/>
                </a:solidFill>
              </a:rPr>
              <a:t>seen in your</a:t>
            </a:r>
          </a:p>
        </p:txBody>
      </p:sp>
      <p:sp>
        <p:nvSpPr>
          <p:cNvPr id="5" name="Shape 5"/>
          <p:cNvSpPr/>
          <p:nvPr/>
        </p:nvSpPr>
        <p:spPr>
          <a:xfrm>
            <a:off x="7467327" y="8515350"/>
            <a:ext cx="3532883" cy="8001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800"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the godly home</a:t>
            </a:r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70000" y="1219200"/>
            <a:ext cx="10464800" cy="7366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FFFFFF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 b="0"/>
            </a:pPr>
            <a:r>
              <a:rPr sz="4600" b="1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270000" y="2133600"/>
            <a:ext cx="10464800" cy="41910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 dirty="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4200" b="1" dirty="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4200" b="1" dirty="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4200" b="1" dirty="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4200" b="1" dirty="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xmlns:p14="http://schemas.microsoft.com/office/powerpoint/2010/main" spd="med"/>
  <p:txStyles>
    <p:titleStyle>
      <a:lvl1pPr algn="ctr" defTabSz="584200">
        <a:defRPr sz="4600" b="1">
          <a:latin typeface="+mn-lt"/>
          <a:ea typeface="+mn-ea"/>
          <a:cs typeface="+mn-cs"/>
          <a:sym typeface="Arial Narrow"/>
        </a:defRPr>
      </a:lvl1pPr>
      <a:lvl2pPr indent="228600" algn="ctr" defTabSz="584200">
        <a:defRPr sz="4600" b="1">
          <a:latin typeface="+mn-lt"/>
          <a:ea typeface="+mn-ea"/>
          <a:cs typeface="+mn-cs"/>
          <a:sym typeface="Arial Narrow"/>
        </a:defRPr>
      </a:lvl2pPr>
      <a:lvl3pPr indent="457200" algn="ctr" defTabSz="584200">
        <a:defRPr sz="4600" b="1">
          <a:latin typeface="+mn-lt"/>
          <a:ea typeface="+mn-ea"/>
          <a:cs typeface="+mn-cs"/>
          <a:sym typeface="Arial Narrow"/>
        </a:defRPr>
      </a:lvl3pPr>
      <a:lvl4pPr indent="685800" algn="ctr" defTabSz="584200">
        <a:defRPr sz="4600" b="1">
          <a:latin typeface="+mn-lt"/>
          <a:ea typeface="+mn-ea"/>
          <a:cs typeface="+mn-cs"/>
          <a:sym typeface="Arial Narrow"/>
        </a:defRPr>
      </a:lvl4pPr>
      <a:lvl5pPr indent="914400" algn="ctr" defTabSz="584200">
        <a:defRPr sz="4600" b="1">
          <a:latin typeface="+mn-lt"/>
          <a:ea typeface="+mn-ea"/>
          <a:cs typeface="+mn-cs"/>
          <a:sym typeface="Arial Narrow"/>
        </a:defRPr>
      </a:lvl5pPr>
      <a:lvl6pPr indent="1143000" algn="ctr" defTabSz="584200">
        <a:defRPr sz="4600" b="1">
          <a:latin typeface="+mn-lt"/>
          <a:ea typeface="+mn-ea"/>
          <a:cs typeface="+mn-cs"/>
          <a:sym typeface="Arial Narrow"/>
        </a:defRPr>
      </a:lvl6pPr>
      <a:lvl7pPr indent="1371600" algn="ctr" defTabSz="584200">
        <a:defRPr sz="4600" b="1">
          <a:latin typeface="+mn-lt"/>
          <a:ea typeface="+mn-ea"/>
          <a:cs typeface="+mn-cs"/>
          <a:sym typeface="Arial Narrow"/>
        </a:defRPr>
      </a:lvl7pPr>
      <a:lvl8pPr indent="1600200" algn="ctr" defTabSz="584200">
        <a:defRPr sz="4600" b="1">
          <a:latin typeface="+mn-lt"/>
          <a:ea typeface="+mn-ea"/>
          <a:cs typeface="+mn-cs"/>
          <a:sym typeface="Arial Narrow"/>
        </a:defRPr>
      </a:lvl8pPr>
      <a:lvl9pPr indent="1828800" algn="ctr" defTabSz="584200">
        <a:defRPr sz="4600" b="1">
          <a:latin typeface="+mn-lt"/>
          <a:ea typeface="+mn-ea"/>
          <a:cs typeface="+mn-cs"/>
          <a:sym typeface="Arial Narrow"/>
        </a:defRPr>
      </a:lvl9pPr>
    </p:titleStyle>
    <p:bodyStyle>
      <a:lvl1pPr marL="317500" indent="0" defTabSz="584200">
        <a:spcBef>
          <a:spcPts val="6400"/>
        </a:spcBef>
        <a:buSzPct val="171000"/>
        <a:buFontTx/>
        <a:buNone/>
        <a:defRPr sz="4200" b="1">
          <a:solidFill>
            <a:srgbClr val="FFFFFF"/>
          </a:solidFill>
          <a:latin typeface="+mn-lt"/>
          <a:ea typeface="+mn-ea"/>
          <a:cs typeface="+mn-cs"/>
          <a:sym typeface="Arial Narrow"/>
        </a:defRPr>
      </a:lvl1pPr>
      <a:lvl2pPr marL="762000" indent="0" defTabSz="584200">
        <a:spcBef>
          <a:spcPts val="6400"/>
        </a:spcBef>
        <a:buSzPct val="171000"/>
        <a:buFontTx/>
        <a:buNone/>
        <a:defRPr sz="4200" b="1">
          <a:solidFill>
            <a:srgbClr val="FFFFFF"/>
          </a:solidFill>
          <a:latin typeface="+mn-lt"/>
          <a:ea typeface="+mn-ea"/>
          <a:cs typeface="+mn-cs"/>
          <a:sym typeface="Arial Narrow"/>
        </a:defRPr>
      </a:lvl2pPr>
      <a:lvl3pPr marL="1206500" indent="0" defTabSz="584200">
        <a:spcBef>
          <a:spcPts val="6400"/>
        </a:spcBef>
        <a:buSzPct val="171000"/>
        <a:buFontTx/>
        <a:buNone/>
        <a:defRPr sz="4200" b="1">
          <a:solidFill>
            <a:srgbClr val="FFFFFF"/>
          </a:solidFill>
          <a:latin typeface="+mn-lt"/>
          <a:ea typeface="+mn-ea"/>
          <a:cs typeface="+mn-cs"/>
          <a:sym typeface="Arial Narrow"/>
        </a:defRPr>
      </a:lvl3pPr>
      <a:lvl4pPr marL="1651000" indent="0" defTabSz="584200">
        <a:spcBef>
          <a:spcPts val="6400"/>
        </a:spcBef>
        <a:buSzPct val="171000"/>
        <a:buFontTx/>
        <a:buNone/>
        <a:defRPr sz="4200" b="1">
          <a:solidFill>
            <a:srgbClr val="FFFFFF"/>
          </a:solidFill>
          <a:latin typeface="+mn-lt"/>
          <a:ea typeface="+mn-ea"/>
          <a:cs typeface="+mn-cs"/>
          <a:sym typeface="Arial Narrow"/>
        </a:defRPr>
      </a:lvl4pPr>
      <a:lvl5pPr marL="2095500" indent="0" defTabSz="584200">
        <a:spcBef>
          <a:spcPts val="6400"/>
        </a:spcBef>
        <a:buSzPct val="171000"/>
        <a:buFontTx/>
        <a:buNone/>
        <a:defRPr sz="4200" b="1">
          <a:solidFill>
            <a:srgbClr val="FFFFFF"/>
          </a:solidFill>
          <a:latin typeface="+mn-lt"/>
          <a:ea typeface="+mn-ea"/>
          <a:cs typeface="+mn-cs"/>
          <a:sym typeface="Arial Narrow"/>
        </a:defRPr>
      </a:lvl5pPr>
      <a:lvl6pPr marL="3022600" indent="-571500" defTabSz="584200">
        <a:spcBef>
          <a:spcPts val="6400"/>
        </a:spcBef>
        <a:buSzPct val="171000"/>
        <a:buChar char="•"/>
        <a:defRPr sz="4200" b="1">
          <a:solidFill>
            <a:srgbClr val="FFFFFF"/>
          </a:solidFill>
          <a:latin typeface="+mn-lt"/>
          <a:ea typeface="+mn-ea"/>
          <a:cs typeface="+mn-cs"/>
          <a:sym typeface="Arial Narrow"/>
        </a:defRPr>
      </a:lvl6pPr>
      <a:lvl7pPr marL="3378200" indent="-571500" defTabSz="584200">
        <a:spcBef>
          <a:spcPts val="6400"/>
        </a:spcBef>
        <a:buSzPct val="171000"/>
        <a:buChar char="•"/>
        <a:defRPr sz="4200" b="1">
          <a:solidFill>
            <a:srgbClr val="FFFFFF"/>
          </a:solidFill>
          <a:latin typeface="+mn-lt"/>
          <a:ea typeface="+mn-ea"/>
          <a:cs typeface="+mn-cs"/>
          <a:sym typeface="Arial Narrow"/>
        </a:defRPr>
      </a:lvl7pPr>
      <a:lvl8pPr marL="3733800" indent="-571500" defTabSz="584200">
        <a:spcBef>
          <a:spcPts val="6400"/>
        </a:spcBef>
        <a:buSzPct val="171000"/>
        <a:buChar char="•"/>
        <a:defRPr sz="4200" b="1">
          <a:solidFill>
            <a:srgbClr val="FFFFFF"/>
          </a:solidFill>
          <a:latin typeface="+mn-lt"/>
          <a:ea typeface="+mn-ea"/>
          <a:cs typeface="+mn-cs"/>
          <a:sym typeface="Arial Narrow"/>
        </a:defRPr>
      </a:lvl8pPr>
      <a:lvl9pPr marL="4089400" indent="-571500" defTabSz="584200">
        <a:spcBef>
          <a:spcPts val="6400"/>
        </a:spcBef>
        <a:buSzPct val="171000"/>
        <a:buChar char="•"/>
        <a:defRPr sz="4200" b="1">
          <a:solidFill>
            <a:srgbClr val="FFFFFF"/>
          </a:solidFill>
          <a:latin typeface="+mn-lt"/>
          <a:ea typeface="+mn-ea"/>
          <a:cs typeface="+mn-cs"/>
          <a:sym typeface="Arial Narrow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600" b="1"/>
              <a:t>Noah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Many commendable statements of Noah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The entrance of drinking problems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Righteous people must guard against sin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600" b="1"/>
              <a:t>David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Seven words describe the sad chapter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It all began with idleness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Many homes are full of evil opportunities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4401672" y="1930400"/>
            <a:ext cx="4191001" cy="5905500"/>
            <a:chOff x="-215900" y="-139700"/>
            <a:chExt cx="4191000" cy="5905500"/>
          </a:xfrm>
        </p:grpSpPr>
        <p:sp>
          <p:nvSpPr>
            <p:cNvPr id="28" name="Shape 28"/>
            <p:cNvSpPr/>
            <p:nvPr/>
          </p:nvSpPr>
          <p:spPr>
            <a:xfrm>
              <a:off x="0" y="0"/>
              <a:ext cx="3759200" cy="53467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03200" tIns="203200" rIns="203200" bIns="203200" numCol="1" anchor="ctr">
              <a:spAutoFit/>
            </a:bodyPr>
            <a:lstStyle/>
            <a:p>
              <a:pPr marL="571500" lvl="0" indent="-571500" algn="l">
                <a:spcBef>
                  <a:spcPts val="1200"/>
                </a:spcBef>
                <a:buSzPct val="100000"/>
                <a:buAutoNum type="arabicPeriod"/>
                <a:defRPr sz="1800">
                  <a:solidFill>
                    <a:srgbClr val="000000"/>
                  </a:solidFill>
                </a:defRPr>
              </a:pPr>
              <a:r>
                <a:rPr sz="4000" b="1">
                  <a:effectLst>
                    <a:outerShdw blurRad="127000" dist="76200" dir="2700000" rotWithShape="0">
                      <a:srgbClr val="FFFFFF">
                        <a:alpha val="75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Arial Narrow"/>
                </a:rPr>
                <a:t>Idleness</a:t>
              </a:r>
            </a:p>
            <a:p>
              <a:pPr marL="571500" lvl="0" indent="-571500" algn="l">
                <a:spcBef>
                  <a:spcPts val="1200"/>
                </a:spcBef>
                <a:buSzPct val="100000"/>
                <a:buAutoNum type="arabicPeriod"/>
                <a:defRPr sz="1800">
                  <a:solidFill>
                    <a:srgbClr val="000000"/>
                  </a:solidFill>
                </a:defRPr>
              </a:pPr>
              <a:r>
                <a:rPr sz="4000" b="1">
                  <a:effectLst>
                    <a:outerShdw blurRad="127000" dist="76200" dir="2700000" rotWithShape="0">
                      <a:srgbClr val="FFFFFF">
                        <a:alpha val="75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Arial Narrow"/>
                </a:rPr>
                <a:t>Lust</a:t>
              </a:r>
            </a:p>
            <a:p>
              <a:pPr marL="571500" lvl="0" indent="-571500" algn="l">
                <a:spcBef>
                  <a:spcPts val="1200"/>
                </a:spcBef>
                <a:buSzPct val="100000"/>
                <a:buAutoNum type="arabicPeriod"/>
                <a:defRPr sz="1800">
                  <a:solidFill>
                    <a:srgbClr val="000000"/>
                  </a:solidFill>
                </a:defRPr>
              </a:pPr>
              <a:r>
                <a:rPr sz="4000" b="1">
                  <a:effectLst>
                    <a:outerShdw blurRad="127000" dist="76200" dir="2700000" rotWithShape="0">
                      <a:srgbClr val="FFFFFF">
                        <a:alpha val="75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Arial Narrow"/>
                </a:rPr>
                <a:t>Adultery</a:t>
              </a:r>
            </a:p>
            <a:p>
              <a:pPr marL="571500" lvl="0" indent="-571500" algn="l">
                <a:spcBef>
                  <a:spcPts val="1200"/>
                </a:spcBef>
                <a:buSzPct val="100000"/>
                <a:buAutoNum type="arabicPeriod"/>
                <a:defRPr sz="1800">
                  <a:solidFill>
                    <a:srgbClr val="000000"/>
                  </a:solidFill>
                </a:defRPr>
              </a:pPr>
              <a:r>
                <a:rPr sz="4000" b="1">
                  <a:effectLst>
                    <a:outerShdw blurRad="127000" dist="76200" dir="2700000" rotWithShape="0">
                      <a:srgbClr val="FFFFFF">
                        <a:alpha val="75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Arial Narrow"/>
                </a:rPr>
                <a:t>Deception</a:t>
              </a:r>
            </a:p>
            <a:p>
              <a:pPr marL="571500" lvl="0" indent="-571500" algn="l">
                <a:spcBef>
                  <a:spcPts val="1200"/>
                </a:spcBef>
                <a:buSzPct val="100000"/>
                <a:buAutoNum type="arabicPeriod"/>
                <a:defRPr sz="1800">
                  <a:solidFill>
                    <a:srgbClr val="000000"/>
                  </a:solidFill>
                </a:defRPr>
              </a:pPr>
              <a:r>
                <a:rPr sz="4000" b="1">
                  <a:effectLst>
                    <a:outerShdw blurRad="127000" dist="76200" dir="2700000" rotWithShape="0">
                      <a:srgbClr val="FFFFFF">
                        <a:alpha val="75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Arial Narrow"/>
                </a:rPr>
                <a:t>Murder</a:t>
              </a:r>
            </a:p>
            <a:p>
              <a:pPr marL="571500" lvl="0" indent="-571500" algn="l">
                <a:spcBef>
                  <a:spcPts val="1200"/>
                </a:spcBef>
                <a:buSzPct val="100000"/>
                <a:buAutoNum type="arabicPeriod"/>
                <a:defRPr sz="1800">
                  <a:solidFill>
                    <a:srgbClr val="000000"/>
                  </a:solidFill>
                </a:defRPr>
              </a:pPr>
              <a:r>
                <a:rPr sz="4000" b="1">
                  <a:effectLst>
                    <a:outerShdw blurRad="127000" dist="76200" dir="2700000" rotWithShape="0">
                      <a:srgbClr val="FFFFFF">
                        <a:alpha val="75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Arial Narrow"/>
                </a:rPr>
                <a:t>Guilt</a:t>
              </a:r>
            </a:p>
            <a:p>
              <a:pPr marL="571500" lvl="0" indent="-571500" algn="l">
                <a:spcBef>
                  <a:spcPts val="1200"/>
                </a:spcBef>
                <a:buSzPct val="100000"/>
                <a:buAutoNum type="arabicPeriod"/>
                <a:defRPr sz="1800">
                  <a:solidFill>
                    <a:srgbClr val="000000"/>
                  </a:solidFill>
                </a:defRPr>
              </a:pPr>
              <a:r>
                <a:rPr sz="4000" b="1">
                  <a:effectLst>
                    <a:outerShdw blurRad="127000" dist="76200" dir="2700000" rotWithShape="0">
                      <a:srgbClr val="FFFFFF">
                        <a:alpha val="75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Arial Narrow"/>
                </a:rPr>
                <a:t>Consequence</a:t>
              </a:r>
            </a:p>
          </p:txBody>
        </p:sp>
        <p:pic>
          <p:nvPicPr>
            <p:cNvPr id="27" name="Picture 26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4191000" cy="5905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 build="p" bldLvl="5" animBg="1" advAuto="0"/>
      <p:bldP spid="29" grpId="2" animBg="1" advAuto="0"/>
      <p:bldP spid="29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600" b="1"/>
              <a:t>Herod Antipas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Herod took Herodias for a wife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Men have stolen other men’s wives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Lasciviousness is a work of the flesh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600" b="1"/>
              <a:t>Mary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She watched Him grow in every way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Great truths must have been pondered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She experienced the historical Jesus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600" b="1"/>
              <a:t>Eunice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Eunice saw faith first in her mother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Eunice did not have a Hebrew husband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Wonderful tributes given to Timothy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600" b="1"/>
              <a:t>An Internal Examination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23240"/>
          <a:lstStyle/>
          <a:p>
            <a:pPr lvl="0">
              <a:spcBef>
                <a:spcPts val="3600"/>
              </a:spcBef>
              <a:defRPr sz="1800" b="0">
                <a:solidFill>
                  <a:srgbClr val="000000"/>
                </a:solidFill>
              </a:defRPr>
            </a:pPr>
            <a:r>
              <a:rPr sz="4200" b="1" dirty="0">
                <a:solidFill>
                  <a:srgbClr val="FFFFFF"/>
                </a:solidFill>
              </a:rPr>
              <a:t>Family responsibilities</a:t>
            </a:r>
          </a:p>
          <a:p>
            <a:pPr lvl="0">
              <a:spcBef>
                <a:spcPts val="3600"/>
              </a:spcBef>
              <a:defRPr sz="1800" b="0">
                <a:solidFill>
                  <a:srgbClr val="000000"/>
                </a:solidFill>
              </a:defRPr>
            </a:pPr>
            <a:r>
              <a:rPr sz="4200" b="1" dirty="0">
                <a:solidFill>
                  <a:srgbClr val="FFFFFF"/>
                </a:solidFill>
              </a:rPr>
              <a:t>The treatment of </a:t>
            </a:r>
            <a:r>
              <a:rPr sz="4200" b="1" dirty="0" smtClean="0">
                <a:solidFill>
                  <a:srgbClr val="FFFFFF"/>
                </a:solidFill>
              </a:rPr>
              <a:t>others</a:t>
            </a:r>
            <a:endParaRPr lang="en-US" sz="4200" b="1" dirty="0" smtClean="0">
              <a:solidFill>
                <a:srgbClr val="FFFFFF"/>
              </a:solidFill>
            </a:endParaRPr>
          </a:p>
          <a:p>
            <a:pPr lvl="0">
              <a:spcBef>
                <a:spcPts val="3600"/>
              </a:spcBef>
              <a:defRPr sz="1800" b="0">
                <a:solidFill>
                  <a:srgbClr val="000000"/>
                </a:solidFill>
              </a:defRPr>
            </a:pPr>
            <a:endParaRPr sz="4200" b="1" dirty="0">
              <a:solidFill>
                <a:srgbClr val="FFFFFF"/>
              </a:solidFill>
            </a:endParaRPr>
          </a:p>
          <a:p>
            <a:pPr lvl="0">
              <a:spcBef>
                <a:spcPts val="3600"/>
              </a:spcBef>
              <a:defRPr sz="1800" b="0">
                <a:solidFill>
                  <a:srgbClr val="000000"/>
                </a:solidFill>
              </a:defRPr>
            </a:pPr>
            <a:r>
              <a:rPr sz="4200" b="1" dirty="0">
                <a:solidFill>
                  <a:srgbClr val="FFFFFF"/>
                </a:solidFill>
              </a:rPr>
              <a:t>Recreation or entertainment</a:t>
            </a:r>
          </a:p>
          <a:p>
            <a:pPr lvl="0">
              <a:spcBef>
                <a:spcPts val="3600"/>
              </a:spcBef>
              <a:defRPr sz="1800" b="0">
                <a:solidFill>
                  <a:srgbClr val="000000"/>
                </a:solidFill>
              </a:defRPr>
            </a:pPr>
            <a:r>
              <a:rPr sz="4200" b="1" dirty="0">
                <a:solidFill>
                  <a:srgbClr val="FFFFFF"/>
                </a:solidFill>
              </a:rPr>
              <a:t>Spiritual atmosphere</a:t>
            </a:r>
          </a:p>
          <a:p>
            <a:pPr lvl="0">
              <a:spcBef>
                <a:spcPts val="3600"/>
              </a:spcBef>
              <a:defRPr sz="1800" b="0">
                <a:solidFill>
                  <a:srgbClr val="000000"/>
                </a:solidFill>
              </a:defRPr>
            </a:pPr>
            <a:r>
              <a:rPr sz="4200" b="1" dirty="0">
                <a:solidFill>
                  <a:srgbClr val="FFFFFF"/>
                </a:solidFill>
              </a:rPr>
              <a:t>Friends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 Narrow"/>
        <a:ea typeface="Arial Narrow"/>
        <a:cs typeface="Arial Narrow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 Narrow"/>
        <a:ea typeface="Arial Narrow"/>
        <a:cs typeface="Arial Narrow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118</Words>
  <Application>Microsoft Macintosh PowerPoint</Application>
  <PresentationFormat>Custom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White</vt:lpstr>
      <vt:lpstr>PowerPoint Presentation</vt:lpstr>
      <vt:lpstr>PowerPoint Presentation</vt:lpstr>
      <vt:lpstr>Noah</vt:lpstr>
      <vt:lpstr>David</vt:lpstr>
      <vt:lpstr>Herod Antipas</vt:lpstr>
      <vt:lpstr>Mary</vt:lpstr>
      <vt:lpstr>Eunice</vt:lpstr>
      <vt:lpstr>An Internal Examination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Ramsay Campbell</cp:lastModifiedBy>
  <cp:revision>2</cp:revision>
  <dcterms:modified xsi:type="dcterms:W3CDTF">2015-08-21T04:36:58Z</dcterms:modified>
</cp:coreProperties>
</file>