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67" r:id="rId3"/>
    <p:sldId id="266" r:id="rId4"/>
    <p:sldId id="268" r:id="rId5"/>
    <p:sldId id="258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FF"/>
    <a:srgbClr val="003B3A"/>
    <a:srgbClr val="006666"/>
    <a:srgbClr val="000000"/>
    <a:srgbClr val="FFFF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2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56 h 264"/>
                <a:gd name="T2" fmla="*/ 1 w 457"/>
                <a:gd name="T3" fmla="*/ 0 h 264"/>
                <a:gd name="T4" fmla="*/ 0 w 457"/>
                <a:gd name="T5" fmla="*/ 260 h 264"/>
                <a:gd name="T6" fmla="*/ 457 w 457"/>
                <a:gd name="T7" fmla="*/ 256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A121C26-52E3-4F0B-8FB5-87372C8A8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0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FDD65-D99F-4D10-BAC1-F22D77A49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3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419100"/>
            <a:ext cx="1943100" cy="574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19100"/>
            <a:ext cx="56769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ED690-675E-4F29-A9C4-97881A042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0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388C5-7190-42B3-8194-5DDAA60D5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8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41B12-A9F6-4738-8CE7-12E745C5C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3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2DFD5-A8A5-4132-93DE-ADA1B2ED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86CBC-B25B-4D9E-9F09-8578265EA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4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EBAF3-CD69-43F4-B6DB-4EE5A1630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9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CF894-F8FD-402B-BF1C-22E1156AC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1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CA4A4-B6A4-4447-ABD0-2BB83FAC5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9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F6FDF-CBB5-4D95-BB73-C10712074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4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003B3A"/>
            </a:gs>
            <a:gs pos="100000">
              <a:srgbClr val="00666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4191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Arial Narrow" pitchFamily="34" charset="0"/>
              </a:defRPr>
            </a:lvl1pPr>
          </a:lstStyle>
          <a:p>
            <a:pPr>
              <a:defRPr/>
            </a:pPr>
            <a:fld id="{15694BAE-5DF9-4190-BFA2-D530E4AF2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1047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8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9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50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51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52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53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5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7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1038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1039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0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1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2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3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4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5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56 h 264"/>
                <a:gd name="T2" fmla="*/ 1 w 457"/>
                <a:gd name="T3" fmla="*/ 0 h 264"/>
                <a:gd name="T4" fmla="*/ 0 w 457"/>
                <a:gd name="T5" fmla="*/ 260 h 264"/>
                <a:gd name="T6" fmla="*/ 457 w 457"/>
                <a:gd name="T7" fmla="*/ 256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7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1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219200"/>
            <a:ext cx="8991600" cy="2362200"/>
          </a:xfrm>
        </p:spPr>
        <p:txBody>
          <a:bodyPr anchor="ctr"/>
          <a:lstStyle/>
          <a:p>
            <a:pPr algn="ctr">
              <a:lnSpc>
                <a:spcPct val="85000"/>
              </a:lnSpc>
              <a:defRPr/>
            </a:pPr>
            <a:r>
              <a:rPr lang="en-US" sz="8000" b="1" dirty="0" smtClean="0">
                <a:solidFill>
                  <a:srgbClr val="FFFF00"/>
                </a:solidFill>
              </a:rPr>
              <a:t>“For To Me, To Live Is Christ”</a:t>
            </a:r>
            <a:endParaRPr lang="en-US" sz="8000" b="1" dirty="0" smtClean="0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9144000" cy="1371600"/>
          </a:xfrm>
        </p:spPr>
        <p:txBody>
          <a:bodyPr anchor="ctr"/>
          <a:lstStyle/>
          <a:p>
            <a:pPr algn="ctr">
              <a:defRPr/>
            </a:pPr>
            <a:r>
              <a:rPr lang="en-US" sz="5400" b="1" i="1" dirty="0" smtClean="0"/>
              <a:t>Philippians 1:12-24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2101"/>
          </a:xfrm>
        </p:spPr>
        <p:txBody>
          <a:bodyPr anchor="ctr"/>
          <a:lstStyle/>
          <a:p>
            <a:pPr algn="ctr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Philippians 1:12-24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52400" y="1004090"/>
            <a:ext cx="8839200" cy="5853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200" b="1" baseline="30000" dirty="0">
                <a:solidFill>
                  <a:srgbClr val="FFFF00"/>
                </a:solidFill>
              </a:rPr>
              <a:t>12</a:t>
            </a:r>
            <a:r>
              <a:rPr lang="en-US" altLang="en-US" sz="3200" dirty="0"/>
              <a:t> But I want you to know, brethren, that </a:t>
            </a:r>
            <a:r>
              <a:rPr lang="en-US" altLang="en-US" sz="3200" dirty="0" smtClean="0"/>
              <a:t>the things which happened</a:t>
            </a:r>
            <a:r>
              <a:rPr lang="en-US" altLang="en-US" sz="3200" dirty="0"/>
              <a:t> to me have actually turned out for the furtherance of the gospel, </a:t>
            </a:r>
            <a:r>
              <a:rPr lang="en-US" altLang="en-US" sz="3200" b="1" baseline="30000" dirty="0">
                <a:solidFill>
                  <a:srgbClr val="FFFF00"/>
                </a:solidFill>
              </a:rPr>
              <a:t>13</a:t>
            </a:r>
            <a:r>
              <a:rPr lang="en-US" altLang="en-US" sz="3200" dirty="0"/>
              <a:t> so that it </a:t>
            </a:r>
            <a:r>
              <a:rPr lang="en-US" altLang="en-US" sz="3200" dirty="0" smtClean="0"/>
              <a:t>has become evident </a:t>
            </a:r>
            <a:r>
              <a:rPr lang="en-US" altLang="en-US" sz="3200" dirty="0"/>
              <a:t>to the whole palace guard, and to all the rest, that my chains are in Christ; </a:t>
            </a:r>
            <a:r>
              <a:rPr lang="en-US" altLang="en-US" sz="3200" b="1" baseline="30000" dirty="0">
                <a:solidFill>
                  <a:srgbClr val="FFFF00"/>
                </a:solidFill>
              </a:rPr>
              <a:t>14</a:t>
            </a:r>
            <a:r>
              <a:rPr lang="en-US" altLang="en-US" sz="3200" dirty="0"/>
              <a:t> and most of the brethren in the Lord, having become confident by my chains, are much more bold to speak the word without fear. </a:t>
            </a:r>
            <a:r>
              <a:rPr lang="en-US" altLang="en-US" sz="3200" b="1" baseline="30000" dirty="0">
                <a:solidFill>
                  <a:srgbClr val="FFFF00"/>
                </a:solidFill>
              </a:rPr>
              <a:t>15</a:t>
            </a:r>
            <a:r>
              <a:rPr lang="en-US" altLang="en-US" sz="3200" dirty="0"/>
              <a:t> Some indeed preach Christ </a:t>
            </a:r>
            <a:r>
              <a:rPr lang="en-US" altLang="en-US" sz="3200" dirty="0" smtClean="0"/>
              <a:t>even from envy </a:t>
            </a:r>
            <a:r>
              <a:rPr lang="en-US" altLang="en-US" sz="3200" dirty="0"/>
              <a:t>and strife, and some also </a:t>
            </a:r>
            <a:r>
              <a:rPr lang="en-US" altLang="en-US" sz="3200" dirty="0" smtClean="0"/>
              <a:t>from goodwill: </a:t>
            </a:r>
            <a:r>
              <a:rPr lang="en-US" altLang="en-US" sz="3200" b="1" baseline="30000" dirty="0" smtClean="0">
                <a:solidFill>
                  <a:srgbClr val="FFFF00"/>
                </a:solidFill>
              </a:rPr>
              <a:t>16</a:t>
            </a:r>
            <a:r>
              <a:rPr lang="en-US" altLang="en-US" sz="3200" dirty="0"/>
              <a:t> The former preach Christ from selfish ambition, not sincerely, supposing to add affliction to my chains; </a:t>
            </a:r>
            <a:r>
              <a:rPr lang="en-US" altLang="en-US" sz="3200" b="1" baseline="30000" dirty="0">
                <a:solidFill>
                  <a:srgbClr val="FFFF00"/>
                </a:solidFill>
              </a:rPr>
              <a:t>17</a:t>
            </a:r>
            <a:r>
              <a:rPr lang="en-US" altLang="en-US" sz="3200" dirty="0"/>
              <a:t> but the latter out of love, knowing that I am appointed for the defense of the gospel. </a:t>
            </a:r>
          </a:p>
        </p:txBody>
      </p:sp>
    </p:spTree>
    <p:extLst>
      <p:ext uri="{BB962C8B-B14F-4D97-AF65-F5344CB8AC3E}">
        <p14:creationId xmlns:p14="http://schemas.microsoft.com/office/powerpoint/2010/main" val="97041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52400" y="76200"/>
            <a:ext cx="891540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200" b="1" baseline="30000" dirty="0" smtClean="0">
                <a:solidFill>
                  <a:srgbClr val="FFFF00"/>
                </a:solidFill>
              </a:rPr>
              <a:t>18</a:t>
            </a:r>
            <a:r>
              <a:rPr lang="en-US" altLang="en-US" sz="3200" dirty="0"/>
              <a:t> What then? Only that in every way, whether in pretense or in truth, Christ is preached; and in this I rejoice, yes, and will rejoice. </a:t>
            </a:r>
            <a:r>
              <a:rPr lang="en-US" altLang="en-US" sz="3200" b="1" baseline="30000" dirty="0">
                <a:solidFill>
                  <a:srgbClr val="FFFF00"/>
                </a:solidFill>
              </a:rPr>
              <a:t>19</a:t>
            </a:r>
            <a:r>
              <a:rPr lang="en-US" altLang="en-US" sz="3200" dirty="0"/>
              <a:t> For I know that this will turn out for my deliverance through your prayer and the supply of the Spirit of </a:t>
            </a:r>
            <a:r>
              <a:rPr lang="en-US" altLang="en-US" sz="3200" dirty="0" smtClean="0"/>
              <a:t>Jesus Christ, </a:t>
            </a:r>
            <a:r>
              <a:rPr lang="en-US" altLang="en-US" sz="3200" b="1" baseline="30000" dirty="0" smtClean="0">
                <a:solidFill>
                  <a:srgbClr val="FFFF00"/>
                </a:solidFill>
              </a:rPr>
              <a:t>20</a:t>
            </a:r>
            <a:r>
              <a:rPr lang="en-US" altLang="en-US" sz="3200" dirty="0"/>
              <a:t> according to my earnest expectation and hope that in nothing I shall be ashamed, but with all boldness, as always, so now also Christ will be magnified in my body, whether by life or by death</a:t>
            </a:r>
            <a:r>
              <a:rPr lang="en-US" altLang="en-US" sz="3200" dirty="0" smtClean="0"/>
              <a:t>. </a:t>
            </a:r>
            <a:r>
              <a:rPr lang="en-US" altLang="en-US" sz="3200" dirty="0"/>
              <a:t> </a:t>
            </a:r>
            <a:r>
              <a:rPr lang="en-US" altLang="en-US" sz="3200" b="1" baseline="30000" dirty="0">
                <a:solidFill>
                  <a:srgbClr val="FFFF00"/>
                </a:solidFill>
              </a:rPr>
              <a:t>21</a:t>
            </a:r>
            <a:r>
              <a:rPr lang="en-US" altLang="en-US" sz="3200" dirty="0"/>
              <a:t> For to me, to live is Christ, and to die is gain. </a:t>
            </a:r>
            <a:r>
              <a:rPr lang="en-US" altLang="en-US" sz="3200" b="1" baseline="30000" dirty="0">
                <a:solidFill>
                  <a:srgbClr val="FFFF00"/>
                </a:solidFill>
              </a:rPr>
              <a:t>22</a:t>
            </a:r>
            <a:r>
              <a:rPr lang="en-US" altLang="en-US" sz="3200" dirty="0"/>
              <a:t> But if I live on in the flesh, this will mean fruit from my labor; yet what I shall choose I cannot tell. </a:t>
            </a:r>
            <a:r>
              <a:rPr lang="en-US" altLang="en-US" sz="3200" b="1" baseline="30000" dirty="0">
                <a:solidFill>
                  <a:srgbClr val="FFFF00"/>
                </a:solidFill>
              </a:rPr>
              <a:t>23</a:t>
            </a:r>
            <a:r>
              <a:rPr lang="en-US" altLang="en-US" sz="3200" dirty="0"/>
              <a:t> For</a:t>
            </a:r>
            <a:r>
              <a:rPr lang="en-US" altLang="en-US" sz="3200" b="1" baseline="30000" dirty="0"/>
              <a:t> </a:t>
            </a:r>
            <a:r>
              <a:rPr lang="en-US" altLang="en-US" sz="3200" dirty="0"/>
              <a:t>I am hard-pressed between the two, having a desire to depart and</a:t>
            </a:r>
            <a:r>
              <a:rPr lang="en-US" altLang="en-US" sz="2800" dirty="0"/>
              <a:t> </a:t>
            </a:r>
            <a:r>
              <a:rPr lang="en-US" altLang="en-US" sz="3200" dirty="0"/>
              <a:t>be</a:t>
            </a:r>
            <a:r>
              <a:rPr lang="en-US" altLang="en-US" sz="2800" dirty="0"/>
              <a:t> </a:t>
            </a:r>
            <a:r>
              <a:rPr lang="en-US" altLang="en-US" sz="3200" dirty="0"/>
              <a:t>with</a:t>
            </a:r>
            <a:r>
              <a:rPr lang="en-US" altLang="en-US" sz="2800" dirty="0"/>
              <a:t> </a:t>
            </a:r>
            <a:r>
              <a:rPr lang="en-US" altLang="en-US" sz="3200" dirty="0"/>
              <a:t>Christ,</a:t>
            </a:r>
            <a:r>
              <a:rPr lang="en-US" altLang="en-US" sz="2800" dirty="0"/>
              <a:t> </a:t>
            </a:r>
            <a:r>
              <a:rPr lang="en-US" altLang="en-US" sz="3200" dirty="0"/>
              <a:t>which</a:t>
            </a:r>
            <a:r>
              <a:rPr lang="en-US" altLang="en-US" sz="2800" dirty="0"/>
              <a:t> </a:t>
            </a:r>
            <a:r>
              <a:rPr lang="en-US" altLang="en-US" sz="3200" dirty="0"/>
              <a:t>is</a:t>
            </a:r>
            <a:r>
              <a:rPr lang="en-US" altLang="en-US" sz="2800" dirty="0"/>
              <a:t> </a:t>
            </a:r>
            <a:r>
              <a:rPr lang="en-US" altLang="en-US" sz="3200" dirty="0"/>
              <a:t>far better</a:t>
            </a:r>
            <a:r>
              <a:rPr lang="en-US" altLang="en-US" sz="3200" dirty="0" smtClean="0"/>
              <a:t>. </a:t>
            </a:r>
            <a:r>
              <a:rPr lang="en-US" altLang="en-US" sz="3200" b="1" baseline="30000" dirty="0">
                <a:solidFill>
                  <a:srgbClr val="FFFF00"/>
                </a:solidFill>
              </a:rPr>
              <a:t>24 </a:t>
            </a:r>
            <a:r>
              <a:rPr lang="en-US" altLang="en-US" sz="3200" dirty="0"/>
              <a:t>Nevertheless to remain in the flesh is more needful for you.</a:t>
            </a:r>
          </a:p>
        </p:txBody>
      </p:sp>
    </p:spTree>
    <p:extLst>
      <p:ext uri="{BB962C8B-B14F-4D97-AF65-F5344CB8AC3E}">
        <p14:creationId xmlns:p14="http://schemas.microsoft.com/office/powerpoint/2010/main" val="20948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52400" y="76200"/>
            <a:ext cx="891540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200" b="1" baseline="30000" dirty="0" smtClean="0">
                <a:solidFill>
                  <a:srgbClr val="FFFF00"/>
                </a:solidFill>
              </a:rPr>
              <a:t>18</a:t>
            </a:r>
            <a:r>
              <a:rPr lang="en-US" altLang="en-US" sz="3200" dirty="0"/>
              <a:t> What then? Only that in every way, whether in pretense or in truth, Christ is preached; and in this I rejoice, yes, and will rejoice. </a:t>
            </a:r>
            <a:r>
              <a:rPr lang="en-US" altLang="en-US" sz="3200" b="1" baseline="30000" dirty="0">
                <a:solidFill>
                  <a:srgbClr val="FFFF00"/>
                </a:solidFill>
              </a:rPr>
              <a:t>19</a:t>
            </a:r>
            <a:r>
              <a:rPr lang="en-US" altLang="en-US" sz="3200" dirty="0"/>
              <a:t> For I know that this will turn out for my deliverance through your prayer and the supply of the Spirit of </a:t>
            </a:r>
            <a:r>
              <a:rPr lang="en-US" altLang="en-US" sz="3200" dirty="0" smtClean="0"/>
              <a:t>Jesus Christ, </a:t>
            </a:r>
            <a:r>
              <a:rPr lang="en-US" altLang="en-US" sz="3200" b="1" baseline="30000" dirty="0" smtClean="0">
                <a:solidFill>
                  <a:srgbClr val="FFFF00"/>
                </a:solidFill>
              </a:rPr>
              <a:t>20</a:t>
            </a:r>
            <a:r>
              <a:rPr lang="en-US" altLang="en-US" sz="3200" dirty="0"/>
              <a:t> according to my earnest expectation and hope that in nothing I shall be ashamed, but with all boldness, as always, so now also Christ will be magnified in my body, whether by life or by death. </a:t>
            </a:r>
            <a:r>
              <a:rPr lang="en-US" altLang="en-US" sz="3200" b="1" baseline="30000" dirty="0">
                <a:solidFill>
                  <a:srgbClr val="FFFF00"/>
                </a:solidFill>
              </a:rPr>
              <a:t>21</a:t>
            </a:r>
            <a:r>
              <a:rPr lang="en-US" altLang="en-US" sz="3200" dirty="0"/>
              <a:t> </a:t>
            </a:r>
            <a:r>
              <a:rPr lang="en-US" altLang="en-US" sz="3200" b="1" dirty="0">
                <a:solidFill>
                  <a:srgbClr val="FFFF66"/>
                </a:solidFill>
              </a:rPr>
              <a:t>For to me, to live is Christ</a:t>
            </a:r>
            <a:r>
              <a:rPr lang="en-US" altLang="en-US" sz="3200" dirty="0"/>
              <a:t>, and to die is gain. </a:t>
            </a:r>
            <a:r>
              <a:rPr lang="en-US" altLang="en-US" sz="3200" b="1" baseline="30000" dirty="0">
                <a:solidFill>
                  <a:srgbClr val="FFFF00"/>
                </a:solidFill>
              </a:rPr>
              <a:t>22</a:t>
            </a:r>
            <a:r>
              <a:rPr lang="en-US" altLang="en-US" sz="3200" dirty="0"/>
              <a:t> But if I live on in the flesh, this will mean fruit from my labor; yet what I shall choose I cannot tell. </a:t>
            </a:r>
            <a:r>
              <a:rPr lang="en-US" altLang="en-US" sz="3200" b="1" baseline="30000" dirty="0">
                <a:solidFill>
                  <a:srgbClr val="FFFF00"/>
                </a:solidFill>
              </a:rPr>
              <a:t>23</a:t>
            </a:r>
            <a:r>
              <a:rPr lang="en-US" altLang="en-US" sz="3200" dirty="0"/>
              <a:t> For</a:t>
            </a:r>
            <a:r>
              <a:rPr lang="en-US" altLang="en-US" sz="3200" b="1" baseline="30000" dirty="0"/>
              <a:t> </a:t>
            </a:r>
            <a:r>
              <a:rPr lang="en-US" altLang="en-US" sz="3200" dirty="0"/>
              <a:t>I am hard-pressed between the two, having a desire to depart and</a:t>
            </a:r>
            <a:r>
              <a:rPr lang="en-US" altLang="en-US" sz="2800" dirty="0"/>
              <a:t> </a:t>
            </a:r>
            <a:r>
              <a:rPr lang="en-US" altLang="en-US" sz="3200" dirty="0"/>
              <a:t>be</a:t>
            </a:r>
            <a:r>
              <a:rPr lang="en-US" altLang="en-US" sz="2800" dirty="0"/>
              <a:t> </a:t>
            </a:r>
            <a:r>
              <a:rPr lang="en-US" altLang="en-US" sz="3200" dirty="0"/>
              <a:t>with</a:t>
            </a:r>
            <a:r>
              <a:rPr lang="en-US" altLang="en-US" sz="2800" dirty="0"/>
              <a:t> </a:t>
            </a:r>
            <a:r>
              <a:rPr lang="en-US" altLang="en-US" sz="3200" dirty="0"/>
              <a:t>Christ,</a:t>
            </a:r>
            <a:r>
              <a:rPr lang="en-US" altLang="en-US" sz="2800" dirty="0"/>
              <a:t> </a:t>
            </a:r>
            <a:r>
              <a:rPr lang="en-US" altLang="en-US" sz="3200" dirty="0"/>
              <a:t>which</a:t>
            </a:r>
            <a:r>
              <a:rPr lang="en-US" altLang="en-US" sz="2800" dirty="0"/>
              <a:t> </a:t>
            </a:r>
            <a:r>
              <a:rPr lang="en-US" altLang="en-US" sz="3200" dirty="0"/>
              <a:t>is</a:t>
            </a:r>
            <a:r>
              <a:rPr lang="en-US" altLang="en-US" sz="2800" dirty="0"/>
              <a:t> </a:t>
            </a:r>
            <a:r>
              <a:rPr lang="en-US" altLang="en-US" sz="3200" dirty="0"/>
              <a:t>far better</a:t>
            </a:r>
            <a:r>
              <a:rPr lang="en-US" altLang="en-US" sz="3200" dirty="0" smtClean="0"/>
              <a:t>. </a:t>
            </a:r>
            <a:r>
              <a:rPr lang="en-US" altLang="en-US" sz="3200" b="1" baseline="30000" dirty="0">
                <a:solidFill>
                  <a:srgbClr val="FFFF00"/>
                </a:solidFill>
              </a:rPr>
              <a:t>24 </a:t>
            </a:r>
            <a:r>
              <a:rPr lang="en-US" altLang="en-US" sz="3200" dirty="0"/>
              <a:t>Nevertheless to remain in the flesh is more needful for you.</a:t>
            </a:r>
          </a:p>
        </p:txBody>
      </p:sp>
    </p:spTree>
    <p:extLst>
      <p:ext uri="{BB962C8B-B14F-4D97-AF65-F5344CB8AC3E}">
        <p14:creationId xmlns:p14="http://schemas.microsoft.com/office/powerpoint/2010/main" val="142731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 anchor="ctr"/>
          <a:lstStyle/>
          <a:p>
            <a:pPr algn="ctr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Setting the Context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715000"/>
          </a:xfrm>
        </p:spPr>
        <p:txBody>
          <a:bodyPr/>
          <a:lstStyle/>
          <a:p>
            <a:pPr marL="341313" indent="-341313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Paul was imprisoned as he wrote letter</a:t>
            </a:r>
          </a:p>
          <a:p>
            <a:pPr marL="341313" indent="-341313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Yet, </a:t>
            </a:r>
            <a:r>
              <a:rPr lang="en-US" sz="3600" dirty="0" smtClean="0"/>
              <a:t>it </a:t>
            </a:r>
            <a:r>
              <a:rPr lang="en-US" sz="3600" dirty="0" smtClean="0"/>
              <a:t>is known for its exhortations to joy (sometimes called “Epistle of Joy”)</a:t>
            </a:r>
          </a:p>
          <a:p>
            <a:pPr marL="341313" indent="-341313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Must have been very encouraging to the original readers</a:t>
            </a:r>
          </a:p>
          <a:p>
            <a:pPr marL="341313" indent="-341313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Serves as great encouragement to </a:t>
            </a:r>
            <a:r>
              <a:rPr lang="en-US" sz="3600" dirty="0" smtClean="0"/>
              <a:t>us</a:t>
            </a:r>
          </a:p>
          <a:p>
            <a:pPr marL="341313" indent="-341313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How could Paul be so encouraging to others while enduring such hardship himself?</a:t>
            </a:r>
            <a:endParaRPr lang="en-US" sz="3600" dirty="0" smtClean="0"/>
          </a:p>
          <a:p>
            <a:pPr marL="341313" indent="-341313">
              <a:lnSpc>
                <a:spcPct val="95000"/>
              </a:lnSpc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3600" dirty="0" smtClean="0"/>
              <a:t>From </a:t>
            </a:r>
            <a:r>
              <a:rPr lang="en-US" sz="3600" dirty="0" smtClean="0"/>
              <a:t>the priorities of </a:t>
            </a:r>
            <a:r>
              <a:rPr lang="en-US" sz="3600" dirty="0" smtClean="0"/>
              <a:t>Paul, we can see he…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FF00"/>
                </a:solidFill>
              </a:rPr>
              <a:t>Had Confidence in God’s Providence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FFFF"/>
                </a:solidFill>
              </a:rPr>
              <a:t>Paul</a:t>
            </a: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had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faith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God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would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act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to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bring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about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rgbClr val="FFFFFF"/>
                </a:solidFill>
              </a:rPr>
              <a:t>g</a:t>
            </a:r>
            <a:r>
              <a:rPr lang="en-US" b="1" dirty="0" smtClean="0">
                <a:solidFill>
                  <a:srgbClr val="FFFFFF"/>
                </a:solidFill>
              </a:rPr>
              <a:t>ood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Often hear </a:t>
            </a:r>
            <a:r>
              <a:rPr lang="en-US" b="1" i="1" dirty="0" smtClean="0">
                <a:solidFill>
                  <a:srgbClr val="FFFF66"/>
                </a:solidFill>
              </a:rPr>
              <a:t>Romans </a:t>
            </a:r>
            <a:r>
              <a:rPr lang="en-US" b="1" i="1" dirty="0" smtClean="0">
                <a:solidFill>
                  <a:srgbClr val="FFFF66"/>
                </a:solidFill>
              </a:rPr>
              <a:t>8:28-30 </a:t>
            </a:r>
            <a:r>
              <a:rPr lang="en-US" dirty="0" smtClean="0">
                <a:solidFill>
                  <a:srgbClr val="FFFFFF"/>
                </a:solidFill>
              </a:rPr>
              <a:t>used to make point</a:t>
            </a:r>
            <a:endParaRPr lang="en-US" b="1" i="1" dirty="0" smtClean="0">
              <a:solidFill>
                <a:srgbClr val="FFFF66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000" dirty="0" smtClean="0"/>
              <a:t>Text deals with plan of </a:t>
            </a:r>
            <a:r>
              <a:rPr lang="en-US" sz="3000" dirty="0" smtClean="0"/>
              <a:t>salvation but principle is true</a:t>
            </a:r>
            <a:endParaRPr lang="en-US" sz="3000" dirty="0" smtClean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God uses occasions to bring good out in people</a:t>
            </a:r>
            <a:endParaRPr lang="en-US" b="1" i="1" dirty="0">
              <a:solidFill>
                <a:srgbClr val="FFFF66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000" b="1" i="1" dirty="0" smtClean="0">
                <a:solidFill>
                  <a:srgbClr val="FFFF66"/>
                </a:solidFill>
              </a:rPr>
              <a:t>Genesis 50: 20</a:t>
            </a:r>
            <a:r>
              <a:rPr lang="en-US" sz="3000" dirty="0" smtClean="0"/>
              <a:t>  Joseph’s life establishes this truth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000" b="1" i="1" dirty="0" smtClean="0">
                <a:solidFill>
                  <a:srgbClr val="FFFF66"/>
                </a:solidFill>
              </a:rPr>
              <a:t>Esther 4:14</a:t>
            </a:r>
            <a:r>
              <a:rPr lang="en-US" sz="3000" dirty="0" smtClean="0"/>
              <a:t>  Mordecai notes same of Esther’s life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God </a:t>
            </a:r>
            <a:r>
              <a:rPr lang="en-US" dirty="0" smtClean="0"/>
              <a:t>has always required characters of faith to trust in His power &amp; wisdom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000" b="1" i="1" dirty="0" smtClean="0">
                <a:solidFill>
                  <a:srgbClr val="FFFF66"/>
                </a:solidFill>
              </a:rPr>
              <a:t>Habakkuk 1 &amp; </a:t>
            </a:r>
            <a:r>
              <a:rPr lang="en-US" sz="3000" b="1" i="1" dirty="0" smtClean="0">
                <a:solidFill>
                  <a:srgbClr val="FFFF66"/>
                </a:solidFill>
              </a:rPr>
              <a:t>2  </a:t>
            </a:r>
            <a:r>
              <a:rPr lang="en-US" sz="3000" dirty="0" smtClean="0">
                <a:solidFill>
                  <a:srgbClr val="FFFFFF"/>
                </a:solidFill>
              </a:rPr>
              <a:t>Prophet told to be silent and wait</a:t>
            </a:r>
            <a:endParaRPr lang="en-US" sz="3000" dirty="0" smtClean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000" b="1" i="1" dirty="0" smtClean="0">
                <a:solidFill>
                  <a:srgbClr val="FFFF66"/>
                </a:solidFill>
              </a:rPr>
              <a:t>Hebrews 11 </a:t>
            </a:r>
            <a:r>
              <a:rPr lang="en-US" sz="3000" dirty="0" smtClean="0">
                <a:solidFill>
                  <a:srgbClr val="FFFFFF"/>
                </a:solidFill>
              </a:rPr>
              <a:t>Trust &amp; obedience puts us in God’s path</a:t>
            </a:r>
            <a:endParaRPr lang="en-US" sz="3000" b="1" i="1" dirty="0" smtClean="0">
              <a:solidFill>
                <a:srgbClr val="FFFF66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FF66"/>
                </a:solidFill>
              </a:rPr>
              <a:t>Book of Revelation</a:t>
            </a:r>
            <a:r>
              <a:rPr lang="en-US" dirty="0" smtClean="0"/>
              <a:t> </a:t>
            </a:r>
            <a:r>
              <a:rPr lang="en-US" dirty="0" smtClean="0"/>
              <a:t>assures us of victory in Christ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FF00"/>
                </a:solidFill>
              </a:rPr>
              <a:t>Had Determination </a:t>
            </a:r>
            <a:r>
              <a:rPr lang="en-US" b="1" dirty="0">
                <a:solidFill>
                  <a:srgbClr val="FFFF00"/>
                </a:solidFill>
              </a:rPr>
              <a:t>to Aid </a:t>
            </a:r>
            <a:r>
              <a:rPr lang="en-US" b="1" dirty="0" smtClean="0">
                <a:solidFill>
                  <a:srgbClr val="FFFF00"/>
                </a:solidFill>
              </a:rPr>
              <a:t>Cause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9067800" cy="5791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FFFF"/>
                </a:solidFill>
              </a:rPr>
              <a:t>Paul </a:t>
            </a:r>
            <a:r>
              <a:rPr lang="en-US" b="1" dirty="0" smtClean="0">
                <a:solidFill>
                  <a:srgbClr val="FFFFFF"/>
                </a:solidFill>
              </a:rPr>
              <a:t>kept his focus </a:t>
            </a:r>
            <a:r>
              <a:rPr lang="en-US" b="1" dirty="0">
                <a:solidFill>
                  <a:srgbClr val="FFFFFF"/>
                </a:solidFill>
              </a:rPr>
              <a:t>on </a:t>
            </a:r>
            <a:r>
              <a:rPr lang="en-US" b="1" dirty="0" smtClean="0">
                <a:solidFill>
                  <a:srgbClr val="FFFFFF"/>
                </a:solidFill>
              </a:rPr>
              <a:t>the progress of the </a:t>
            </a:r>
            <a:r>
              <a:rPr lang="en-US" b="1" dirty="0">
                <a:solidFill>
                  <a:srgbClr val="FFFFFF"/>
                </a:solidFill>
              </a:rPr>
              <a:t>Gospel </a:t>
            </a:r>
            <a:r>
              <a:rPr lang="en-US" b="1" dirty="0" smtClean="0">
                <a:solidFill>
                  <a:srgbClr val="FFFFFF"/>
                </a:solidFill>
              </a:rPr>
              <a:t>no matter what the cost </a:t>
            </a:r>
            <a:r>
              <a:rPr lang="en-US" b="1" dirty="0">
                <a:solidFill>
                  <a:srgbClr val="FFFFFF"/>
                </a:solidFill>
              </a:rPr>
              <a:t>to s</a:t>
            </a:r>
            <a:r>
              <a:rPr lang="en-US" b="1" dirty="0" smtClean="0">
                <a:solidFill>
                  <a:srgbClr val="FFFFFF"/>
                </a:solidFill>
              </a:rPr>
              <a:t>elf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Paul </a:t>
            </a:r>
            <a:r>
              <a:rPr lang="en-US" dirty="0" smtClean="0"/>
              <a:t>saw his imprisonment as advantage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000" dirty="0" smtClean="0"/>
              <a:t>Opportunity to reach new audience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000" dirty="0" smtClean="0"/>
              <a:t>Made others bold to speak the truth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000" b="1" i="1" dirty="0" smtClean="0">
                <a:solidFill>
                  <a:srgbClr val="FFFF66"/>
                </a:solidFill>
              </a:rPr>
              <a:t>1 Corinthians 9:19-23</a:t>
            </a:r>
            <a:endParaRPr lang="en-US" sz="3000" dirty="0" smtClean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Same true with Peter &amp; others at start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000" b="1" i="1" dirty="0" smtClean="0">
                <a:solidFill>
                  <a:srgbClr val="FFFF66"/>
                </a:solidFill>
              </a:rPr>
              <a:t>Acts 4:18-20</a:t>
            </a:r>
            <a:endParaRPr lang="en-US" sz="3000" dirty="0" smtClean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000" b="1" i="1" dirty="0" smtClean="0">
                <a:solidFill>
                  <a:srgbClr val="FFFF66"/>
                </a:solidFill>
              </a:rPr>
              <a:t>Acts 5:27-29, 40-42</a:t>
            </a:r>
            <a:endParaRPr lang="en-US" sz="3000" dirty="0" smtClean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000" b="1" i="1" dirty="0" smtClean="0">
                <a:solidFill>
                  <a:srgbClr val="FFFF66"/>
                </a:solidFill>
              </a:rPr>
              <a:t>1 Peter </a:t>
            </a:r>
            <a:r>
              <a:rPr lang="en-US" sz="3000" b="1" i="1" dirty="0" smtClean="0">
                <a:solidFill>
                  <a:srgbClr val="FFFF66"/>
                </a:solidFill>
              </a:rPr>
              <a:t>4:12-16</a:t>
            </a:r>
            <a:endParaRPr lang="en-US" sz="3000" dirty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Must see self as tool in God’s service, not my own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/>
          <a:lstStyle/>
          <a:p>
            <a:pPr algn="ctr">
              <a:defRPr/>
            </a:pPr>
            <a:r>
              <a:rPr lang="en-US" sz="4200" b="1" dirty="0" smtClean="0">
                <a:solidFill>
                  <a:srgbClr val="FFFF00"/>
                </a:solidFill>
              </a:rPr>
              <a:t>Had Desire </a:t>
            </a:r>
            <a:r>
              <a:rPr lang="en-US" sz="4200" b="1" dirty="0">
                <a:solidFill>
                  <a:srgbClr val="FFFF00"/>
                </a:solidFill>
              </a:rPr>
              <a:t>t</a:t>
            </a:r>
            <a:r>
              <a:rPr lang="en-US" sz="4200" b="1" dirty="0" smtClean="0">
                <a:solidFill>
                  <a:srgbClr val="FFFF00"/>
                </a:solidFill>
              </a:rPr>
              <a:t>o Depart &amp; </a:t>
            </a:r>
            <a:r>
              <a:rPr lang="en-US" sz="4200" b="1" dirty="0" smtClean="0">
                <a:solidFill>
                  <a:srgbClr val="FFFF00"/>
                </a:solidFill>
              </a:rPr>
              <a:t>Be </a:t>
            </a:r>
            <a:r>
              <a:rPr lang="en-US" sz="4200" b="1" dirty="0" smtClean="0">
                <a:solidFill>
                  <a:srgbClr val="FFFF00"/>
                </a:solidFill>
              </a:rPr>
              <a:t>with Christ</a:t>
            </a:r>
            <a:endParaRPr lang="en-US" sz="4200" b="1" dirty="0" smtClean="0">
              <a:solidFill>
                <a:srgbClr val="FFFF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9067800" cy="5715000"/>
          </a:xfrm>
        </p:spPr>
        <p:txBody>
          <a:bodyPr/>
          <a:lstStyle/>
          <a:p>
            <a:pPr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FFFF"/>
                </a:solidFill>
              </a:rPr>
              <a:t>Paul’s love for the cause of Christ was greater than his love for this </a:t>
            </a:r>
            <a:r>
              <a:rPr lang="en-US" b="1" dirty="0">
                <a:solidFill>
                  <a:srgbClr val="FFFFFF"/>
                </a:solidFill>
              </a:rPr>
              <a:t>l</a:t>
            </a:r>
            <a:r>
              <a:rPr lang="en-US" b="1" dirty="0" smtClean="0">
                <a:solidFill>
                  <a:srgbClr val="FFFFFF"/>
                </a:solidFill>
              </a:rPr>
              <a:t>ife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Sermon on Mount gives principle: </a:t>
            </a:r>
            <a:r>
              <a:rPr lang="en-US" b="1" i="1" dirty="0" smtClean="0">
                <a:solidFill>
                  <a:srgbClr val="FFFF66"/>
                </a:solidFill>
              </a:rPr>
              <a:t>Matthew 6:19-21</a:t>
            </a:r>
            <a:endParaRPr lang="en-US" dirty="0" smtClean="0"/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How do we truly find or lose life? (</a:t>
            </a:r>
            <a:r>
              <a:rPr lang="en-US" b="1" i="1" dirty="0" smtClean="0">
                <a:solidFill>
                  <a:srgbClr val="FFFF66"/>
                </a:solidFill>
              </a:rPr>
              <a:t>Matt. 16:25-26</a:t>
            </a:r>
            <a:r>
              <a:rPr lang="en-US" dirty="0" smtClean="0"/>
              <a:t>)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Only </a:t>
            </a:r>
            <a:r>
              <a:rPr lang="en-US" dirty="0" smtClean="0"/>
              <a:t>present with those who truly see present life as time away from home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000" b="1" i="1" dirty="0" smtClean="0">
                <a:solidFill>
                  <a:srgbClr val="FFFF66"/>
                </a:solidFill>
              </a:rPr>
              <a:t>Hebrews </a:t>
            </a:r>
            <a:r>
              <a:rPr lang="en-US" sz="3000" b="1" i="1" dirty="0" smtClean="0">
                <a:solidFill>
                  <a:srgbClr val="FFFF66"/>
                </a:solidFill>
              </a:rPr>
              <a:t>11:9-10  </a:t>
            </a:r>
            <a:r>
              <a:rPr lang="en-US" sz="3000" dirty="0" smtClean="0">
                <a:solidFill>
                  <a:srgbClr val="FFFFFF"/>
                </a:solidFill>
              </a:rPr>
              <a:t>Abraham waited for city of God</a:t>
            </a:r>
            <a:endParaRPr lang="en-US" sz="3000" b="1" i="1" dirty="0" smtClean="0">
              <a:solidFill>
                <a:srgbClr val="FFFF66"/>
              </a:solidFill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000" b="1" i="1" dirty="0" smtClean="0">
                <a:solidFill>
                  <a:srgbClr val="FFFF66"/>
                </a:solidFill>
              </a:rPr>
              <a:t>Hebrews </a:t>
            </a:r>
            <a:r>
              <a:rPr lang="en-US" sz="3000" b="1" i="1" dirty="0" smtClean="0">
                <a:solidFill>
                  <a:srgbClr val="FFFF66"/>
                </a:solidFill>
              </a:rPr>
              <a:t>11:13-16  </a:t>
            </a:r>
            <a:r>
              <a:rPr lang="en-US" sz="3000" dirty="0" smtClean="0">
                <a:solidFill>
                  <a:srgbClr val="FFFFFF"/>
                </a:solidFill>
              </a:rPr>
              <a:t>Sought a heavenly country</a:t>
            </a:r>
            <a:endParaRPr lang="en-US" sz="3000" b="1" i="1" dirty="0" smtClean="0">
              <a:solidFill>
                <a:srgbClr val="FFFF66"/>
              </a:solidFill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000" b="1" i="1" dirty="0" smtClean="0">
                <a:solidFill>
                  <a:srgbClr val="FFFF66"/>
                </a:solidFill>
              </a:rPr>
              <a:t>Philippians </a:t>
            </a:r>
            <a:r>
              <a:rPr lang="en-US" sz="3000" b="1" i="1" dirty="0" smtClean="0">
                <a:solidFill>
                  <a:srgbClr val="FFFF66"/>
                </a:solidFill>
              </a:rPr>
              <a:t>3:20-21  </a:t>
            </a:r>
            <a:r>
              <a:rPr lang="en-US" sz="3000" u="sng" dirty="0" smtClean="0">
                <a:solidFill>
                  <a:srgbClr val="FFFFFF"/>
                </a:solidFill>
              </a:rPr>
              <a:t>Present</a:t>
            </a:r>
            <a:r>
              <a:rPr lang="en-US" sz="3000" dirty="0" smtClean="0">
                <a:solidFill>
                  <a:srgbClr val="FFFFFF"/>
                </a:solidFill>
              </a:rPr>
              <a:t> citizenship is in heaven</a:t>
            </a:r>
            <a:endParaRPr lang="en-US" sz="3000" b="1" i="1" dirty="0" smtClean="0">
              <a:solidFill>
                <a:srgbClr val="FFFF66"/>
              </a:solidFill>
            </a:endParaRP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By the end of his life, Paul </a:t>
            </a:r>
            <a:r>
              <a:rPr lang="en-US" dirty="0" smtClean="0"/>
              <a:t>viewed his reward </a:t>
            </a:r>
            <a:r>
              <a:rPr lang="en-US" dirty="0" smtClean="0"/>
              <a:t>with </a:t>
            </a:r>
            <a:r>
              <a:rPr lang="en-US" dirty="0" smtClean="0"/>
              <a:t>full certainty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rgbClr val="FFFF66"/>
                </a:solidFill>
              </a:rPr>
              <a:t>2 Timothy </a:t>
            </a:r>
            <a:r>
              <a:rPr lang="en-US" b="1" i="1" dirty="0" smtClean="0">
                <a:solidFill>
                  <a:srgbClr val="FFFF66"/>
                </a:solidFill>
              </a:rPr>
              <a:t>4:6-8; 1:12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 autoUpdateAnimBg="0"/>
    </p:bldLst>
  </p:timing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1379</TotalTime>
  <Words>361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Arial</vt:lpstr>
      <vt:lpstr>Monotype Sorts</vt:lpstr>
      <vt:lpstr>Calibri</vt:lpstr>
      <vt:lpstr>Arial Narrow</vt:lpstr>
      <vt:lpstr>high voltage</vt:lpstr>
      <vt:lpstr>“For To Me, To Live Is Christ”</vt:lpstr>
      <vt:lpstr>Philippians 1:12-24</vt:lpstr>
      <vt:lpstr>PowerPoint Presentation</vt:lpstr>
      <vt:lpstr>PowerPoint Presentation</vt:lpstr>
      <vt:lpstr>Setting the Context</vt:lpstr>
      <vt:lpstr>Had Confidence in God’s Providence</vt:lpstr>
      <vt:lpstr>Had Determination to Aid Cause</vt:lpstr>
      <vt:lpstr>Had Desire to Depart &amp; Be with Christ</vt:lpstr>
    </vt:vector>
  </TitlesOfParts>
  <Company>South Livingston C of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Unknown User</dc:creator>
  <cp:lastModifiedBy>Harry</cp:lastModifiedBy>
  <cp:revision>16</cp:revision>
  <dcterms:created xsi:type="dcterms:W3CDTF">2001-04-22T00:46:18Z</dcterms:created>
  <dcterms:modified xsi:type="dcterms:W3CDTF">2015-09-06T12:04:49Z</dcterms:modified>
</cp:coreProperties>
</file>