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66FFFF"/>
    <a:srgbClr val="6E492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BFB9-E147-4374-9DF2-94EAD0D03E8E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7903-3CC5-431E-B1BC-806C48263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5430-FF71-4B40-B391-02E52573F6B1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CDB0-86A7-459F-9D63-57898C5AD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670B0-4E66-4D92-8637-26FE40750310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F016-B892-41AF-9CB0-405368636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648F-20CB-40F0-A00B-EDB67B72EB77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17F7-E2B9-498F-BDB2-8F4E39697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B091-970D-4094-9A58-E5053584E316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BF54-0855-4A94-8F3D-4C5F7C75E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82DE-68AD-4351-92A5-8D90ABA42708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E8AA-ED9D-48B8-9D60-93F448ABC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9016-762D-4256-B9D9-A5BF8C79D2EE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33BF-BCB8-4AB6-9956-7F6BC166A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DFB7-9369-44CF-B3C8-0DF1FA64A231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76ADD-E251-4FFE-A8CD-08D8D511B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D8A9-58E2-4B1D-9718-AF149EED7823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AAB4-CD6E-4E9C-88D5-B58ED68BB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6CB1-AC92-433F-9D47-ECABB8A87E0E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63CE-B318-4317-A495-C0851CC9B7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02BB-1232-46EA-8922-52218449CEFA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D875E-9514-4ABC-B3F2-727B8F1D5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0000">
              <a:srgbClr val="6E4924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24FAFE-E66D-4145-A943-0DBF619EA74F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4DA4B8-31E2-468D-B330-346EBB015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438400"/>
          </a:xfrm>
        </p:spPr>
        <p:txBody>
          <a:bodyPr>
            <a:normAutofit/>
          </a:bodyPr>
          <a:lstStyle/>
          <a:p>
            <a:r>
              <a:rPr lang="en-US" sz="9800" b="1" smtClean="0">
                <a:solidFill>
                  <a:srgbClr val="FFFF00"/>
                </a:solidFill>
              </a:rPr>
              <a:t>MEDITATION:</a:t>
            </a:r>
            <a:r>
              <a:rPr lang="en-US" sz="8900" smtClean="0">
                <a:solidFill>
                  <a:srgbClr val="FFFF00"/>
                </a:solidFill>
              </a:rPr>
              <a:t/>
            </a:r>
            <a:br>
              <a:rPr lang="en-US" sz="8900" smtClean="0">
                <a:solidFill>
                  <a:srgbClr val="FFFF00"/>
                </a:solidFill>
              </a:rPr>
            </a:br>
            <a:r>
              <a:rPr lang="en-US" b="1" i="1" smtClean="0">
                <a:solidFill>
                  <a:srgbClr val="FFFF00"/>
                </a:solidFill>
              </a:rPr>
              <a:t>Need for, Object of &amp; Benefit from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i="1" smtClean="0">
                <a:solidFill>
                  <a:srgbClr val="FFFFFF"/>
                </a:solidFill>
              </a:rPr>
              <a:t>Psalm 119:97-104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Psalm 119:97-104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6045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Oh, how I love Your law! It is my meditation all the day.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You, through Your commandments, make me wiser than my enemies; for they are ever with me.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99 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more understanding than all my teachers, for Your testimonies are my meditation.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understand more than the ancients, because I keep Your precepts.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101 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restrained my feet from every evil way, that I may keep Your word.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102 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not departed from Your judgments, for You Yourself have taught me.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sweet are Your words to my taste, sweeter than honey to my mouth!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Through Your precepts I get understanding; therefore I hate every false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Psalm 119:97-104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8915400" cy="6045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Oh, how I love Your law! It is my </a:t>
            </a:r>
            <a:r>
              <a:rPr lang="en-US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meditation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all the day.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You, through Your commandments, make me wiser than my enemies; for they are ever with me.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99 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more understanding than all my teachers, for   Your testimonies are my </a:t>
            </a:r>
            <a:r>
              <a:rPr lang="en-US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meditation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understand more than the ancients, because I keep Your precepts.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101 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restrained my feet from every evil way, that I  may keep Your word.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102 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not departed from Your judgments, for You Yourself have taught me.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sweet are Your words to my taste, sweeter than honey to my mouth!</a:t>
            </a:r>
            <a:b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104 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Through Your precepts I get understanding; therefore I hate every false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200" b="1" smtClean="0">
                <a:solidFill>
                  <a:srgbClr val="FFFF00"/>
                </a:solidFill>
              </a:rPr>
              <a:t>Defining “Meditate” &amp; “Meditation”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275" y="914400"/>
            <a:ext cx="9067800" cy="5943600"/>
          </a:xfrm>
        </p:spPr>
        <p:txBody>
          <a:bodyPr>
            <a:normAutofit/>
          </a:bodyPr>
          <a:lstStyle/>
          <a:p>
            <a:pPr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b="1" u="sng" smtClean="0">
                <a:solidFill>
                  <a:schemeClr val="bg1"/>
                </a:solidFill>
              </a:rPr>
              <a:t>Hebrew words</a:t>
            </a:r>
          </a:p>
          <a:p>
            <a:pPr lvl="1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b="1" i="1" smtClean="0">
                <a:solidFill>
                  <a:srgbClr val="FFFF00"/>
                </a:solidFill>
              </a:rPr>
              <a:t>siyach</a:t>
            </a:r>
            <a:r>
              <a:rPr lang="en-US" smtClean="0">
                <a:solidFill>
                  <a:schemeClr val="bg1"/>
                </a:solidFill>
              </a:rPr>
              <a:t> – </a:t>
            </a:r>
            <a:r>
              <a:rPr lang="en-US" sz="2600" smtClean="0">
                <a:solidFill>
                  <a:schemeClr val="bg1"/>
                </a:solidFill>
              </a:rPr>
              <a:t>verb root - to ponder, converse (with oneself) or utter (aloud)</a:t>
            </a:r>
          </a:p>
          <a:p>
            <a:pPr lvl="2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itchFamily="2" charset="2"/>
              <a:buChar char="§"/>
            </a:pPr>
            <a:r>
              <a:rPr lang="en-US" smtClean="0">
                <a:solidFill>
                  <a:schemeClr val="bg1"/>
                </a:solidFill>
              </a:rPr>
              <a:t>Translated:</a:t>
            </a:r>
            <a:r>
              <a:rPr lang="en-US" smtClean="0">
                <a:solidFill>
                  <a:srgbClr val="66FFFF"/>
                </a:solidFill>
              </a:rPr>
              <a:t> commune, complain, declare, meditate, muse, pray, speak, talk (with)</a:t>
            </a:r>
          </a:p>
          <a:p>
            <a:pPr lvl="1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b="1" i="1" smtClean="0">
                <a:solidFill>
                  <a:srgbClr val="FFFF00"/>
                </a:solidFill>
              </a:rPr>
              <a:t>hagah</a:t>
            </a:r>
            <a:r>
              <a:rPr lang="en-US" smtClean="0">
                <a:solidFill>
                  <a:schemeClr val="bg1"/>
                </a:solidFill>
              </a:rPr>
              <a:t> – </a:t>
            </a:r>
            <a:r>
              <a:rPr lang="en-US" sz="2600" smtClean="0">
                <a:solidFill>
                  <a:schemeClr val="bg1"/>
                </a:solidFill>
              </a:rPr>
              <a:t>verb root - to murmur; by implication, to ponder</a:t>
            </a:r>
          </a:p>
          <a:p>
            <a:pPr lvl="2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itchFamily="2" charset="2"/>
              <a:buChar char="§"/>
            </a:pPr>
            <a:r>
              <a:rPr lang="en-US" smtClean="0">
                <a:solidFill>
                  <a:schemeClr val="bg1"/>
                </a:solidFill>
              </a:rPr>
              <a:t>Translated: </a:t>
            </a:r>
            <a:r>
              <a:rPr lang="en-US" smtClean="0">
                <a:solidFill>
                  <a:srgbClr val="66FFFF"/>
                </a:solidFill>
              </a:rPr>
              <a:t>imagine, meditate, mourn, mutter, roar, sore, speak, study, talk, utter</a:t>
            </a:r>
          </a:p>
          <a:p>
            <a:pPr lvl="2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rgbClr val="FFC000"/>
              </a:buClr>
              <a:buSzPct val="7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higgayown</a:t>
            </a:r>
            <a:r>
              <a:rPr lang="en-US" smtClean="0">
                <a:solidFill>
                  <a:srgbClr val="FFFFFF"/>
                </a:solidFill>
              </a:rPr>
              <a:t> is musical notation for solemnity of movement</a:t>
            </a:r>
          </a:p>
          <a:p>
            <a:pPr lvl="1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b="1" i="1" smtClean="0">
                <a:solidFill>
                  <a:srgbClr val="FFFF00"/>
                </a:solidFill>
              </a:rPr>
              <a:t>suwach</a:t>
            </a:r>
            <a:r>
              <a:rPr lang="en-US" smtClean="0">
                <a:solidFill>
                  <a:schemeClr val="bg1"/>
                </a:solidFill>
              </a:rPr>
              <a:t> – </a:t>
            </a:r>
            <a:r>
              <a:rPr lang="en-US" sz="2600" smtClean="0">
                <a:solidFill>
                  <a:schemeClr val="bg1"/>
                </a:solidFill>
              </a:rPr>
              <a:t>verb root - to muse pensively</a:t>
            </a:r>
          </a:p>
          <a:p>
            <a:pPr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b="1" u="sng" smtClean="0">
                <a:solidFill>
                  <a:schemeClr val="bg1"/>
                </a:solidFill>
              </a:rPr>
              <a:t>Greek words</a:t>
            </a:r>
          </a:p>
          <a:p>
            <a:pPr lvl="1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b="1" i="1" smtClean="0">
                <a:solidFill>
                  <a:srgbClr val="FFFF00"/>
                </a:solidFill>
              </a:rPr>
              <a:t>meletao</a:t>
            </a:r>
            <a:r>
              <a:rPr lang="en-US" smtClean="0">
                <a:solidFill>
                  <a:schemeClr val="bg1"/>
                </a:solidFill>
              </a:rPr>
              <a:t> – </a:t>
            </a:r>
            <a:r>
              <a:rPr lang="en-US" sz="2600" smtClean="0">
                <a:solidFill>
                  <a:schemeClr val="bg1"/>
                </a:solidFill>
              </a:rPr>
              <a:t>to take care of, to revolve in the mind</a:t>
            </a:r>
          </a:p>
          <a:p>
            <a:pPr lvl="1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b="1" i="1" smtClean="0">
                <a:solidFill>
                  <a:srgbClr val="FFFF00"/>
                </a:solidFill>
              </a:rPr>
              <a:t>logidzomai</a:t>
            </a:r>
            <a:r>
              <a:rPr lang="en-US" smtClean="0">
                <a:solidFill>
                  <a:schemeClr val="bg1"/>
                </a:solidFill>
              </a:rPr>
              <a:t> – </a:t>
            </a:r>
            <a:r>
              <a:rPr lang="en-US" sz="2600" smtClean="0">
                <a:solidFill>
                  <a:schemeClr val="bg1"/>
                </a:solidFill>
              </a:rPr>
              <a:t>to take an inventory, estimate (lit. or fig.)</a:t>
            </a:r>
          </a:p>
          <a:p>
            <a:pPr lvl="2">
              <a:lnSpc>
                <a:spcPct val="89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mtClean="0">
                <a:solidFill>
                  <a:schemeClr val="bg1"/>
                </a:solidFill>
              </a:rPr>
              <a:t>Translated: </a:t>
            </a:r>
            <a:r>
              <a:rPr lang="en-US" smtClean="0">
                <a:solidFill>
                  <a:srgbClr val="66FFFF"/>
                </a:solidFill>
              </a:rPr>
              <a:t>conclude, account (of), despise, esteem, impute, lay, number, reason, reckon, suppose, think (on)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Need for Meditation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Great need to develop this skill in our time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Previous section of </a:t>
            </a:r>
            <a:r>
              <a:rPr lang="en-US" b="1" smtClean="0">
                <a:solidFill>
                  <a:srgbClr val="FFFF66"/>
                </a:solidFill>
              </a:rPr>
              <a:t>Psalm 119</a:t>
            </a:r>
            <a:r>
              <a:rPr lang="en-US" smtClean="0">
                <a:solidFill>
                  <a:schemeClr val="bg1"/>
                </a:solidFill>
              </a:rPr>
              <a:t> shows the need for meditation in this context (</a:t>
            </a:r>
            <a:r>
              <a:rPr lang="en-US" b="1" i="1" smtClean="0">
                <a:solidFill>
                  <a:srgbClr val="FFFF00"/>
                </a:solidFill>
              </a:rPr>
              <a:t>Psalm 119:89-96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“Word is settled in heaven” (</a:t>
            </a:r>
            <a:r>
              <a:rPr lang="en-US" smtClean="0">
                <a:solidFill>
                  <a:srgbClr val="FFFF00"/>
                </a:solidFill>
              </a:rPr>
              <a:t>v. 89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“I would have perished in my affliction” (</a:t>
            </a:r>
            <a:r>
              <a:rPr lang="en-US" smtClean="0">
                <a:solidFill>
                  <a:srgbClr val="FFFF00"/>
                </a:solidFill>
              </a:rPr>
              <a:t>v. 92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“The wicked wait for me to destroy me” (</a:t>
            </a:r>
            <a:r>
              <a:rPr lang="en-US" smtClean="0">
                <a:solidFill>
                  <a:srgbClr val="FFFF00"/>
                </a:solidFill>
              </a:rPr>
              <a:t>v. 94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Scripture shows need for meditation in daily life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Gen. 24:63</a:t>
            </a:r>
            <a:r>
              <a:rPr lang="en-US" smtClean="0">
                <a:solidFill>
                  <a:schemeClr val="bg1"/>
                </a:solidFill>
              </a:rPr>
              <a:t>  Isaac went to field in the evening to do so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63:6 </a:t>
            </a:r>
            <a:r>
              <a:rPr lang="en-US" smtClean="0">
                <a:solidFill>
                  <a:schemeClr val="bg1"/>
                </a:solidFill>
              </a:rPr>
              <a:t>Remember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God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on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bed,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meditate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in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night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watch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77:6 </a:t>
            </a:r>
            <a:r>
              <a:rPr lang="en-US" smtClean="0">
                <a:solidFill>
                  <a:schemeClr val="bg1"/>
                </a:solidFill>
              </a:rPr>
              <a:t> Meditate in heart &amp; spirit make diligent search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119:148 </a:t>
            </a:r>
            <a:r>
              <a:rPr lang="en-US" smtClean="0">
                <a:solidFill>
                  <a:schemeClr val="bg1"/>
                </a:solidFill>
              </a:rPr>
              <a:t>Awake at night to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meditate on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Object of Meditation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Word of God is the origin of necessary meditation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Josh. 1:8</a:t>
            </a:r>
            <a:r>
              <a:rPr lang="en-US" smtClean="0">
                <a:solidFill>
                  <a:schemeClr val="bg1"/>
                </a:solidFill>
              </a:rPr>
              <a:t>  Not depart from, but meditate on day &amp; night</a:t>
            </a:r>
            <a:endParaRPr lang="en-US" b="1" i="1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1:2</a:t>
            </a:r>
            <a:r>
              <a:rPr lang="en-US" smtClean="0">
                <a:solidFill>
                  <a:schemeClr val="bg1"/>
                </a:solidFill>
              </a:rPr>
              <a:t>  Delight in and meditate on it both day &amp; night</a:t>
            </a:r>
            <a:endParaRPr lang="en-US" b="1" i="1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119:15</a:t>
            </a:r>
            <a:r>
              <a:rPr lang="en-US" smtClean="0">
                <a:solidFill>
                  <a:schemeClr val="bg1"/>
                </a:solidFill>
              </a:rPr>
              <a:t>  “I will meditate on Your precepts…”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119:23</a:t>
            </a:r>
            <a:r>
              <a:rPr lang="en-US" smtClean="0">
                <a:solidFill>
                  <a:schemeClr val="bg1"/>
                </a:solidFill>
              </a:rPr>
              <a:t>  “Your servant meditates on Your statutes”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119:48</a:t>
            </a:r>
            <a:r>
              <a:rPr lang="en-US" smtClean="0">
                <a:solidFill>
                  <a:schemeClr val="bg1"/>
                </a:solidFill>
              </a:rPr>
              <a:t>  “I will meditate on Your statutes” (78, 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119:97</a:t>
            </a:r>
            <a:r>
              <a:rPr lang="en-US" smtClean="0">
                <a:solidFill>
                  <a:schemeClr val="bg1"/>
                </a:solidFill>
              </a:rPr>
              <a:t> O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how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I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love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Your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law!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It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is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my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meditation</a:t>
            </a:r>
            <a:r>
              <a:rPr lang="en-US" sz="2400" smtClean="0">
                <a:solidFill>
                  <a:schemeClr val="bg1"/>
                </a:solidFill>
              </a:rPr>
              <a:t>…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119:99</a:t>
            </a:r>
            <a:r>
              <a:rPr lang="en-US" smtClean="0">
                <a:solidFill>
                  <a:schemeClr val="bg1"/>
                </a:solidFill>
              </a:rPr>
              <a:t>  “Your testimonies are my meditation” </a:t>
            </a:r>
            <a:endParaRPr lang="en-US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Meditate on actions of Lord revealed in Scripture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77:12</a:t>
            </a:r>
            <a:r>
              <a:rPr lang="en-US" smtClean="0">
                <a:solidFill>
                  <a:schemeClr val="bg1"/>
                </a:solidFill>
              </a:rPr>
              <a:t>  “I also meditate on all Your work…”</a:t>
            </a:r>
            <a:endParaRPr lang="en-US" b="1" i="1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119:15</a:t>
            </a:r>
            <a:r>
              <a:rPr lang="en-US" smtClean="0">
                <a:solidFill>
                  <a:schemeClr val="bg1"/>
                </a:solidFill>
              </a:rPr>
              <a:t>  Meditate precepts &amp; contemplate His ways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119:27</a:t>
            </a:r>
            <a:r>
              <a:rPr lang="en-US" smtClean="0">
                <a:solidFill>
                  <a:schemeClr val="bg1"/>
                </a:solidFill>
              </a:rPr>
              <a:t>  “I meditate on Your wonderful works”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Benefit from Meditation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Scripture relates many benefits to meditation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5:1</a:t>
            </a:r>
            <a:r>
              <a:rPr lang="en-US" smtClean="0">
                <a:solidFill>
                  <a:schemeClr val="bg1"/>
                </a:solidFill>
              </a:rPr>
              <a:t>  Calls on God to consider our meditation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19:14</a:t>
            </a:r>
            <a:r>
              <a:rPr lang="en-US" smtClean="0">
                <a:solidFill>
                  <a:schemeClr val="bg1"/>
                </a:solidFill>
              </a:rPr>
              <a:t>  It is acceptable in the sight of the Lord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49:3</a:t>
            </a:r>
            <a:r>
              <a:rPr lang="en-US" smtClean="0">
                <a:solidFill>
                  <a:schemeClr val="bg1"/>
                </a:solidFill>
              </a:rPr>
              <a:t>  Meditation of our heart gives understanding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64:1</a:t>
            </a:r>
            <a:r>
              <a:rPr lang="en-US" smtClean="0">
                <a:solidFill>
                  <a:schemeClr val="bg1"/>
                </a:solidFill>
              </a:rPr>
              <a:t>  Calls upon God for His protection and help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Psa. 104:34</a:t>
            </a:r>
            <a:r>
              <a:rPr lang="en-US" smtClean="0">
                <a:solidFill>
                  <a:schemeClr val="bg1"/>
                </a:solidFill>
              </a:rPr>
              <a:t>  Our meditation is sweet to God</a:t>
            </a:r>
            <a:endParaRPr lang="en-US" b="1" i="1" smtClean="0">
              <a:solidFill>
                <a:srgbClr val="FFFF00"/>
              </a:solidFill>
            </a:endParaRP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Phil.</a:t>
            </a:r>
            <a:r>
              <a:rPr lang="en-US" sz="2000" b="1" i="1" smtClean="0">
                <a:solidFill>
                  <a:srgbClr val="FFFF00"/>
                </a:solidFill>
              </a:rPr>
              <a:t> </a:t>
            </a:r>
            <a:r>
              <a:rPr lang="en-US" b="1" i="1" smtClean="0">
                <a:solidFill>
                  <a:srgbClr val="FFFF00"/>
                </a:solidFill>
              </a:rPr>
              <a:t>4:8-9</a:t>
            </a:r>
            <a:r>
              <a:rPr lang="en-US" sz="2000" smtClean="0">
                <a:solidFill>
                  <a:schemeClr val="bg1"/>
                </a:solidFill>
              </a:rPr>
              <a:t>  </a:t>
            </a:r>
            <a:r>
              <a:rPr lang="en-US" smtClean="0">
                <a:solidFill>
                  <a:schemeClr val="bg1"/>
                </a:solidFill>
              </a:rPr>
              <a:t>Peace in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mind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&amp;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God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of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peace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will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be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with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us</a:t>
            </a:r>
          </a:p>
          <a:p>
            <a:pPr lvl="1">
              <a:buClr>
                <a:schemeClr val="bg1"/>
              </a:buClr>
              <a:buSzPct val="80000"/>
              <a:buFont typeface="Wingdings" pitchFamily="2" charset="2"/>
              <a:buChar char="§"/>
            </a:pPr>
            <a:r>
              <a:rPr lang="en-US" b="1" i="1" smtClean="0">
                <a:solidFill>
                  <a:srgbClr val="FFFF00"/>
                </a:solidFill>
              </a:rPr>
              <a:t>1 Tim. 4:15-16</a:t>
            </a:r>
            <a:r>
              <a:rPr lang="en-US" smtClean="0">
                <a:solidFill>
                  <a:schemeClr val="bg1"/>
                </a:solidFill>
              </a:rPr>
              <a:t>  Progress evident, save self &amp; hearers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If we want the benefits, we must meditate as taught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chemeClr val="bg1"/>
                </a:solidFill>
              </a:rPr>
              <a:t>Meditating as God has commanded brings our life into conformity with thought (</a:t>
            </a:r>
            <a:r>
              <a:rPr lang="en-US" b="1" i="1" smtClean="0">
                <a:solidFill>
                  <a:srgbClr val="FFFF00"/>
                </a:solidFill>
              </a:rPr>
              <a:t>Prov. 23:7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649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Times New Roman</vt:lpstr>
      <vt:lpstr>Wingdings</vt:lpstr>
      <vt:lpstr>Office Theme</vt:lpstr>
      <vt:lpstr>MEDITATION: Need for, Object of &amp; Benefit from</vt:lpstr>
      <vt:lpstr>Psalm 119:97-104</vt:lpstr>
      <vt:lpstr>Psalm 119:97-104</vt:lpstr>
      <vt:lpstr>Defining “Meditate” &amp; “Meditation”</vt:lpstr>
      <vt:lpstr>Need for Meditation</vt:lpstr>
      <vt:lpstr>Object of Meditation</vt:lpstr>
      <vt:lpstr>Benefit from Meditation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Meditation: Need for, Object of &amp; Benefit from</dc:title>
  <dc:creator>Harry</dc:creator>
  <cp:lastModifiedBy>Randy Garrett</cp:lastModifiedBy>
  <cp:revision>21</cp:revision>
  <dcterms:created xsi:type="dcterms:W3CDTF">2015-10-03T14:21:29Z</dcterms:created>
  <dcterms:modified xsi:type="dcterms:W3CDTF">2015-10-07T23:52:13Z</dcterms:modified>
</cp:coreProperties>
</file>