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FFFFFF"/>
    <a:srgbClr val="6E492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55" d="100"/>
          <a:sy n="55" d="100"/>
        </p:scale>
        <p:origin x="-9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D0F-EE00-4C23-B7B0-AAD3413D491E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7BCE-5DA0-411C-9D16-94E28FE72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F326-2EFD-4FAF-861E-6063BAEBF033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B784-6E17-4F16-9A0D-BA66A2A24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70ED-3B65-4DE0-9DCC-E74B9B2D42E7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86EE-ED55-459F-A878-C999ECCAE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DF9B8-AA99-4488-A9FC-060480C416FB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D4B-38FB-4816-B5DB-0BB5EE54E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424E-5B02-4852-AFCF-3581D0063139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B3F7-7CE5-492B-9CB6-AC4D23F4B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89502-2AED-4312-B3C3-24C27B4082E9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C00A-DE47-476E-A8E4-97769CF56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EDBC-E00F-4414-BB1A-A3A9A10A8521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D87F-DF86-42CF-8857-F5F3336FF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93E6-D2BE-4E91-AB83-42330F044163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0662-31AD-4176-A7A3-ED2756ED1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7265-3E9A-4F51-AF52-7AE7CB1A1EF5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A823-EE6A-4BFF-8260-6AEEC8638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7D19-09D5-418A-BCF1-DB34514D5D43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E13B-1C3E-46C7-A5C4-DDC676D1E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2FC8B-3289-48E0-B877-AC6C3A6D1703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BFC4-A9CF-49E6-9538-A922214AB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0000">
              <a:srgbClr val="6E4924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29E6FBC-6308-460A-841E-42473F541A5B}" type="datetimeFigureOut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EA04864-188C-45DC-8251-D0BE15AD2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425"/>
            <a:ext cx="9144000" cy="1905000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rgbClr val="FFFF00"/>
                </a:solidFill>
              </a:rPr>
              <a:t>Does Faith Require Scarcity of Thought to Our Actions?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097088"/>
            <a:ext cx="883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 no thought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your life, what ye shall eat, or what ye shall drink; nor yet for your body, what ye shall put on” (</a:t>
            </a: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Matt. 6:25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KJV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627438"/>
            <a:ext cx="8839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“Therefore settle it in your hearts not to </a:t>
            </a:r>
            <a:r>
              <a:rPr lang="en-US" sz="28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meditate beforehand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what you will answer” (</a:t>
            </a: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Luke 21:14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4833938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“But when they arrest you and deliver you up, do not worry beforehand, or premeditate what you will speak. But whatever is given you in that hour, speak that; for it is not you who speak, but the Holy Spirit” (</a:t>
            </a: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Mark 13:11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34200" y="4895850"/>
            <a:ext cx="1927225" cy="5000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411413" y="5303838"/>
            <a:ext cx="1773237" cy="50165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438400"/>
          </a:xfrm>
        </p:spPr>
        <p:txBody>
          <a:bodyPr>
            <a:noAutofit/>
          </a:bodyPr>
          <a:lstStyle/>
          <a:p>
            <a:r>
              <a:rPr lang="en-US" sz="7200" b="1" smtClean="0">
                <a:solidFill>
                  <a:srgbClr val="FFFF00"/>
                </a:solidFill>
              </a:rPr>
              <a:t>Sinful Worry </a:t>
            </a:r>
            <a:r>
              <a:rPr lang="en-US" sz="7200" b="1" i="1" smtClean="0">
                <a:solidFill>
                  <a:srgbClr val="FFFF00"/>
                </a:solidFill>
              </a:rPr>
              <a:t>-vs- </a:t>
            </a:r>
            <a:r>
              <a:rPr lang="en-US" sz="7200" b="1" smtClean="0">
                <a:solidFill>
                  <a:srgbClr val="FFFF00"/>
                </a:solidFill>
              </a:rPr>
              <a:t>Necessary Meditation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6:25-34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000" b="1" i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4:13-16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6:25-34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075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“Therefore I say to you, do not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no thought,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cap="small" dirty="0" err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kjv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your life, what you will eat or what you will drink; nor about your body, what you will put on. Is not life more than food and the body more than clothing?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birds of the air, for they neither sow nor reap nor gather into barns; yet your heavenly Father feeds them. Are you not of more value than they?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of you by worrying can add one cubit to his stature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you worry about clothing? Consider the lilies of the field, how they grow: they neither toil nor spin;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yet I say to you that even Solomon in all his glory was not arrayed like one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these. 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if God so clothes the grass of the field, which today is, and tomorrow is thrown into the oven,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much more clothe you, O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of little faith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worry, saying, ‘What shall we eat?’ or ‘What shall we drink?’ or ‘What shall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wear?’ 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after all these things the Gentiles seek. For your heavenly Father knows that you need all these things.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seek first the kingdom of God and His righteousness, and all these things shall be added to you.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do not worry about tomorrow, for tomorrow will worry about its own things. Sufficient for the day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its own trouble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4:13-16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49375"/>
            <a:ext cx="88392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I come, give attention to reading, to exhortation, to doctrine.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neglect the gift that is in you, which was given to you by prophecy with the laying on of the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eldership.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Meditate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things; give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 entirely to them, that your progress may be evident to all.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heed to yourself and to the doctrine. Continue in them, for in doing this you will save both yourself and those who hear you.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Defining “Worry” &amp; “Anxiety”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</a:rPr>
              <a:t>Hebrew: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de’agah</a:t>
            </a:r>
            <a:r>
              <a:rPr lang="en-US" sz="3000" dirty="0" smtClean="0">
                <a:solidFill>
                  <a:schemeClr val="bg1"/>
                </a:solidFill>
              </a:rPr>
              <a:t> – anxiety; </a:t>
            </a:r>
            <a:r>
              <a:rPr lang="en-US" sz="3000" dirty="0">
                <a:solidFill>
                  <a:schemeClr val="bg1"/>
                </a:solidFill>
              </a:rPr>
              <a:t>fear, heaviness, </a:t>
            </a:r>
            <a:r>
              <a:rPr lang="en-US" sz="3000" dirty="0" smtClean="0">
                <a:solidFill>
                  <a:schemeClr val="bg1"/>
                </a:solidFill>
              </a:rPr>
              <a:t>sorrow</a:t>
            </a: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Proverbs 12:25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chemeClr val="bg1"/>
                </a:solidFill>
              </a:rPr>
              <a:t>Anxiety in the </a:t>
            </a:r>
            <a:r>
              <a:rPr lang="en-US" sz="2600" dirty="0" smtClean="0">
                <a:solidFill>
                  <a:schemeClr val="bg1"/>
                </a:solidFill>
              </a:rPr>
              <a:t>heart </a:t>
            </a:r>
            <a:r>
              <a:rPr lang="en-US" sz="2600" dirty="0">
                <a:solidFill>
                  <a:schemeClr val="bg1"/>
                </a:solidFill>
              </a:rPr>
              <a:t>causes depression</a:t>
            </a:r>
            <a:endParaRPr lang="en-US" sz="2600" b="1" i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</a:rPr>
              <a:t>Greek: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merimnao</a:t>
            </a:r>
            <a:r>
              <a:rPr lang="en-US" sz="3000" dirty="0" smtClean="0">
                <a:solidFill>
                  <a:schemeClr val="bg1"/>
                </a:solidFill>
              </a:rPr>
              <a:t> – be anxious; careful, </a:t>
            </a:r>
            <a:r>
              <a:rPr lang="en-US" sz="3000" dirty="0">
                <a:solidFill>
                  <a:schemeClr val="bg1"/>
                </a:solidFill>
              </a:rPr>
              <a:t>take </a:t>
            </a:r>
            <a:r>
              <a:rPr lang="en-US" sz="3000" dirty="0" smtClean="0">
                <a:solidFill>
                  <a:schemeClr val="bg1"/>
                </a:solidFill>
              </a:rPr>
              <a:t>thought</a:t>
            </a: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Luke 10:41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sz="2600" dirty="0" smtClean="0">
                <a:solidFill>
                  <a:schemeClr val="bg1"/>
                </a:solidFill>
              </a:rPr>
              <a:t>Anxious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600" dirty="0" smtClean="0">
                <a:solidFill>
                  <a:schemeClr val="bg1"/>
                </a:solidFill>
              </a:rPr>
              <a:t>and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troubled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about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many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things”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b="1" i="1" dirty="0" smtClean="0">
                <a:solidFill>
                  <a:srgbClr val="FFFF66"/>
                </a:solidFill>
              </a:rPr>
              <a:t>ASV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b="1" i="1" dirty="0" smtClean="0">
              <a:solidFill>
                <a:schemeClr val="bg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Philippians 4:6</a:t>
            </a:r>
            <a:r>
              <a:rPr lang="en-US" dirty="0" smtClean="0">
                <a:solidFill>
                  <a:schemeClr val="bg1"/>
                </a:solidFill>
              </a:rPr>
              <a:t>   “</a:t>
            </a:r>
            <a:r>
              <a:rPr lang="en-US" sz="2600" dirty="0" smtClean="0">
                <a:solidFill>
                  <a:schemeClr val="bg1"/>
                </a:solidFill>
              </a:rPr>
              <a:t>Be</a:t>
            </a:r>
            <a:r>
              <a:rPr lang="en-US" sz="2600" dirty="0">
                <a:solidFill>
                  <a:schemeClr val="bg1"/>
                </a:solidFill>
              </a:rPr>
              <a:t> anxious for </a:t>
            </a:r>
            <a:r>
              <a:rPr lang="en-US" sz="2600" dirty="0" smtClean="0">
                <a:solidFill>
                  <a:schemeClr val="bg1"/>
                </a:solidFill>
              </a:rPr>
              <a:t>nothing”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</a:rPr>
              <a:t>Greek: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merimna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–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anxiety,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care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(concept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of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distraction)</a:t>
            </a:r>
            <a:endParaRPr lang="en-US" sz="3000" dirty="0">
              <a:solidFill>
                <a:schemeClr val="bg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1 Pet. 5:7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“casting </a:t>
            </a:r>
            <a:r>
              <a:rPr lang="en-US" sz="2600" dirty="0">
                <a:solidFill>
                  <a:schemeClr val="bg1"/>
                </a:solidFill>
              </a:rPr>
              <a:t>all your </a:t>
            </a:r>
            <a:r>
              <a:rPr lang="en-US" sz="2600" dirty="0" smtClean="0">
                <a:solidFill>
                  <a:schemeClr val="bg1"/>
                </a:solidFill>
              </a:rPr>
              <a:t>anxiety [care]</a:t>
            </a:r>
            <a:r>
              <a:rPr lang="en-US" sz="2600" dirty="0">
                <a:solidFill>
                  <a:schemeClr val="bg1"/>
                </a:solidFill>
              </a:rPr>
              <a:t> upon </a:t>
            </a:r>
            <a:r>
              <a:rPr lang="en-US" sz="2600" dirty="0" smtClean="0">
                <a:solidFill>
                  <a:schemeClr val="bg1"/>
                </a:solidFill>
              </a:rPr>
              <a:t>him” </a:t>
            </a:r>
            <a:r>
              <a:rPr lang="en-US" sz="2200" dirty="0">
                <a:solidFill>
                  <a:schemeClr val="bg1"/>
                </a:solidFill>
              </a:rPr>
              <a:t>(</a:t>
            </a:r>
            <a:r>
              <a:rPr lang="en-US" sz="2200" b="1" i="1" dirty="0">
                <a:solidFill>
                  <a:srgbClr val="FFFF66"/>
                </a:solidFill>
              </a:rPr>
              <a:t>ASV</a:t>
            </a:r>
            <a:r>
              <a:rPr lang="en-US" sz="2200" dirty="0">
                <a:solidFill>
                  <a:schemeClr val="bg1"/>
                </a:solidFill>
              </a:rPr>
              <a:t>)</a:t>
            </a:r>
            <a:endParaRPr lang="en-US" sz="2200" b="1" i="1" dirty="0">
              <a:solidFill>
                <a:schemeClr val="bg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2 Cor. 11:28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“</a:t>
            </a:r>
            <a:r>
              <a:rPr lang="en-US" sz="2400" dirty="0" smtClean="0">
                <a:solidFill>
                  <a:schemeClr val="bg1"/>
                </a:solidFill>
              </a:rPr>
              <a:t>…</a:t>
            </a:r>
            <a:r>
              <a:rPr lang="en-US" sz="2600" dirty="0" smtClean="0">
                <a:solidFill>
                  <a:schemeClr val="bg1"/>
                </a:solidFill>
              </a:rPr>
              <a:t>there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that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which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presseth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upon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me daily, anxiety [deep concern]</a:t>
            </a:r>
            <a:r>
              <a:rPr lang="en-US" sz="2600" dirty="0">
                <a:solidFill>
                  <a:schemeClr val="bg1"/>
                </a:solidFill>
              </a:rPr>
              <a:t> for all the </a:t>
            </a:r>
            <a:r>
              <a:rPr lang="en-US" sz="2600" dirty="0" smtClean="0">
                <a:solidFill>
                  <a:schemeClr val="bg1"/>
                </a:solidFill>
              </a:rPr>
              <a:t>churches” </a:t>
            </a:r>
            <a:r>
              <a:rPr lang="en-US" sz="2200" dirty="0">
                <a:solidFill>
                  <a:schemeClr val="bg1"/>
                </a:solidFill>
              </a:rPr>
              <a:t>(</a:t>
            </a:r>
            <a:r>
              <a:rPr lang="en-US" sz="2200" b="1" i="1" dirty="0">
                <a:solidFill>
                  <a:srgbClr val="FFFF66"/>
                </a:solidFill>
              </a:rPr>
              <a:t>ASV</a:t>
            </a:r>
            <a:r>
              <a:rPr lang="en-US" sz="2200" dirty="0" smtClean="0">
                <a:solidFill>
                  <a:schemeClr val="bg1"/>
                </a:solidFill>
              </a:rPr>
              <a:t>)</a:t>
            </a:r>
            <a:endParaRPr lang="en-US" sz="2200" b="1" i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Some say all is faithless (“Don’t worry, be happy”)</a:t>
            </a:r>
            <a:endParaRPr lang="en-US" sz="3000" dirty="0">
              <a:solidFill>
                <a:schemeClr val="bg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Fatalism of Calvinism has affected many with this idea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If all anxiety is sinful, apostle Paul was condemned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Must examine the context to see use of word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Examining Passage to Distinguish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look at broader context to properly interpret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21:14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13:11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deal with promise of inspiration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 and planning about words to be used is required for others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3:1-12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15:28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of thought, anxiety or concern is a distinction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6:25-34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Worry is about things beyond our control</a:t>
            </a:r>
            <a:endParaRPr 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10:38-42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focused on word, Martha on serving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11:28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Paul’s deep concern was for the churches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thought, anxiety or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 distinguishes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10:38-42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- “distracted with much serving”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4:6-8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anxiety overcomes prayer, it is wrong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is to examine the nature of concern being discussed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nature of necessary meditation?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M</a:t>
            </a:r>
            <a:r>
              <a:rPr lang="en-US" sz="4800" b="1" cap="small" dirty="0" smtClean="0">
                <a:solidFill>
                  <a:srgbClr val="FFFF00"/>
                </a:solidFill>
              </a:rPr>
              <a:t>editation</a:t>
            </a:r>
            <a:r>
              <a:rPr lang="en-US" sz="4800" b="1" dirty="0" smtClean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An Appropriate Study for Our Time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Not talking about “meditation” on mantra of T.M.…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Practice of Eastern religions (Buddhism, Hinduism…)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Says answers are within ourselves as we realize the god in us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Native Indian practice of animism or Pantheism </a:t>
            </a:r>
            <a:r>
              <a:rPr lang="en-US" sz="2600" dirty="0" smtClean="0">
                <a:solidFill>
                  <a:srgbClr val="FFFF66"/>
                </a:solidFill>
              </a:rPr>
              <a:t>(nature is god)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Some forms associated with search for reincarnations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Many see emptiness of modern world &amp; search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Age of frivolity &amp; obsession on recreation (“I’m bored”)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Attention span being guided by media becomes shorter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“Multi-tasking” hinders focus on one thing most needful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Religious world shows effect of world (short, shallow…)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FF66"/>
                </a:solidFill>
              </a:rPr>
              <a:t>Sadly, many of our own brethren are following same trend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66FFFF"/>
                </a:solidFill>
              </a:rPr>
              <a:t>What does the Bible teach regarding meditation?</a:t>
            </a:r>
            <a:endParaRPr lang="en-US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200" b="1" smtClean="0">
                <a:solidFill>
                  <a:srgbClr val="FFFF00"/>
                </a:solidFill>
              </a:rPr>
              <a:t>Defining “Meditate” &amp; “Meditation”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275" y="914400"/>
            <a:ext cx="9067800" cy="59436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 words</a:t>
            </a:r>
          </a:p>
          <a:p>
            <a:pPr lvl="1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iyach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 root -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ponder,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(with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oneself)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utter (aloud)</a:t>
            </a:r>
          </a:p>
          <a:p>
            <a:pPr lvl="2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Translated: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commune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complain, declare, meditate, muse, pray, speak, talk (with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 root - to murmur;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implication, to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ponder</a:t>
            </a:r>
          </a:p>
          <a:p>
            <a:pPr lvl="2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Translated: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meditate, mourn, mutter, roar, sore, speak, study, talk,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utter</a:t>
            </a:r>
          </a:p>
          <a:p>
            <a:pPr lvl="2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higgayown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musical notation for solemnity of movement</a:t>
            </a:r>
          </a:p>
          <a:p>
            <a:pPr lvl="1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uwach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 root -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muse pensively</a:t>
            </a:r>
            <a:endParaRPr lang="en-US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words</a:t>
            </a:r>
          </a:p>
          <a:p>
            <a:pPr lvl="1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meletao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care of,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revolve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mind</a:t>
            </a:r>
            <a:endParaRPr lang="en-US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logidzomai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an inventory,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lit.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fig.)</a:t>
            </a:r>
          </a:p>
          <a:p>
            <a:pPr lvl="2" fontAlgn="auto">
              <a:lnSpc>
                <a:spcPct val="99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Translated: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conclude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(of), 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despise, esteem, impute, lay, number, reason, reckon, suppose, think (on)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6000" b="1" u="sng" smtClean="0">
                <a:solidFill>
                  <a:schemeClr val="bg1"/>
                </a:solidFill>
              </a:rPr>
              <a:t>Next Lesson</a:t>
            </a:r>
            <a:r>
              <a:rPr lang="en-US" sz="6000" b="1" smtClean="0">
                <a:solidFill>
                  <a:schemeClr val="bg1"/>
                </a:solidFill>
              </a:rPr>
              <a:t>:</a:t>
            </a:r>
            <a:br>
              <a:rPr lang="en-US" sz="6000" b="1" smtClean="0">
                <a:solidFill>
                  <a:schemeClr val="bg1"/>
                </a:solidFill>
              </a:rPr>
            </a:br>
            <a:r>
              <a:rPr lang="en-US" sz="6600" b="1" smtClean="0">
                <a:solidFill>
                  <a:srgbClr val="FFFF00"/>
                </a:solidFill>
              </a:rPr>
              <a:t>Bible Teaching on Necessary Meditation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881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Office Theme</vt:lpstr>
      <vt:lpstr>Does Faith Require Scarcity of Thought to Our Actions?</vt:lpstr>
      <vt:lpstr>Sinful Worry -vs- Necessary Meditation</vt:lpstr>
      <vt:lpstr>Matthew 6:25-34</vt:lpstr>
      <vt:lpstr>1st Timothy 4:13-16</vt:lpstr>
      <vt:lpstr>Defining “Worry” &amp; “Anxiety”</vt:lpstr>
      <vt:lpstr>Examining Passage to Distinguish</vt:lpstr>
      <vt:lpstr>MEDITATION: An Appropriate Study for Our Time</vt:lpstr>
      <vt:lpstr>Defining “Meditate” &amp; “Meditation”</vt:lpstr>
      <vt:lpstr>Next Lesson: Bible Teaching on Necessary Meditation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Meditation: Need for, Object of &amp; Benefit from</dc:title>
  <dc:creator>Harry</dc:creator>
  <cp:lastModifiedBy>Randy Garrett</cp:lastModifiedBy>
  <cp:revision>42</cp:revision>
  <dcterms:created xsi:type="dcterms:W3CDTF">2015-10-03T14:21:29Z</dcterms:created>
  <dcterms:modified xsi:type="dcterms:W3CDTF">2015-10-04T13:50:41Z</dcterms:modified>
</cp:coreProperties>
</file>