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sldIdLst>
    <p:sldId id="257" r:id="rId2"/>
    <p:sldId id="273" r:id="rId3"/>
    <p:sldId id="274" r:id="rId4"/>
    <p:sldId id="260" r:id="rId5"/>
    <p:sldId id="259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6E4924"/>
    <a:srgbClr val="624120"/>
    <a:srgbClr val="84582C"/>
    <a:srgbClr val="FF5B5B"/>
    <a:srgbClr val="99CCFF"/>
    <a:srgbClr val="CCECFF"/>
    <a:srgbClr val="FFFF66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0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1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2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762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9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3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246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295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295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4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3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3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442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493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136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E4924"/>
            </a:gs>
            <a:gs pos="33000">
              <a:srgbClr val="62412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295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066800"/>
            <a:ext cx="8686800" cy="2362200"/>
          </a:xfrm>
          <a:effectLst/>
        </p:spPr>
        <p:txBody>
          <a:bodyPr/>
          <a:lstStyle/>
          <a:p>
            <a:r>
              <a:rPr lang="en-US" altLang="en-US" sz="7200" b="1" dirty="0" smtClean="0">
                <a:solidFill>
                  <a:srgbClr val="FFFF00"/>
                </a:solidFill>
                <a:effectLst/>
              </a:rPr>
              <a:t>Words to No Profit vs. Word of </a:t>
            </a:r>
            <a:r>
              <a:rPr lang="en-US" altLang="en-US" sz="7200" b="1" dirty="0">
                <a:solidFill>
                  <a:srgbClr val="FFFF00"/>
                </a:solidFill>
                <a:effectLst/>
              </a:rPr>
              <a:t>Truth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 anchor="ctr"/>
          <a:lstStyle/>
          <a:p>
            <a:r>
              <a:rPr lang="en-US" altLang="en-US" sz="5400" b="1" i="1" dirty="0" smtClean="0"/>
              <a:t>2</a:t>
            </a:r>
            <a:r>
              <a:rPr lang="en-US" altLang="en-US" sz="5400" b="1" i="1" baseline="30000" dirty="0" smtClean="0"/>
              <a:t>nd</a:t>
            </a:r>
            <a:r>
              <a:rPr lang="en-US" altLang="en-US" sz="5400" b="1" i="1" dirty="0" smtClean="0"/>
              <a:t> Timothy 2:14-19</a:t>
            </a:r>
            <a:endParaRPr lang="en-US" altLang="en-US" sz="5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90600"/>
          </a:xfrm>
          <a:effectLst/>
        </p:spPr>
        <p:txBody>
          <a:bodyPr/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Timothy 2:14-19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657" y="914400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sz="3000" b="1" baseline="30000" dirty="0">
                <a:solidFill>
                  <a:schemeClr val="bg1"/>
                </a:solidFill>
              </a:rPr>
              <a:t>14 </a:t>
            </a:r>
            <a:r>
              <a:rPr lang="en-US" sz="3000" dirty="0">
                <a:solidFill>
                  <a:schemeClr val="bg1"/>
                </a:solidFill>
              </a:rPr>
              <a:t>Remind them of these things, charging them before the Lord not to strive about words to no profit, to the ruin of </a:t>
            </a:r>
            <a:r>
              <a:rPr lang="en-US" sz="3000" dirty="0" smtClean="0">
                <a:solidFill>
                  <a:schemeClr val="bg1"/>
                </a:solidFill>
              </a:rPr>
              <a:t>the hearers. </a:t>
            </a:r>
            <a:r>
              <a:rPr lang="en-US" sz="3000" b="1" baseline="30000" dirty="0" smtClean="0">
                <a:solidFill>
                  <a:schemeClr val="bg1"/>
                </a:solidFill>
              </a:rPr>
              <a:t>15</a:t>
            </a:r>
            <a:r>
              <a:rPr lang="en-US" sz="3000" b="1" baseline="30000" dirty="0">
                <a:solidFill>
                  <a:schemeClr val="bg1"/>
                </a:solidFill>
              </a:rPr>
              <a:t> </a:t>
            </a:r>
            <a:r>
              <a:rPr lang="en-US" sz="3000" dirty="0">
                <a:solidFill>
                  <a:schemeClr val="bg1"/>
                </a:solidFill>
              </a:rPr>
              <a:t>Be diligent to present yourself approved to God, a worker who does not need to be ashamed, rightly dividing the word </a:t>
            </a:r>
            <a:r>
              <a:rPr lang="en-US" sz="3000" dirty="0" smtClean="0">
                <a:solidFill>
                  <a:schemeClr val="bg1"/>
                </a:solidFill>
              </a:rPr>
              <a:t>of truth. </a:t>
            </a:r>
            <a:r>
              <a:rPr lang="en-US" sz="3000" b="1" baseline="30000" dirty="0" smtClean="0">
                <a:solidFill>
                  <a:schemeClr val="bg1"/>
                </a:solidFill>
              </a:rPr>
              <a:t>16</a:t>
            </a:r>
            <a:r>
              <a:rPr lang="en-US" sz="3000" b="1" baseline="30000" dirty="0">
                <a:solidFill>
                  <a:schemeClr val="bg1"/>
                </a:solidFill>
              </a:rPr>
              <a:t> </a:t>
            </a:r>
            <a:r>
              <a:rPr lang="en-US" sz="3000" dirty="0">
                <a:solidFill>
                  <a:schemeClr val="bg1"/>
                </a:solidFill>
              </a:rPr>
              <a:t>But </a:t>
            </a:r>
            <a:r>
              <a:rPr lang="en-US" sz="3000" dirty="0" smtClean="0">
                <a:solidFill>
                  <a:schemeClr val="bg1"/>
                </a:solidFill>
              </a:rPr>
              <a:t>shun profane and idle babblings</a:t>
            </a:r>
            <a:r>
              <a:rPr lang="en-US" sz="3000" dirty="0">
                <a:solidFill>
                  <a:schemeClr val="bg1"/>
                </a:solidFill>
              </a:rPr>
              <a:t>, for they will increase to </a:t>
            </a:r>
            <a:r>
              <a:rPr lang="en-US" sz="3000" dirty="0" smtClean="0">
                <a:solidFill>
                  <a:schemeClr val="bg1"/>
                </a:solidFill>
              </a:rPr>
              <a:t>more ungodliness. </a:t>
            </a:r>
            <a:r>
              <a:rPr lang="en-US" sz="3000" b="1" baseline="30000" dirty="0" smtClean="0">
                <a:solidFill>
                  <a:schemeClr val="bg1"/>
                </a:solidFill>
              </a:rPr>
              <a:t>17</a:t>
            </a:r>
            <a:r>
              <a:rPr lang="en-US" sz="3000" b="1" baseline="30000" dirty="0">
                <a:solidFill>
                  <a:schemeClr val="bg1"/>
                </a:solidFill>
              </a:rPr>
              <a:t> </a:t>
            </a:r>
            <a:r>
              <a:rPr lang="en-US" sz="3000" dirty="0">
                <a:solidFill>
                  <a:schemeClr val="bg1"/>
                </a:solidFill>
              </a:rPr>
              <a:t>And their message will spread like cancer. </a:t>
            </a:r>
            <a:r>
              <a:rPr lang="en-US" sz="3000" dirty="0" err="1">
                <a:solidFill>
                  <a:schemeClr val="bg1"/>
                </a:solidFill>
              </a:rPr>
              <a:t>Hymenaeus</a:t>
            </a:r>
            <a:r>
              <a:rPr lang="en-US" sz="3000" dirty="0">
                <a:solidFill>
                  <a:schemeClr val="bg1"/>
                </a:solidFill>
              </a:rPr>
              <a:t> and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Philetus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are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of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this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sort,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3000" b="1" baseline="30000" dirty="0" smtClean="0">
                <a:solidFill>
                  <a:schemeClr val="bg1"/>
                </a:solidFill>
              </a:rPr>
              <a:t>18</a:t>
            </a:r>
            <a:r>
              <a:rPr lang="en-US" sz="3000" b="1" baseline="30000" dirty="0">
                <a:solidFill>
                  <a:schemeClr val="bg1"/>
                </a:solidFill>
              </a:rPr>
              <a:t> </a:t>
            </a:r>
            <a:r>
              <a:rPr lang="en-US" sz="3000" dirty="0">
                <a:solidFill>
                  <a:schemeClr val="bg1"/>
                </a:solidFill>
              </a:rPr>
              <a:t>who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have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strayed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concerning the truth, saying that the resurrection </a:t>
            </a:r>
            <a:r>
              <a:rPr lang="en-US" sz="3000" dirty="0" smtClean="0">
                <a:solidFill>
                  <a:schemeClr val="bg1"/>
                </a:solidFill>
              </a:rPr>
              <a:t>is already past</a:t>
            </a:r>
            <a:r>
              <a:rPr lang="en-US" sz="3000" dirty="0">
                <a:solidFill>
                  <a:schemeClr val="bg1"/>
                </a:solidFill>
              </a:rPr>
              <a:t>; and they overthrow the faith of some. </a:t>
            </a:r>
            <a:r>
              <a:rPr lang="en-US" sz="3000" b="1" baseline="30000" dirty="0">
                <a:solidFill>
                  <a:schemeClr val="bg1"/>
                </a:solidFill>
              </a:rPr>
              <a:t>19 </a:t>
            </a:r>
            <a:r>
              <a:rPr lang="en-US" sz="3000" dirty="0">
                <a:solidFill>
                  <a:schemeClr val="bg1"/>
                </a:solidFill>
              </a:rPr>
              <a:t>Nevertheless the solid foundation of God stands, having this seal: “The Lord knows those who are His,” and, “Let everyone who names the name of </a:t>
            </a:r>
            <a:r>
              <a:rPr lang="en-US" sz="3000" dirty="0" smtClean="0">
                <a:solidFill>
                  <a:schemeClr val="bg1"/>
                </a:solidFill>
              </a:rPr>
              <a:t>Christ depart </a:t>
            </a:r>
            <a:r>
              <a:rPr lang="en-US" sz="3000" dirty="0">
                <a:solidFill>
                  <a:schemeClr val="bg1"/>
                </a:solidFill>
              </a:rPr>
              <a:t>from iniquity</a:t>
            </a:r>
            <a:r>
              <a:rPr lang="en-US" sz="3000" dirty="0" smtClean="0">
                <a:solidFill>
                  <a:schemeClr val="bg1"/>
                </a:solidFill>
              </a:rPr>
              <a:t>.”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02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906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Timothy 2:14-19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657" y="914400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sz="3000" b="1" baseline="30000" dirty="0">
                <a:solidFill>
                  <a:schemeClr val="bg1"/>
                </a:solidFill>
              </a:rPr>
              <a:t>14 </a:t>
            </a:r>
            <a:r>
              <a:rPr lang="en-US" sz="3000" dirty="0">
                <a:solidFill>
                  <a:schemeClr val="bg1"/>
                </a:solidFill>
              </a:rPr>
              <a:t>Remind them of these things, charging them before the Lord not to strive about </a:t>
            </a:r>
            <a:r>
              <a:rPr lang="en-US" sz="3000" b="1" dirty="0">
                <a:solidFill>
                  <a:srgbClr val="FFC000"/>
                </a:solidFill>
              </a:rPr>
              <a:t>words to no profit</a:t>
            </a:r>
            <a:r>
              <a:rPr lang="en-US" sz="3000" dirty="0">
                <a:solidFill>
                  <a:schemeClr val="bg1"/>
                </a:solidFill>
              </a:rPr>
              <a:t>, to the ruin of </a:t>
            </a:r>
            <a:r>
              <a:rPr lang="en-US" sz="3000" dirty="0" smtClean="0">
                <a:solidFill>
                  <a:schemeClr val="bg1"/>
                </a:solidFill>
              </a:rPr>
              <a:t>the hearers. </a:t>
            </a:r>
            <a:r>
              <a:rPr lang="en-US" sz="3000" b="1" baseline="30000" dirty="0" smtClean="0">
                <a:solidFill>
                  <a:schemeClr val="bg1"/>
                </a:solidFill>
              </a:rPr>
              <a:t>15</a:t>
            </a:r>
            <a:r>
              <a:rPr lang="en-US" sz="3000" b="1" baseline="30000" dirty="0">
                <a:solidFill>
                  <a:schemeClr val="bg1"/>
                </a:solidFill>
              </a:rPr>
              <a:t> </a:t>
            </a:r>
            <a:r>
              <a:rPr lang="en-US" sz="3000" dirty="0">
                <a:solidFill>
                  <a:schemeClr val="bg1"/>
                </a:solidFill>
              </a:rPr>
              <a:t>Be diligent to present yourself approved to God, a worker who does not need to be ashamed, rightly dividing the </a:t>
            </a:r>
            <a:r>
              <a:rPr lang="en-US" sz="3000" b="1" dirty="0">
                <a:solidFill>
                  <a:srgbClr val="66FFFF"/>
                </a:solidFill>
              </a:rPr>
              <a:t>word </a:t>
            </a:r>
            <a:r>
              <a:rPr lang="en-US" sz="3000" b="1" dirty="0" smtClean="0">
                <a:solidFill>
                  <a:srgbClr val="66FFFF"/>
                </a:solidFill>
              </a:rPr>
              <a:t>of truth</a:t>
            </a:r>
            <a:r>
              <a:rPr lang="en-US" sz="3000" dirty="0" smtClean="0">
                <a:solidFill>
                  <a:schemeClr val="bg1"/>
                </a:solidFill>
              </a:rPr>
              <a:t>. </a:t>
            </a:r>
            <a:r>
              <a:rPr lang="en-US" sz="3000" b="1" baseline="30000" dirty="0" smtClean="0">
                <a:solidFill>
                  <a:schemeClr val="bg1"/>
                </a:solidFill>
              </a:rPr>
              <a:t>16</a:t>
            </a:r>
            <a:r>
              <a:rPr lang="en-US" sz="3000" b="1" baseline="30000" dirty="0">
                <a:solidFill>
                  <a:schemeClr val="bg1"/>
                </a:solidFill>
              </a:rPr>
              <a:t> </a:t>
            </a:r>
            <a:r>
              <a:rPr lang="en-US" sz="3000" dirty="0">
                <a:solidFill>
                  <a:schemeClr val="bg1"/>
                </a:solidFill>
              </a:rPr>
              <a:t>But </a:t>
            </a:r>
            <a:r>
              <a:rPr lang="en-US" sz="3000" dirty="0" smtClean="0">
                <a:solidFill>
                  <a:schemeClr val="bg1"/>
                </a:solidFill>
              </a:rPr>
              <a:t>shun profane and idle babblings</a:t>
            </a:r>
            <a:r>
              <a:rPr lang="en-US" sz="3000" dirty="0">
                <a:solidFill>
                  <a:schemeClr val="bg1"/>
                </a:solidFill>
              </a:rPr>
              <a:t>, for they will increase to </a:t>
            </a:r>
            <a:r>
              <a:rPr lang="en-US" sz="3000" dirty="0" smtClean="0">
                <a:solidFill>
                  <a:schemeClr val="bg1"/>
                </a:solidFill>
              </a:rPr>
              <a:t>more ungodliness. </a:t>
            </a:r>
            <a:r>
              <a:rPr lang="en-US" sz="3000" b="1" baseline="30000" dirty="0" smtClean="0">
                <a:solidFill>
                  <a:schemeClr val="bg1"/>
                </a:solidFill>
              </a:rPr>
              <a:t>17</a:t>
            </a:r>
            <a:r>
              <a:rPr lang="en-US" sz="3000" b="1" baseline="30000" dirty="0">
                <a:solidFill>
                  <a:schemeClr val="bg1"/>
                </a:solidFill>
              </a:rPr>
              <a:t> </a:t>
            </a:r>
            <a:r>
              <a:rPr lang="en-US" sz="3000" dirty="0">
                <a:solidFill>
                  <a:schemeClr val="bg1"/>
                </a:solidFill>
              </a:rPr>
              <a:t>And their message will spread like cancer. </a:t>
            </a:r>
            <a:r>
              <a:rPr lang="en-US" sz="3000" dirty="0" err="1">
                <a:solidFill>
                  <a:schemeClr val="bg1"/>
                </a:solidFill>
              </a:rPr>
              <a:t>Hymenaeus</a:t>
            </a:r>
            <a:r>
              <a:rPr lang="en-US" sz="3000" dirty="0">
                <a:solidFill>
                  <a:schemeClr val="bg1"/>
                </a:solidFill>
              </a:rPr>
              <a:t> and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Philetus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are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of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this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sort,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3000" b="1" baseline="30000" dirty="0" smtClean="0">
                <a:solidFill>
                  <a:schemeClr val="bg1"/>
                </a:solidFill>
              </a:rPr>
              <a:t>18</a:t>
            </a:r>
            <a:r>
              <a:rPr lang="en-US" sz="3000" b="1" baseline="30000" dirty="0">
                <a:solidFill>
                  <a:schemeClr val="bg1"/>
                </a:solidFill>
              </a:rPr>
              <a:t> </a:t>
            </a:r>
            <a:r>
              <a:rPr lang="en-US" sz="3000" dirty="0">
                <a:solidFill>
                  <a:schemeClr val="bg1"/>
                </a:solidFill>
              </a:rPr>
              <a:t>who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have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strayed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concerning the truth, saying that the resurrection </a:t>
            </a:r>
            <a:r>
              <a:rPr lang="en-US" sz="3000" dirty="0" smtClean="0">
                <a:solidFill>
                  <a:schemeClr val="bg1"/>
                </a:solidFill>
              </a:rPr>
              <a:t>is already past</a:t>
            </a:r>
            <a:r>
              <a:rPr lang="en-US" sz="3000" dirty="0">
                <a:solidFill>
                  <a:schemeClr val="bg1"/>
                </a:solidFill>
              </a:rPr>
              <a:t>; and they overthrow the faith of some. </a:t>
            </a:r>
            <a:r>
              <a:rPr lang="en-US" sz="3000" b="1" baseline="30000" dirty="0">
                <a:solidFill>
                  <a:schemeClr val="bg1"/>
                </a:solidFill>
              </a:rPr>
              <a:t>19 </a:t>
            </a:r>
            <a:r>
              <a:rPr lang="en-US" sz="3000" dirty="0">
                <a:solidFill>
                  <a:schemeClr val="bg1"/>
                </a:solidFill>
              </a:rPr>
              <a:t>Nevertheless the solid foundation of God stands, having this seal: “The Lord knows those who are His,” and, “Let everyone who names the name of </a:t>
            </a:r>
            <a:r>
              <a:rPr lang="en-US" sz="3000" dirty="0" smtClean="0">
                <a:solidFill>
                  <a:schemeClr val="bg1"/>
                </a:solidFill>
              </a:rPr>
              <a:t>Christ depart </a:t>
            </a:r>
            <a:r>
              <a:rPr lang="en-US" sz="3000" dirty="0">
                <a:solidFill>
                  <a:schemeClr val="bg1"/>
                </a:solidFill>
              </a:rPr>
              <a:t>from iniquity</a:t>
            </a:r>
            <a:r>
              <a:rPr lang="en-US" sz="3000" dirty="0" smtClean="0">
                <a:solidFill>
                  <a:schemeClr val="bg1"/>
                </a:solidFill>
              </a:rPr>
              <a:t>.”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effectLst/>
        </p:spPr>
        <p:txBody>
          <a:bodyPr/>
          <a:lstStyle/>
          <a:p>
            <a:r>
              <a:rPr lang="en-US" altLang="en-US" sz="4400" b="1" dirty="0" smtClean="0">
                <a:solidFill>
                  <a:srgbClr val="FFFF00"/>
                </a:solidFill>
                <a:effectLst/>
              </a:rPr>
              <a:t>No Strife over “Words to No Profit”</a:t>
            </a:r>
            <a:endParaRPr lang="en-US" altLang="en-US" sz="4400" b="1" dirty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/>
              <a:t>“</a:t>
            </a:r>
            <a:r>
              <a:rPr lang="en-US" altLang="en-US" b="1" dirty="0" smtClean="0"/>
              <a:t>About Words</a:t>
            </a:r>
            <a:r>
              <a:rPr lang="en-US" altLang="en-US" dirty="0" smtClean="0"/>
              <a:t>” (</a:t>
            </a:r>
            <a:r>
              <a:rPr lang="en-US" altLang="en-US" dirty="0" smtClean="0">
                <a:solidFill>
                  <a:srgbClr val="66FFFF"/>
                </a:solidFill>
              </a:rPr>
              <a:t>Gk</a:t>
            </a:r>
            <a:r>
              <a:rPr lang="en-US" altLang="en-US" dirty="0">
                <a:solidFill>
                  <a:srgbClr val="66FFFF"/>
                </a:solidFill>
              </a:rPr>
              <a:t>. </a:t>
            </a:r>
            <a:r>
              <a:rPr lang="en-US" altLang="en-US" i="1" dirty="0" err="1" smtClean="0">
                <a:solidFill>
                  <a:srgbClr val="66FFFF"/>
                </a:solidFill>
              </a:rPr>
              <a:t>logomacheo</a:t>
            </a:r>
            <a:r>
              <a:rPr lang="en-US" altLang="en-US" dirty="0" smtClean="0"/>
              <a:t>) - </a:t>
            </a:r>
            <a:r>
              <a:rPr lang="en-US" altLang="en-US" dirty="0"/>
              <a:t>from combination of “word” + “contend” or “dispute”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/>
              <a:t>“To </a:t>
            </a:r>
            <a:r>
              <a:rPr lang="en-US" altLang="en-US" dirty="0"/>
              <a:t>dispute about trivial things</a:t>
            </a:r>
            <a:r>
              <a:rPr lang="en-US" altLang="en-US" dirty="0" smtClean="0"/>
              <a:t>” – no better either way</a:t>
            </a:r>
            <a:endParaRPr lang="en-US" altLang="en-US" dirty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/>
              <a:t>Factious </a:t>
            </a:r>
            <a:r>
              <a:rPr lang="en-US" altLang="en-US" dirty="0" smtClean="0"/>
              <a:t>striving cannot be tolerated </a:t>
            </a:r>
            <a:r>
              <a:rPr lang="en-US" altLang="en-US" dirty="0"/>
              <a:t>- </a:t>
            </a:r>
            <a:r>
              <a:rPr lang="en-US" altLang="en-US" i="1" dirty="0">
                <a:solidFill>
                  <a:srgbClr val="FFFF99"/>
                </a:solidFill>
              </a:rPr>
              <a:t>Titus 3:10</a:t>
            </a:r>
            <a:endParaRPr lang="en-US" altLang="en-US" dirty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/>
              <a:t>Not of same nature as approved </a:t>
            </a:r>
            <a:r>
              <a:rPr lang="en-US" altLang="en-US" dirty="0"/>
              <a:t>contending - </a:t>
            </a:r>
            <a:r>
              <a:rPr lang="en-US" altLang="en-US" i="1" dirty="0">
                <a:solidFill>
                  <a:srgbClr val="FFFF99"/>
                </a:solidFill>
              </a:rPr>
              <a:t>Jude 3</a:t>
            </a:r>
            <a:endParaRPr lang="en-US" altLang="en-US" dirty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/>
              <a:t>Difference is in point of </a:t>
            </a:r>
            <a:r>
              <a:rPr lang="en-US" altLang="en-US" dirty="0" smtClean="0"/>
              <a:t>contention – no good </a:t>
            </a:r>
            <a:r>
              <a:rPr lang="en-US" altLang="en-US" dirty="0"/>
              <a:t>purpose served in disputes that are merely semantic in </a:t>
            </a:r>
            <a:r>
              <a:rPr lang="en-US" altLang="en-US" dirty="0" smtClean="0"/>
              <a:t>nature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/>
              <a:t>“</a:t>
            </a:r>
            <a:r>
              <a:rPr lang="en-US" altLang="en-US" b="1" dirty="0" smtClean="0"/>
              <a:t>Profit</a:t>
            </a:r>
            <a:r>
              <a:rPr lang="en-US" altLang="en-US" dirty="0" smtClean="0"/>
              <a:t>” - useful; beneficial; advantageous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/>
              <a:t>“Subvert” (</a:t>
            </a:r>
            <a:r>
              <a:rPr lang="en-US" altLang="en-US" dirty="0" smtClean="0">
                <a:solidFill>
                  <a:srgbClr val="66FFFF"/>
                </a:solidFill>
              </a:rPr>
              <a:t>Gk. </a:t>
            </a:r>
            <a:r>
              <a:rPr lang="en-US" altLang="en-US" i="1" dirty="0" err="1" smtClean="0">
                <a:solidFill>
                  <a:srgbClr val="66FFFF"/>
                </a:solidFill>
              </a:rPr>
              <a:t>katastrophe</a:t>
            </a:r>
            <a:r>
              <a:rPr lang="en-US" altLang="en-US" dirty="0" smtClean="0"/>
              <a:t>) - to overthrow, ruin or destroy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/>
              <a:t>Binding things which make one no better actually brings destruction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FFFF00"/>
                </a:solidFill>
              </a:rPr>
              <a:t>Col. 2:24 </a:t>
            </a:r>
            <a:r>
              <a:rPr lang="en-US" altLang="en-US" dirty="0" smtClean="0"/>
              <a:t>– Appearance of wisdom, but “self-imposed…”</a:t>
            </a:r>
            <a:endParaRPr lang="en-US" alt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500" b="1" dirty="0">
                <a:solidFill>
                  <a:srgbClr val="FFFF00"/>
                </a:solidFill>
                <a:effectLst/>
              </a:rPr>
              <a:t>Striving Without </a:t>
            </a:r>
            <a:r>
              <a:rPr lang="en-US" altLang="en-US" sz="4500" b="1" dirty="0" smtClean="0">
                <a:solidFill>
                  <a:srgbClr val="FFFF00"/>
                </a:solidFill>
                <a:effectLst/>
              </a:rPr>
              <a:t>Cause Condemned</a:t>
            </a:r>
            <a:endParaRPr lang="en-US" altLang="en-US" sz="4500" b="1" dirty="0">
              <a:solidFill>
                <a:srgbClr val="FFFF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15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400" dirty="0"/>
              <a:t>Christian’s task is a militant one </a:t>
            </a:r>
            <a:r>
              <a:rPr lang="en-US" altLang="en-US" sz="3400" i="1" dirty="0"/>
              <a:t>(“fight the good fight”</a:t>
            </a:r>
            <a:r>
              <a:rPr lang="en-US" altLang="en-US" sz="3400" dirty="0"/>
              <a:t>), but not for fighting which is </a:t>
            </a:r>
            <a:r>
              <a:rPr lang="en-US" altLang="en-US" sz="3400" dirty="0" smtClean="0"/>
              <a:t>needless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400" dirty="0" smtClean="0"/>
              <a:t>Bible consistently warns against useless strife</a:t>
            </a:r>
            <a:endParaRPr lang="en-US" altLang="en-US" sz="3400" dirty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CCECFF"/>
              </a:buClr>
              <a:buSzPct val="75000"/>
              <a:buFont typeface="Wingdings" pitchFamily="2" charset="2"/>
              <a:buChar char="w"/>
            </a:pPr>
            <a:r>
              <a:rPr lang="en-US" altLang="en-US" sz="3000" b="1" i="1" dirty="0">
                <a:solidFill>
                  <a:srgbClr val="FFFF00"/>
                </a:solidFill>
              </a:rPr>
              <a:t>Prov. 3:30</a:t>
            </a:r>
            <a:r>
              <a:rPr lang="en-US" altLang="en-US" sz="3000" b="1" dirty="0"/>
              <a:t>	</a:t>
            </a:r>
            <a:r>
              <a:rPr lang="en-US" altLang="en-US" sz="3000" b="1" dirty="0" smtClean="0"/>
              <a:t> </a:t>
            </a:r>
            <a:r>
              <a:rPr lang="en-US" altLang="en-US" sz="3000" dirty="0" smtClean="0"/>
              <a:t>Do not strive </a:t>
            </a:r>
            <a:r>
              <a:rPr lang="en-US" altLang="en-US" sz="3000" dirty="0"/>
              <a:t>with man without cause</a:t>
            </a:r>
            <a:endParaRPr lang="en-US" altLang="en-US" sz="3000" b="1" dirty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CCECFF"/>
              </a:buClr>
              <a:buSzPct val="75000"/>
              <a:buFont typeface="Wingdings" pitchFamily="2" charset="2"/>
              <a:buChar char="w"/>
            </a:pPr>
            <a:r>
              <a:rPr lang="en-US" altLang="en-US" sz="3000" b="1" i="1" dirty="0">
                <a:solidFill>
                  <a:srgbClr val="FFFF00"/>
                </a:solidFill>
              </a:rPr>
              <a:t>Prov. 25:8</a:t>
            </a:r>
            <a:r>
              <a:rPr lang="en-US" altLang="en-US" sz="3000" b="1" dirty="0"/>
              <a:t>	</a:t>
            </a:r>
            <a:r>
              <a:rPr lang="en-US" altLang="en-US" sz="3000" b="1" dirty="0" smtClean="0"/>
              <a:t> </a:t>
            </a:r>
            <a:r>
              <a:rPr lang="en-US" altLang="en-US" sz="3000" dirty="0" smtClean="0"/>
              <a:t>Go </a:t>
            </a:r>
            <a:r>
              <a:rPr lang="en-US" altLang="en-US" sz="3000" dirty="0"/>
              <a:t>not forth hastily to strive</a:t>
            </a:r>
            <a:endParaRPr lang="en-US" altLang="en-US" sz="3000" b="1" dirty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CCECFF"/>
              </a:buClr>
              <a:buSzPct val="75000"/>
              <a:buFont typeface="Wingdings" pitchFamily="2" charset="2"/>
              <a:buChar char="w"/>
            </a:pPr>
            <a:r>
              <a:rPr lang="en-US" altLang="en-US" sz="3000" b="1" i="1" dirty="0">
                <a:solidFill>
                  <a:srgbClr val="FFFF00"/>
                </a:solidFill>
              </a:rPr>
              <a:t>1 Tim. 1:3-4</a:t>
            </a:r>
            <a:r>
              <a:rPr lang="en-US" altLang="en-US" sz="3000" b="1" dirty="0"/>
              <a:t>	</a:t>
            </a:r>
            <a:r>
              <a:rPr lang="en-US" altLang="en-US" sz="3000" b="1" dirty="0" smtClean="0"/>
              <a:t> </a:t>
            </a:r>
            <a:r>
              <a:rPr lang="en-US" altLang="en-US" sz="3000" dirty="0" smtClean="0"/>
              <a:t>Causing </a:t>
            </a:r>
            <a:r>
              <a:rPr lang="en-US" altLang="en-US" sz="3000" dirty="0"/>
              <a:t>questions vs. causing faith</a:t>
            </a:r>
            <a:endParaRPr lang="en-US" altLang="en-US" sz="3000" b="1" dirty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CCECFF"/>
              </a:buClr>
              <a:buSzPct val="75000"/>
              <a:buFont typeface="Wingdings" pitchFamily="2" charset="2"/>
              <a:buChar char="w"/>
            </a:pPr>
            <a:r>
              <a:rPr lang="en-US" altLang="en-US" sz="3000" b="1" i="1" dirty="0">
                <a:solidFill>
                  <a:srgbClr val="FFFF00"/>
                </a:solidFill>
              </a:rPr>
              <a:t>Titus 3:9-11</a:t>
            </a:r>
            <a:r>
              <a:rPr lang="en-US" altLang="en-US" sz="3000" b="1" dirty="0"/>
              <a:t>	</a:t>
            </a:r>
            <a:r>
              <a:rPr lang="en-US" altLang="en-US" sz="3000" b="1" dirty="0" smtClean="0"/>
              <a:t> </a:t>
            </a:r>
            <a:r>
              <a:rPr lang="en-US" altLang="en-US" sz="3000" dirty="0" smtClean="0"/>
              <a:t>Foolish </a:t>
            </a:r>
            <a:r>
              <a:rPr lang="en-US" altLang="en-US" sz="3000" dirty="0"/>
              <a:t>questions, strife, </a:t>
            </a:r>
            <a:r>
              <a:rPr lang="en-US" altLang="en-US" sz="3000" dirty="0" err="1"/>
              <a:t>fightings</a:t>
            </a:r>
            <a:r>
              <a:rPr lang="en-US" altLang="en-US" sz="3000" dirty="0"/>
              <a:t>...</a:t>
            </a:r>
            <a:endParaRPr lang="en-US" altLang="en-US" sz="3000" b="1" dirty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CCECFF"/>
              </a:buClr>
              <a:buSzPct val="75000"/>
              <a:buFont typeface="Wingdings" pitchFamily="2" charset="2"/>
              <a:buChar char="w"/>
            </a:pPr>
            <a:r>
              <a:rPr lang="en-US" altLang="en-US" sz="3000" b="1" i="1" dirty="0">
                <a:solidFill>
                  <a:srgbClr val="FFFF00"/>
                </a:solidFill>
              </a:rPr>
              <a:t>2 Tim. 2:23</a:t>
            </a:r>
            <a:r>
              <a:rPr lang="en-US" altLang="en-US" sz="3000" b="1" dirty="0"/>
              <a:t>	</a:t>
            </a:r>
            <a:r>
              <a:rPr lang="en-US" altLang="en-US" sz="3000" b="1" dirty="0" smtClean="0"/>
              <a:t> </a:t>
            </a:r>
            <a:r>
              <a:rPr lang="en-US" altLang="en-US" sz="3000" dirty="0" smtClean="0"/>
              <a:t>Foolish </a:t>
            </a:r>
            <a:r>
              <a:rPr lang="en-US" altLang="en-US" sz="3000" dirty="0"/>
              <a:t>&amp; ignorant questions avoi</a:t>
            </a:r>
            <a:r>
              <a:rPr lang="en-US" altLang="en-US" dirty="0"/>
              <a:t>d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/>
              <a:t>Must never love stirring conflict &amp; causing strife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66FFFF"/>
                </a:solidFill>
              </a:rPr>
              <a:t>There is little building done in midst of war</a:t>
            </a:r>
            <a:endParaRPr lang="en-US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 dirty="0" smtClean="0">
                <a:solidFill>
                  <a:srgbClr val="FFFF00"/>
                </a:solidFill>
                <a:effectLst/>
              </a:rPr>
              <a:t>Diligence in “Rightly Dividing the </a:t>
            </a:r>
            <a:r>
              <a:rPr lang="en-US" altLang="en-US" sz="4400" b="1" dirty="0">
                <a:solidFill>
                  <a:srgbClr val="FFFF00"/>
                </a:solidFill>
                <a:effectLst/>
              </a:rPr>
              <a:t>Word </a:t>
            </a:r>
            <a:r>
              <a:rPr lang="en-US" altLang="en-US" sz="4400" b="1" dirty="0" smtClean="0">
                <a:solidFill>
                  <a:srgbClr val="FFFF00"/>
                </a:solidFill>
                <a:effectLst/>
              </a:rPr>
              <a:t>of </a:t>
            </a:r>
            <a:r>
              <a:rPr lang="en-US" altLang="en-US" sz="4400" b="1" dirty="0">
                <a:solidFill>
                  <a:srgbClr val="FFFF00"/>
                </a:solidFill>
                <a:effectLst/>
              </a:rPr>
              <a:t>Truth”</a:t>
            </a:r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51856"/>
            <a:ext cx="9144000" cy="560614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400" dirty="0" smtClean="0"/>
              <a:t>Diligent (</a:t>
            </a:r>
            <a:r>
              <a:rPr lang="en-US" altLang="en-US" sz="3400" dirty="0" smtClean="0">
                <a:solidFill>
                  <a:srgbClr val="66FFFF"/>
                </a:solidFill>
              </a:rPr>
              <a:t>Gk. </a:t>
            </a:r>
            <a:r>
              <a:rPr lang="en-US" altLang="en-US" sz="3400" i="1" dirty="0" err="1" smtClean="0">
                <a:solidFill>
                  <a:srgbClr val="66FFFF"/>
                </a:solidFill>
              </a:rPr>
              <a:t>dokimos</a:t>
            </a:r>
            <a:r>
              <a:rPr lang="en-US" altLang="en-US" sz="3400" dirty="0" smtClean="0"/>
              <a:t>) - tried so as to approve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400" dirty="0" smtClean="0"/>
              <a:t>Effort is proper handling of word to discern truth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000" b="1" i="1" dirty="0" smtClean="0">
                <a:solidFill>
                  <a:srgbClr val="FFFF00"/>
                </a:solidFill>
              </a:rPr>
              <a:t>Matt</a:t>
            </a:r>
            <a:r>
              <a:rPr lang="en-US" altLang="en-US" sz="3000" b="1" i="1" dirty="0">
                <a:solidFill>
                  <a:srgbClr val="FFFF00"/>
                </a:solidFill>
              </a:rPr>
              <a:t>. 4:6</a:t>
            </a:r>
            <a:r>
              <a:rPr lang="en-US" altLang="en-US" sz="3000" dirty="0"/>
              <a:t>	Devil handles it wrongly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000" b="1" i="1" dirty="0">
                <a:solidFill>
                  <a:srgbClr val="FFFF00"/>
                </a:solidFill>
              </a:rPr>
              <a:t>2 Pet. 3:16</a:t>
            </a:r>
            <a:r>
              <a:rPr lang="en-US" altLang="en-US" sz="3000" dirty="0"/>
              <a:t>	Must not </a:t>
            </a:r>
            <a:r>
              <a:rPr lang="en-US" altLang="en-US" sz="3000" dirty="0" smtClean="0"/>
              <a:t>twist </a:t>
            </a:r>
            <a:r>
              <a:rPr lang="en-US" altLang="en-US" sz="3000" dirty="0"/>
              <a:t>Scripture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000" b="1" i="1" dirty="0" smtClean="0">
                <a:solidFill>
                  <a:srgbClr val="FFFF00"/>
                </a:solidFill>
              </a:rPr>
              <a:t>Luke 24:27</a:t>
            </a:r>
            <a:r>
              <a:rPr lang="en-US" altLang="en-US" sz="3000" dirty="0" smtClean="0"/>
              <a:t>	Jesus used it perfectly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000" b="1" i="1" dirty="0" smtClean="0">
                <a:solidFill>
                  <a:srgbClr val="FFFF00"/>
                </a:solidFill>
              </a:rPr>
              <a:t>Jn. 8:31-32</a:t>
            </a:r>
            <a:r>
              <a:rPr lang="en-US" altLang="en-US" sz="3000" dirty="0"/>
              <a:t>	</a:t>
            </a:r>
            <a:r>
              <a:rPr lang="en-US" altLang="en-US" sz="3000" dirty="0" smtClean="0"/>
              <a:t>Abide in word </a:t>
            </a:r>
            <a:r>
              <a:rPr lang="en-US" altLang="en-US" sz="3000" dirty="0" smtClean="0">
                <a:sym typeface="Wingdings" panose="05000000000000000000" pitchFamily="2" charset="2"/>
              </a:rPr>
              <a:t> Know truth  Free</a:t>
            </a:r>
            <a:endParaRPr lang="en-US" altLang="en-US" sz="3000" dirty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000" b="1" i="1" dirty="0" smtClean="0">
                <a:solidFill>
                  <a:srgbClr val="FFFF00"/>
                </a:solidFill>
              </a:rPr>
              <a:t>2 </a:t>
            </a:r>
            <a:r>
              <a:rPr lang="en-US" altLang="en-US" sz="3000" b="1" i="1" dirty="0">
                <a:solidFill>
                  <a:srgbClr val="FFFF00"/>
                </a:solidFill>
              </a:rPr>
              <a:t>Tim. </a:t>
            </a:r>
            <a:r>
              <a:rPr lang="en-US" altLang="en-US" sz="3000" b="1" i="1" dirty="0" smtClean="0">
                <a:solidFill>
                  <a:srgbClr val="FFFF00"/>
                </a:solidFill>
              </a:rPr>
              <a:t>3:15f</a:t>
            </a:r>
            <a:r>
              <a:rPr lang="en-US" altLang="en-US" sz="3000" dirty="0"/>
              <a:t>	</a:t>
            </a:r>
            <a:r>
              <a:rPr lang="en-US" altLang="en-US" sz="3000" dirty="0" smtClean="0"/>
              <a:t> Makes </a:t>
            </a:r>
            <a:r>
              <a:rPr lang="en-US" altLang="en-US" sz="3000" dirty="0"/>
              <a:t>us wise to salvation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000" b="1" i="1" dirty="0" smtClean="0">
                <a:solidFill>
                  <a:srgbClr val="FFFF00"/>
                </a:solidFill>
              </a:rPr>
              <a:t>Psa. 19:7f</a:t>
            </a:r>
            <a:r>
              <a:rPr lang="en-US" altLang="en-US" sz="3000" dirty="0" smtClean="0"/>
              <a:t>	Word of God is perfect guide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000" b="1" i="1" dirty="0" smtClean="0">
                <a:solidFill>
                  <a:srgbClr val="FFFF00"/>
                </a:solidFill>
              </a:rPr>
              <a:t>James </a:t>
            </a:r>
            <a:r>
              <a:rPr lang="en-US" altLang="en-US" sz="3000" b="1" i="1" dirty="0">
                <a:solidFill>
                  <a:srgbClr val="FFFF00"/>
                </a:solidFill>
              </a:rPr>
              <a:t>1:21</a:t>
            </a:r>
            <a:r>
              <a:rPr lang="en-US" altLang="en-US" sz="3000" dirty="0"/>
              <a:t>	Word is able to save our souls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400" dirty="0" smtClean="0">
                <a:solidFill>
                  <a:srgbClr val="66FFFF"/>
                </a:solidFill>
              </a:rPr>
              <a:t>Knowing </a:t>
            </a:r>
            <a:r>
              <a:rPr lang="en-US" altLang="en-US" sz="3400" dirty="0">
                <a:solidFill>
                  <a:srgbClr val="66FFFF"/>
                </a:solidFill>
              </a:rPr>
              <a:t>word </a:t>
            </a:r>
            <a:r>
              <a:rPr lang="en-US" altLang="en-US" sz="3400" dirty="0" smtClean="0">
                <a:solidFill>
                  <a:srgbClr val="66FFFF"/>
                </a:solidFill>
              </a:rPr>
              <a:t>goes with </a:t>
            </a:r>
            <a:r>
              <a:rPr lang="en-US" altLang="en-US" sz="3400" dirty="0">
                <a:solidFill>
                  <a:srgbClr val="66FFFF"/>
                </a:solidFill>
              </a:rPr>
              <a:t>respect for </a:t>
            </a:r>
            <a:r>
              <a:rPr lang="en-US" altLang="en-US" sz="3400" dirty="0" smtClean="0">
                <a:solidFill>
                  <a:srgbClr val="66FFFF"/>
                </a:solidFill>
              </a:rPr>
              <a:t>it </a:t>
            </a:r>
            <a:r>
              <a:rPr lang="en-US" altLang="en-US" sz="3400" dirty="0" smtClean="0">
                <a:solidFill>
                  <a:srgbClr val="66FFFF"/>
                </a:solidFill>
                <a:sym typeface="Wingdings" panose="05000000000000000000" pitchFamily="2" charset="2"/>
              </a:rPr>
              <a:t> Obey</a:t>
            </a:r>
            <a:endParaRPr lang="en-US" altLang="en-US" sz="3400" dirty="0">
              <a:solidFill>
                <a:srgbClr val="99CC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9825"/>
          </a:xfrm>
          <a:effectLst/>
        </p:spPr>
        <p:txBody>
          <a:bodyPr/>
          <a:lstStyle/>
          <a:p>
            <a:r>
              <a:rPr lang="en-US" altLang="en-US" sz="4600" b="1" dirty="0" smtClean="0">
                <a:solidFill>
                  <a:srgbClr val="FFFF00"/>
                </a:solidFill>
                <a:effectLst/>
              </a:rPr>
              <a:t>Results in Life </a:t>
            </a:r>
            <a:r>
              <a:rPr lang="en-US" altLang="en-US" sz="4600" b="1" dirty="0">
                <a:solidFill>
                  <a:srgbClr val="FFFF00"/>
                </a:solidFill>
                <a:effectLst/>
              </a:rPr>
              <a:t>of Sanctification</a:t>
            </a:r>
            <a:endParaRPr lang="en-US" altLang="en-US" sz="4600" dirty="0">
              <a:solidFill>
                <a:srgbClr val="FFFF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9067800" cy="579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400" dirty="0"/>
              <a:t>When we rightly divide God’s word &amp; put it to use in our lives, </a:t>
            </a:r>
            <a:r>
              <a:rPr lang="en-US" altLang="en-US" sz="3400" dirty="0" smtClean="0"/>
              <a:t>the result </a:t>
            </a:r>
            <a:r>
              <a:rPr lang="en-US" altLang="en-US" sz="3400" dirty="0"/>
              <a:t>is sanctification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400" dirty="0"/>
              <a:t>Word of God </a:t>
            </a:r>
            <a:r>
              <a:rPr lang="en-US" altLang="en-US" sz="3400" dirty="0" smtClean="0"/>
              <a:t>is intended </a:t>
            </a:r>
            <a:r>
              <a:rPr lang="en-US" altLang="en-US" sz="3400" dirty="0"/>
              <a:t>to sanctify (</a:t>
            </a:r>
            <a:r>
              <a:rPr lang="en-US" altLang="en-US" sz="3400" b="1" i="1" dirty="0">
                <a:solidFill>
                  <a:srgbClr val="FFFF00"/>
                </a:solidFill>
              </a:rPr>
              <a:t>Jn. 17:17</a:t>
            </a:r>
            <a:r>
              <a:rPr lang="en-US" altLang="en-US" sz="3400" dirty="0"/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000" b="1" i="1" dirty="0">
                <a:solidFill>
                  <a:srgbClr val="FFFF00"/>
                </a:solidFill>
              </a:rPr>
              <a:t>1 </a:t>
            </a:r>
            <a:r>
              <a:rPr lang="en-US" altLang="en-US" sz="3000" b="1" i="1" dirty="0" smtClean="0">
                <a:solidFill>
                  <a:srgbClr val="FFFF00"/>
                </a:solidFill>
              </a:rPr>
              <a:t>Thess. </a:t>
            </a:r>
            <a:r>
              <a:rPr lang="en-US" altLang="en-US" sz="3000" b="1" i="1" dirty="0">
                <a:solidFill>
                  <a:srgbClr val="FFFF00"/>
                </a:solidFill>
              </a:rPr>
              <a:t>4:3</a:t>
            </a:r>
            <a:r>
              <a:rPr lang="en-US" altLang="en-US" sz="3000" dirty="0"/>
              <a:t>	</a:t>
            </a:r>
            <a:r>
              <a:rPr lang="en-US" altLang="en-US" sz="3000" dirty="0" smtClean="0"/>
              <a:t>  Will </a:t>
            </a:r>
            <a:r>
              <a:rPr lang="en-US" altLang="en-US" sz="3000" dirty="0"/>
              <a:t>of God is our sanctification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000" b="1" i="1" dirty="0">
                <a:solidFill>
                  <a:srgbClr val="FFFF00"/>
                </a:solidFill>
              </a:rPr>
              <a:t>1 </a:t>
            </a:r>
            <a:r>
              <a:rPr lang="en-US" altLang="en-US" sz="3000" b="1" i="1" dirty="0" smtClean="0">
                <a:solidFill>
                  <a:srgbClr val="FFFF00"/>
                </a:solidFill>
              </a:rPr>
              <a:t>Thess. 5:23</a:t>
            </a:r>
            <a:r>
              <a:rPr lang="en-US" altLang="en-US" sz="3000" dirty="0" smtClean="0">
                <a:solidFill>
                  <a:srgbClr val="FFFF99"/>
                </a:solidFill>
              </a:rPr>
              <a:t>  </a:t>
            </a:r>
            <a:r>
              <a:rPr lang="en-US" altLang="en-US" sz="3000" dirty="0" smtClean="0"/>
              <a:t>Sanctification must be full &amp; </a:t>
            </a:r>
            <a:r>
              <a:rPr lang="en-US" altLang="en-US" sz="3000" dirty="0"/>
              <a:t>to end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000" b="1" i="1" dirty="0" smtClean="0">
                <a:solidFill>
                  <a:srgbClr val="FFFF00"/>
                </a:solidFill>
              </a:rPr>
              <a:t>Heb. 12:14-16</a:t>
            </a:r>
            <a:r>
              <a:rPr lang="en-US" altLang="en-US" sz="3000" dirty="0" smtClean="0"/>
              <a:t>  Without </a:t>
            </a:r>
            <a:r>
              <a:rPr lang="en-US" altLang="en-US" sz="3000" dirty="0"/>
              <a:t>it we will not see Lord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400" dirty="0"/>
              <a:t>Proper use of truth will increase our holiness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400" dirty="0"/>
              <a:t>When more time &amp; effort spent on opinions than truth, sin is allowed to sneak in the </a:t>
            </a:r>
            <a:r>
              <a:rPr lang="en-US" altLang="en-US" sz="3400" dirty="0" smtClean="0"/>
              <a:t>door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400" dirty="0" smtClean="0"/>
              <a:t>However well-meaning, must not add or subtract</a:t>
            </a:r>
            <a:endParaRPr lang="en-US" alt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theme/theme1.xml><?xml version="1.0" encoding="utf-8"?>
<a:theme xmlns:a="http://schemas.openxmlformats.org/drawingml/2006/main" name="Lighthouse">
  <a:themeElements>
    <a:clrScheme name="Lighthous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ighthou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ighthou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hous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hous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hous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hous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hous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hous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Office\Templates\Lighthouse.pot</Template>
  <TotalTime>3728</TotalTime>
  <Words>254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Wingdings</vt:lpstr>
      <vt:lpstr>Lighthouse</vt:lpstr>
      <vt:lpstr>Words to No Profit vs. Word of Truth</vt:lpstr>
      <vt:lpstr>2nd Timothy 2:14-19</vt:lpstr>
      <vt:lpstr>2nd Timothy 2:14-19</vt:lpstr>
      <vt:lpstr>No Strife over “Words to No Profit”</vt:lpstr>
      <vt:lpstr>Striving Without Cause Condemned</vt:lpstr>
      <vt:lpstr>Diligence in “Rightly Dividing the Word of Truth”</vt:lpstr>
      <vt:lpstr>Results in Life of Sanctification</vt:lpstr>
    </vt:vector>
  </TitlesOfParts>
  <Company>South Livingston C of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Unknown User</dc:creator>
  <cp:lastModifiedBy>Harry</cp:lastModifiedBy>
  <cp:revision>20</cp:revision>
  <dcterms:created xsi:type="dcterms:W3CDTF">1999-10-10T00:58:27Z</dcterms:created>
  <dcterms:modified xsi:type="dcterms:W3CDTF">2015-10-11T12:17:52Z</dcterms:modified>
</cp:coreProperties>
</file>