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7" r:id="rId2"/>
    <p:sldId id="266" r:id="rId3"/>
    <p:sldId id="258" r:id="rId4"/>
    <p:sldId id="260" r:id="rId5"/>
    <p:sldId id="259" r:id="rId6"/>
    <p:sldId id="261" r:id="rId7"/>
    <p:sldId id="262" r:id="rId8"/>
    <p:sldId id="263" r:id="rId9"/>
    <p:sldId id="264" r:id="rId10"/>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a:srgbClr val="FFFF99"/>
    <a:srgbClr val="FFB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84" autoAdjust="0"/>
  </p:normalViewPr>
  <p:slideViewPr>
    <p:cSldViewPr>
      <p:cViewPr>
        <p:scale>
          <a:sx n="66" d="100"/>
          <a:sy n="66" d="100"/>
        </p:scale>
        <p:origin x="-1410" y="-210"/>
      </p:cViewPr>
      <p:guideLst>
        <p:guide orient="horz" pos="2160"/>
        <p:guide pos="2880"/>
      </p:guideLst>
    </p:cSldViewPr>
  </p:slideViewPr>
  <p:outlineViewPr>
    <p:cViewPr>
      <p:scale>
        <a:sx n="33" d="100"/>
        <a:sy n="33" d="100"/>
      </p:scale>
      <p:origin x="36" y="17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099"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1"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2"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Rectangle 11"/>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41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109" name="Rectangle 13"/>
          <p:cNvSpPr>
            <a:spLocks noGrp="1" noChangeArrowheads="1"/>
          </p:cNvSpPr>
          <p:nvPr>
            <p:ph type="dt" sz="half" idx="2"/>
          </p:nvPr>
        </p:nvSpPr>
        <p:spPr/>
        <p:txBody>
          <a:bodyPr/>
          <a:lstStyle>
            <a:lvl1pPr>
              <a:defRPr/>
            </a:lvl1pPr>
          </a:lstStyle>
          <a:p>
            <a:endParaRPr lang="en-US" altLang="en-US"/>
          </a:p>
        </p:txBody>
      </p:sp>
      <p:sp>
        <p:nvSpPr>
          <p:cNvPr id="4110" name="Rectangle 14"/>
          <p:cNvSpPr>
            <a:spLocks noGrp="1" noChangeArrowheads="1"/>
          </p:cNvSpPr>
          <p:nvPr>
            <p:ph type="ftr" sz="quarter" idx="3"/>
          </p:nvPr>
        </p:nvSpPr>
        <p:spPr/>
        <p:txBody>
          <a:bodyPr/>
          <a:lstStyle>
            <a:lvl1pPr>
              <a:defRPr/>
            </a:lvl1pPr>
          </a:lstStyle>
          <a:p>
            <a:endParaRPr lang="en-US" altLang="en-US"/>
          </a:p>
        </p:txBody>
      </p:sp>
      <p:sp>
        <p:nvSpPr>
          <p:cNvPr id="4111" name="Rectangle 15"/>
          <p:cNvSpPr>
            <a:spLocks noGrp="1" noChangeArrowheads="1"/>
          </p:cNvSpPr>
          <p:nvPr>
            <p:ph type="sldNum" sz="quarter" idx="4"/>
          </p:nvPr>
        </p:nvSpPr>
        <p:spPr/>
        <p:txBody>
          <a:bodyPr/>
          <a:lstStyle>
            <a:lvl1pPr>
              <a:defRPr/>
            </a:lvl1pPr>
          </a:lstStyle>
          <a:p>
            <a:fld id="{2412479A-8F38-4144-8C05-6BE2103DAE82}" type="slidenum">
              <a:rPr lang="en-US" altLang="en-US"/>
              <a:pPr/>
              <a:t>‹#›</a:t>
            </a:fld>
            <a:endParaRPr lang="en-US" alt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10B944-5E17-4863-9F73-19715EB0FF4F}" type="slidenum">
              <a:rPr lang="en-US" altLang="en-US"/>
              <a:pPr/>
              <a:t>‹#›</a:t>
            </a:fld>
            <a:endParaRPr lang="en-US" altLang="en-US"/>
          </a:p>
        </p:txBody>
      </p:sp>
    </p:spTree>
    <p:extLst>
      <p:ext uri="{BB962C8B-B14F-4D97-AF65-F5344CB8AC3E}">
        <p14:creationId xmlns:p14="http://schemas.microsoft.com/office/powerpoint/2010/main" val="194921060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01481AF-4A6B-45C0-AB80-A1EC203DC5B0}" type="slidenum">
              <a:rPr lang="en-US" altLang="en-US"/>
              <a:pPr/>
              <a:t>‹#›</a:t>
            </a:fld>
            <a:endParaRPr lang="en-US" altLang="en-US"/>
          </a:p>
        </p:txBody>
      </p:sp>
    </p:spTree>
    <p:extLst>
      <p:ext uri="{BB962C8B-B14F-4D97-AF65-F5344CB8AC3E}">
        <p14:creationId xmlns:p14="http://schemas.microsoft.com/office/powerpoint/2010/main" val="3885676400"/>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B6C0A5-0CB7-41C9-B5F0-B9AAFDFC9979}" type="slidenum">
              <a:rPr lang="en-US" altLang="en-US"/>
              <a:pPr/>
              <a:t>‹#›</a:t>
            </a:fld>
            <a:endParaRPr lang="en-US" altLang="en-US"/>
          </a:p>
        </p:txBody>
      </p:sp>
    </p:spTree>
    <p:extLst>
      <p:ext uri="{BB962C8B-B14F-4D97-AF65-F5344CB8AC3E}">
        <p14:creationId xmlns:p14="http://schemas.microsoft.com/office/powerpoint/2010/main" val="3363033398"/>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0F2271-8CA4-427E-A5F5-A200FF73507D}" type="slidenum">
              <a:rPr lang="en-US" altLang="en-US"/>
              <a:pPr/>
              <a:t>‹#›</a:t>
            </a:fld>
            <a:endParaRPr lang="en-US" altLang="en-US"/>
          </a:p>
        </p:txBody>
      </p:sp>
    </p:spTree>
    <p:extLst>
      <p:ext uri="{BB962C8B-B14F-4D97-AF65-F5344CB8AC3E}">
        <p14:creationId xmlns:p14="http://schemas.microsoft.com/office/powerpoint/2010/main" val="423183079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0EBBDD3-3C16-43EF-9286-87A0D519A02C}" type="slidenum">
              <a:rPr lang="en-US" altLang="en-US"/>
              <a:pPr/>
              <a:t>‹#›</a:t>
            </a:fld>
            <a:endParaRPr lang="en-US" altLang="en-US"/>
          </a:p>
        </p:txBody>
      </p:sp>
    </p:spTree>
    <p:extLst>
      <p:ext uri="{BB962C8B-B14F-4D97-AF65-F5344CB8AC3E}">
        <p14:creationId xmlns:p14="http://schemas.microsoft.com/office/powerpoint/2010/main" val="2115511793"/>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8B792FC-9E8E-49CC-9F8A-13C60E8B8D41}" type="slidenum">
              <a:rPr lang="en-US" altLang="en-US"/>
              <a:pPr/>
              <a:t>‹#›</a:t>
            </a:fld>
            <a:endParaRPr lang="en-US" altLang="en-US"/>
          </a:p>
        </p:txBody>
      </p:sp>
    </p:spTree>
    <p:extLst>
      <p:ext uri="{BB962C8B-B14F-4D97-AF65-F5344CB8AC3E}">
        <p14:creationId xmlns:p14="http://schemas.microsoft.com/office/powerpoint/2010/main" val="3842552479"/>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512165F-6E9E-4E47-9ED1-FFA3A29B4763}" type="slidenum">
              <a:rPr lang="en-US" altLang="en-US"/>
              <a:pPr/>
              <a:t>‹#›</a:t>
            </a:fld>
            <a:endParaRPr lang="en-US" altLang="en-US"/>
          </a:p>
        </p:txBody>
      </p:sp>
    </p:spTree>
    <p:extLst>
      <p:ext uri="{BB962C8B-B14F-4D97-AF65-F5344CB8AC3E}">
        <p14:creationId xmlns:p14="http://schemas.microsoft.com/office/powerpoint/2010/main" val="286785982"/>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139ACA5-5302-414F-9B88-B2F036B31F3B}" type="slidenum">
              <a:rPr lang="en-US" altLang="en-US"/>
              <a:pPr/>
              <a:t>‹#›</a:t>
            </a:fld>
            <a:endParaRPr lang="en-US" altLang="en-US"/>
          </a:p>
        </p:txBody>
      </p:sp>
    </p:spTree>
    <p:extLst>
      <p:ext uri="{BB962C8B-B14F-4D97-AF65-F5344CB8AC3E}">
        <p14:creationId xmlns:p14="http://schemas.microsoft.com/office/powerpoint/2010/main" val="956275040"/>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62CD76-1345-4A3D-B24D-15948E194222}" type="slidenum">
              <a:rPr lang="en-US" altLang="en-US"/>
              <a:pPr/>
              <a:t>‹#›</a:t>
            </a:fld>
            <a:endParaRPr lang="en-US" altLang="en-US"/>
          </a:p>
        </p:txBody>
      </p:sp>
    </p:spTree>
    <p:extLst>
      <p:ext uri="{BB962C8B-B14F-4D97-AF65-F5344CB8AC3E}">
        <p14:creationId xmlns:p14="http://schemas.microsoft.com/office/powerpoint/2010/main" val="19801769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408DB99-343D-4CD2-ACA8-3FC7AC57B5F5}" type="slidenum">
              <a:rPr lang="en-US" altLang="en-US"/>
              <a:pPr/>
              <a:t>‹#›</a:t>
            </a:fld>
            <a:endParaRPr lang="en-US" altLang="en-US"/>
          </a:p>
        </p:txBody>
      </p:sp>
    </p:spTree>
    <p:extLst>
      <p:ext uri="{BB962C8B-B14F-4D97-AF65-F5344CB8AC3E}">
        <p14:creationId xmlns:p14="http://schemas.microsoft.com/office/powerpoint/2010/main" val="52068307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flip="none" rotWithShape="1">
          <a:gsLst>
            <a:gs pos="50000">
              <a:srgbClr val="3F0000"/>
            </a:gs>
            <a:gs pos="0">
              <a:srgbClr val="000000"/>
            </a:gs>
            <a:gs pos="100000">
              <a:schemeClr val="bg2"/>
            </a:gs>
          </a:gsLst>
          <a:lin ang="5400000" scaled="1"/>
          <a:tileRect/>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5"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7"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8"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4"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086"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3087"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8608200-09E8-432B-8A7E-21113974836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304800" y="1447800"/>
            <a:ext cx="8610600" cy="1143000"/>
          </a:xfrm>
        </p:spPr>
        <p:txBody>
          <a:bodyPr/>
          <a:lstStyle/>
          <a:p>
            <a:r>
              <a:rPr lang="en-US" altLang="en-US" sz="8000" b="1" dirty="0">
                <a:solidFill>
                  <a:srgbClr val="FFFF00"/>
                </a:solidFill>
              </a:rPr>
              <a:t>Submitting to God’s Judgments</a:t>
            </a:r>
            <a:endParaRPr lang="en-US" altLang="en-US" sz="8000" dirty="0">
              <a:solidFill>
                <a:srgbClr val="FFFF00"/>
              </a:solidFill>
            </a:endParaRPr>
          </a:p>
        </p:txBody>
      </p:sp>
      <p:sp>
        <p:nvSpPr>
          <p:cNvPr id="22531" name="Rectangle 3"/>
          <p:cNvSpPr>
            <a:spLocks noGrp="1" noChangeArrowheads="1"/>
          </p:cNvSpPr>
          <p:nvPr>
            <p:ph type="subTitle" idx="1"/>
          </p:nvPr>
        </p:nvSpPr>
        <p:spPr>
          <a:xfrm>
            <a:off x="0" y="3581400"/>
            <a:ext cx="9144000" cy="1295400"/>
          </a:xfrm>
        </p:spPr>
        <p:txBody>
          <a:bodyPr anchor="ctr"/>
          <a:lstStyle/>
          <a:p>
            <a:r>
              <a:rPr lang="en-US" altLang="en-US" sz="5400" b="1" i="1" dirty="0"/>
              <a:t>Habakkuk 3:16-19</a:t>
            </a:r>
          </a:p>
        </p:txBody>
      </p:sp>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52400"/>
            <a:ext cx="7772400" cy="1143000"/>
          </a:xfrm>
        </p:spPr>
        <p:txBody>
          <a:bodyPr/>
          <a:lstStyle/>
          <a:p>
            <a:r>
              <a:rPr lang="en-US" altLang="en-US" sz="4800" b="1" dirty="0" smtClean="0">
                <a:solidFill>
                  <a:srgbClr val="FFFF00"/>
                </a:solidFill>
              </a:rPr>
              <a:t>Habakkuk 3:16-19</a:t>
            </a:r>
            <a:endParaRPr lang="en-US" sz="4800" dirty="0">
              <a:solidFill>
                <a:srgbClr val="FFFF00"/>
              </a:solidFill>
            </a:endParaRPr>
          </a:p>
        </p:txBody>
      </p:sp>
      <p:sp>
        <p:nvSpPr>
          <p:cNvPr id="5" name="TextBox 4"/>
          <p:cNvSpPr txBox="1"/>
          <p:nvPr/>
        </p:nvSpPr>
        <p:spPr>
          <a:xfrm>
            <a:off x="304800" y="1132114"/>
            <a:ext cx="8534400" cy="5632311"/>
          </a:xfrm>
          <a:prstGeom prst="rect">
            <a:avLst/>
          </a:prstGeom>
          <a:noFill/>
        </p:spPr>
        <p:txBody>
          <a:bodyPr wrap="square" rtlCol="0">
            <a:spAutoFit/>
          </a:bodyPr>
          <a:lstStyle/>
          <a:p>
            <a:r>
              <a:rPr lang="en-US" sz="3000" dirty="0" smtClean="0"/>
              <a:t>I heard and my inward parts trembled, at the sound my lips quivered. Decay enters my bones, and in my place I tremble. Because I must wait quietly for the day of distress, for the people to arise who will invade us. Though the fig tree should not blossom and there be no fruit on the vines, though the yield of the olive should fail and the fields produce no food, though the flock should be cut off from the fold and there be no cattle in the stalls, yet I will exult in the L</a:t>
            </a:r>
            <a:r>
              <a:rPr lang="en-US" sz="3000" cap="small" dirty="0" smtClean="0"/>
              <a:t>ord</a:t>
            </a:r>
            <a:r>
              <a:rPr lang="en-US" sz="3000" dirty="0" smtClean="0"/>
              <a:t>, I will rejoice in the God of my salvation. The Lord G</a:t>
            </a:r>
            <a:r>
              <a:rPr lang="en-US" sz="3000" cap="small" dirty="0" smtClean="0"/>
              <a:t>od</a:t>
            </a:r>
            <a:r>
              <a:rPr lang="en-US" sz="3000" dirty="0" smtClean="0"/>
              <a:t> is my strength, and He has made my feet like hind’s feet, and He makes me walk on my high places.  [</a:t>
            </a:r>
            <a:r>
              <a:rPr lang="en-US" sz="3000" b="1" i="1" dirty="0" smtClean="0">
                <a:solidFill>
                  <a:srgbClr val="FFC000"/>
                </a:solidFill>
              </a:rPr>
              <a:t>NASB</a:t>
            </a:r>
            <a:r>
              <a:rPr lang="en-US" sz="3000" dirty="0" smtClean="0"/>
              <a:t>]</a:t>
            </a:r>
            <a:endParaRPr lang="en-US" sz="3000" dirty="0"/>
          </a:p>
        </p:txBody>
      </p:sp>
    </p:spTree>
    <p:extLst>
      <p:ext uri="{BB962C8B-B14F-4D97-AF65-F5344CB8AC3E}">
        <p14:creationId xmlns:p14="http://schemas.microsoft.com/office/powerpoint/2010/main" val="3714971680"/>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81000"/>
            <a:ext cx="8077200" cy="1143000"/>
          </a:xfrm>
        </p:spPr>
        <p:txBody>
          <a:bodyPr/>
          <a:lstStyle/>
          <a:p>
            <a:r>
              <a:rPr lang="en-US" altLang="en-US" b="1" dirty="0">
                <a:solidFill>
                  <a:srgbClr val="FFFF00"/>
                </a:solidFill>
              </a:rPr>
              <a:t>Setting the Context of Habakkuk</a:t>
            </a:r>
            <a:endParaRPr lang="en-US" altLang="en-US" dirty="0">
              <a:solidFill>
                <a:srgbClr val="FFFF00"/>
              </a:solidFill>
            </a:endParaRPr>
          </a:p>
        </p:txBody>
      </p:sp>
      <p:sp>
        <p:nvSpPr>
          <p:cNvPr id="23555" name="Rectangle 3"/>
          <p:cNvSpPr>
            <a:spLocks noGrp="1" noChangeArrowheads="1"/>
          </p:cNvSpPr>
          <p:nvPr>
            <p:ph type="body" idx="1"/>
          </p:nvPr>
        </p:nvSpPr>
        <p:spPr>
          <a:xfrm>
            <a:off x="152400" y="1524000"/>
            <a:ext cx="8915400" cy="5334000"/>
          </a:xfrm>
        </p:spPr>
        <p:txBody>
          <a:bodyPr/>
          <a:lstStyle/>
          <a:p>
            <a:pPr>
              <a:spcBef>
                <a:spcPts val="0"/>
              </a:spcBef>
              <a:spcAft>
                <a:spcPts val="800"/>
              </a:spcAft>
              <a:buClr>
                <a:srgbClr val="FFFF00"/>
              </a:buClr>
            </a:pPr>
            <a:r>
              <a:rPr lang="en-US" altLang="en-US" sz="3600" dirty="0"/>
              <a:t>Habakkuk calls for God to act (</a:t>
            </a:r>
            <a:r>
              <a:rPr lang="en-US" altLang="en-US" sz="3600" b="1" i="1" dirty="0">
                <a:solidFill>
                  <a:srgbClr val="FFFF66"/>
                </a:solidFill>
              </a:rPr>
              <a:t>1:2-4</a:t>
            </a:r>
            <a:r>
              <a:rPr lang="en-US" altLang="en-US" sz="3600" dirty="0"/>
              <a:t>)</a:t>
            </a:r>
          </a:p>
          <a:p>
            <a:pPr>
              <a:spcBef>
                <a:spcPts val="0"/>
              </a:spcBef>
              <a:spcAft>
                <a:spcPts val="800"/>
              </a:spcAft>
              <a:buClr>
                <a:srgbClr val="FFFF00"/>
              </a:buClr>
            </a:pPr>
            <a:r>
              <a:rPr lang="en-US" altLang="en-US" sz="3600" dirty="0"/>
              <a:t>God replies that He will bring judgment on Judah using Chaldeans (</a:t>
            </a:r>
            <a:r>
              <a:rPr lang="en-US" altLang="en-US" sz="3600" b="1" i="1" dirty="0">
                <a:solidFill>
                  <a:srgbClr val="FFFF66"/>
                </a:solidFill>
              </a:rPr>
              <a:t>1:5-11</a:t>
            </a:r>
            <a:r>
              <a:rPr lang="en-US" altLang="en-US" sz="3600" dirty="0"/>
              <a:t>)</a:t>
            </a:r>
          </a:p>
          <a:p>
            <a:pPr>
              <a:spcBef>
                <a:spcPts val="0"/>
              </a:spcBef>
              <a:spcAft>
                <a:spcPts val="800"/>
              </a:spcAft>
              <a:buClr>
                <a:srgbClr val="FFFF00"/>
              </a:buClr>
            </a:pPr>
            <a:r>
              <a:rPr lang="en-US" altLang="en-US" sz="3600" dirty="0"/>
              <a:t>Habakkuk expresses dismay and calls on God to reverse His decision (</a:t>
            </a:r>
            <a:r>
              <a:rPr lang="en-US" altLang="en-US" sz="3600" b="1" i="1" dirty="0">
                <a:solidFill>
                  <a:srgbClr val="FFFF66"/>
                </a:solidFill>
              </a:rPr>
              <a:t>1:12-17</a:t>
            </a:r>
            <a:r>
              <a:rPr lang="en-US" altLang="en-US" sz="3600" dirty="0"/>
              <a:t>)</a:t>
            </a:r>
          </a:p>
          <a:p>
            <a:pPr>
              <a:spcBef>
                <a:spcPts val="0"/>
              </a:spcBef>
              <a:spcAft>
                <a:spcPts val="800"/>
              </a:spcAft>
              <a:buClr>
                <a:srgbClr val="FFFF00"/>
              </a:buClr>
            </a:pPr>
            <a:r>
              <a:rPr lang="en-US" altLang="en-US" sz="3600" dirty="0"/>
              <a:t>God details His certain judgment (</a:t>
            </a:r>
            <a:r>
              <a:rPr lang="en-US" altLang="en-US" sz="3600" b="1" i="1" dirty="0">
                <a:solidFill>
                  <a:srgbClr val="FFFF66"/>
                </a:solidFill>
              </a:rPr>
              <a:t>2:1-20</a:t>
            </a:r>
            <a:r>
              <a:rPr lang="en-US" altLang="en-US" sz="3600" dirty="0"/>
              <a:t>)</a:t>
            </a:r>
          </a:p>
          <a:p>
            <a:pPr>
              <a:spcBef>
                <a:spcPts val="0"/>
              </a:spcBef>
              <a:spcAft>
                <a:spcPts val="800"/>
              </a:spcAft>
              <a:buClr>
                <a:srgbClr val="FFFF00"/>
              </a:buClr>
            </a:pPr>
            <a:r>
              <a:rPr lang="en-US" altLang="en-US" sz="3600" dirty="0"/>
              <a:t>Prophet prays </a:t>
            </a:r>
            <a:r>
              <a:rPr lang="en-US" altLang="en-US" sz="3600" dirty="0" smtClean="0"/>
              <a:t>about </a:t>
            </a:r>
            <a:r>
              <a:rPr lang="en-US" altLang="en-US" sz="3600" dirty="0"/>
              <a:t>God’s </a:t>
            </a:r>
            <a:r>
              <a:rPr lang="en-US" altLang="en-US" sz="3600" dirty="0" smtClean="0"/>
              <a:t>judgment </a:t>
            </a:r>
            <a:r>
              <a:rPr lang="en-US" altLang="en-US" sz="3600" dirty="0"/>
              <a:t>(</a:t>
            </a:r>
            <a:r>
              <a:rPr lang="en-US" altLang="en-US" sz="3600" b="1" i="1" dirty="0">
                <a:solidFill>
                  <a:srgbClr val="FFFF66"/>
                </a:solidFill>
              </a:rPr>
              <a:t>3:1-15</a:t>
            </a:r>
            <a:r>
              <a:rPr lang="en-US" altLang="en-US" sz="3600" dirty="0"/>
              <a:t>)</a:t>
            </a:r>
          </a:p>
          <a:p>
            <a:pPr>
              <a:spcBef>
                <a:spcPts val="0"/>
              </a:spcBef>
              <a:spcAft>
                <a:spcPts val="800"/>
              </a:spcAft>
              <a:buClr>
                <a:srgbClr val="FFFF00"/>
              </a:buClr>
            </a:pPr>
            <a:r>
              <a:rPr lang="en-US" altLang="en-US" sz="3600" dirty="0"/>
              <a:t>Application made to present </a:t>
            </a:r>
            <a:r>
              <a:rPr lang="en-US" altLang="en-US" sz="3600" dirty="0" smtClean="0"/>
              <a:t>state </a:t>
            </a:r>
            <a:r>
              <a:rPr lang="en-US" altLang="en-US" sz="3600" dirty="0"/>
              <a:t>(</a:t>
            </a:r>
            <a:r>
              <a:rPr lang="en-US" altLang="en-US" sz="3600" b="1" i="1" dirty="0">
                <a:solidFill>
                  <a:srgbClr val="FFFF66"/>
                </a:solidFill>
              </a:rPr>
              <a:t>3:16-19</a:t>
            </a:r>
            <a:r>
              <a:rPr lang="en-US" altLang="en-US" sz="3600" dirty="0"/>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wipe(left)">
                                      <p:cBhvr>
                                        <p:cTn id="32"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0"/>
            <a:ext cx="8686800" cy="1143000"/>
          </a:xfrm>
        </p:spPr>
        <p:txBody>
          <a:bodyPr/>
          <a:lstStyle/>
          <a:p>
            <a:r>
              <a:rPr lang="en-US" altLang="en-US" sz="5400" b="1" dirty="0">
                <a:solidFill>
                  <a:srgbClr val="FFC000"/>
                </a:solidFill>
              </a:rPr>
              <a:t>Judgments &amp; Discipline </a:t>
            </a:r>
            <a:r>
              <a:rPr lang="en-US" altLang="en-US" sz="5400" b="1" dirty="0" smtClean="0">
                <a:solidFill>
                  <a:srgbClr val="FFC000"/>
                </a:solidFill>
              </a:rPr>
              <a:t>of </a:t>
            </a:r>
            <a:r>
              <a:rPr lang="en-US" altLang="en-US" sz="5400" b="1" dirty="0">
                <a:solidFill>
                  <a:srgbClr val="FFC000"/>
                </a:solidFill>
              </a:rPr>
              <a:t>God Are </a:t>
            </a:r>
            <a:r>
              <a:rPr lang="en-US" altLang="en-US" sz="5400" b="1" dirty="0" smtClean="0">
                <a:solidFill>
                  <a:srgbClr val="FFC000"/>
                </a:solidFill>
              </a:rPr>
              <a:t>Often Unpleasant</a:t>
            </a:r>
            <a:endParaRPr lang="en-US" altLang="en-US" sz="5400" b="1" dirty="0">
              <a:solidFill>
                <a:srgbClr val="FFC000"/>
              </a:solidFill>
            </a:endParaRPr>
          </a:p>
        </p:txBody>
      </p:sp>
      <p:sp>
        <p:nvSpPr>
          <p:cNvPr id="25603" name="Text Box 3"/>
          <p:cNvSpPr txBox="1">
            <a:spLocks noChangeArrowheads="1"/>
          </p:cNvSpPr>
          <p:nvPr/>
        </p:nvSpPr>
        <p:spPr bwMode="auto">
          <a:xfrm>
            <a:off x="914400" y="2667000"/>
            <a:ext cx="7315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400" b="1" i="1" dirty="0" smtClean="0"/>
              <a:t>“</a:t>
            </a:r>
            <a:r>
              <a:rPr lang="en-US" sz="4400" b="1" i="1" dirty="0" smtClean="0"/>
              <a:t>I heard and my inward parts trembled, at the sound my lips quivered</a:t>
            </a:r>
            <a:r>
              <a:rPr lang="en-US" altLang="en-US" sz="4400" b="1" i="1" dirty="0" smtClean="0"/>
              <a:t>”</a:t>
            </a:r>
            <a:endParaRPr lang="en-US" altLang="en-US" sz="4400" b="1" i="1" dirty="0"/>
          </a:p>
        </p:txBody>
      </p:sp>
    </p:spTree>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7772400" cy="1143000"/>
          </a:xfrm>
        </p:spPr>
        <p:txBody>
          <a:bodyPr/>
          <a:lstStyle/>
          <a:p>
            <a:pPr>
              <a:lnSpc>
                <a:spcPct val="95000"/>
              </a:lnSpc>
            </a:pPr>
            <a:r>
              <a:rPr lang="en-US" altLang="en-US" b="1" dirty="0" smtClean="0">
                <a:solidFill>
                  <a:srgbClr val="FFFF00"/>
                </a:solidFill>
              </a:rPr>
              <a:t>Humbly Understanding the Necessity of Unpleasant Action</a:t>
            </a:r>
            <a:endParaRPr lang="en-US" altLang="en-US" dirty="0">
              <a:solidFill>
                <a:srgbClr val="FFFF00"/>
              </a:solidFill>
            </a:endParaRPr>
          </a:p>
        </p:txBody>
      </p:sp>
      <p:sp>
        <p:nvSpPr>
          <p:cNvPr id="24579" name="Rectangle 3"/>
          <p:cNvSpPr>
            <a:spLocks noGrp="1" noChangeArrowheads="1"/>
          </p:cNvSpPr>
          <p:nvPr>
            <p:ph type="body" idx="1"/>
          </p:nvPr>
        </p:nvSpPr>
        <p:spPr>
          <a:xfrm>
            <a:off x="152400" y="1447800"/>
            <a:ext cx="8991600" cy="5410200"/>
          </a:xfrm>
        </p:spPr>
        <p:txBody>
          <a:bodyPr/>
          <a:lstStyle/>
          <a:p>
            <a:pPr>
              <a:spcBef>
                <a:spcPts val="0"/>
              </a:spcBef>
              <a:spcAft>
                <a:spcPts val="600"/>
              </a:spcAft>
              <a:buClr>
                <a:srgbClr val="FFFF00"/>
              </a:buClr>
            </a:pPr>
            <a:r>
              <a:rPr lang="en-US" altLang="en-US" sz="3600" dirty="0" smtClean="0"/>
              <a:t>Happiness is not expected &amp; exclusive norm</a:t>
            </a:r>
          </a:p>
          <a:p>
            <a:pPr lvl="1">
              <a:spcBef>
                <a:spcPts val="0"/>
              </a:spcBef>
              <a:spcAft>
                <a:spcPts val="600"/>
              </a:spcAft>
              <a:buClr>
                <a:schemeClr val="tx1"/>
              </a:buClr>
              <a:buSzPct val="70000"/>
              <a:buFont typeface="Wingdings" panose="05000000000000000000" pitchFamily="2" charset="2"/>
              <a:buChar char="§"/>
            </a:pPr>
            <a:r>
              <a:rPr lang="en-US" altLang="en-US" sz="3200" b="1" i="1" dirty="0" smtClean="0">
                <a:solidFill>
                  <a:srgbClr val="FFFF66"/>
                </a:solidFill>
              </a:rPr>
              <a:t>Ecclesiastes </a:t>
            </a:r>
            <a:r>
              <a:rPr lang="en-US" altLang="en-US" sz="3200" b="1" i="1" dirty="0">
                <a:solidFill>
                  <a:srgbClr val="FFFF66"/>
                </a:solidFill>
              </a:rPr>
              <a:t>3:1f</a:t>
            </a:r>
            <a:r>
              <a:rPr lang="en-US" altLang="en-US" sz="3200" b="1" i="1" dirty="0">
                <a:solidFill>
                  <a:srgbClr val="FFFF99"/>
                </a:solidFill>
              </a:rPr>
              <a:t>	</a:t>
            </a:r>
            <a:r>
              <a:rPr lang="en-US" altLang="en-US" sz="3200" b="1" i="1" dirty="0" smtClean="0">
                <a:solidFill>
                  <a:srgbClr val="FFFF99"/>
                </a:solidFill>
              </a:rPr>
              <a:t> </a:t>
            </a:r>
            <a:r>
              <a:rPr lang="en-US" altLang="en-US" sz="3200" dirty="0" smtClean="0"/>
              <a:t>Purpose for </a:t>
            </a:r>
            <a:r>
              <a:rPr lang="en-US" altLang="en-US" sz="3200" dirty="0"/>
              <a:t>unhappy </a:t>
            </a:r>
            <a:r>
              <a:rPr lang="en-US" altLang="en-US" sz="3200" dirty="0" smtClean="0"/>
              <a:t>time (</a:t>
            </a:r>
            <a:r>
              <a:rPr lang="en-US" altLang="en-US" sz="3200" b="1" i="1" dirty="0" smtClean="0">
                <a:solidFill>
                  <a:srgbClr val="FFFF66"/>
                </a:solidFill>
              </a:rPr>
              <a:t>4</a:t>
            </a:r>
            <a:r>
              <a:rPr lang="en-US" altLang="en-US" sz="3200" dirty="0" smtClean="0"/>
              <a:t>)</a:t>
            </a:r>
            <a:endParaRPr lang="en-US" altLang="en-US" sz="3200" b="1" i="1" dirty="0">
              <a:solidFill>
                <a:srgbClr val="FFFF99"/>
              </a:solidFill>
            </a:endParaRP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Revelation 3:19</a:t>
            </a:r>
            <a:r>
              <a:rPr lang="en-US" altLang="en-US" sz="3200" b="1" i="1" dirty="0">
                <a:solidFill>
                  <a:srgbClr val="FFFF99"/>
                </a:solidFill>
              </a:rPr>
              <a:t>	</a:t>
            </a:r>
            <a:r>
              <a:rPr lang="en-US" altLang="en-US" sz="3200" b="1" i="1" dirty="0" smtClean="0">
                <a:solidFill>
                  <a:srgbClr val="FFFF99"/>
                </a:solidFill>
              </a:rPr>
              <a:t> </a:t>
            </a:r>
            <a:r>
              <a:rPr lang="en-US" altLang="en-US" sz="3200" dirty="0" smtClean="0"/>
              <a:t>Chastening </a:t>
            </a:r>
            <a:r>
              <a:rPr lang="en-US" altLang="en-US" sz="3200" dirty="0"/>
              <a:t>sign of </a:t>
            </a:r>
            <a:r>
              <a:rPr lang="en-US" altLang="en-US" sz="3200" dirty="0" smtClean="0"/>
              <a:t>Lord’s love</a:t>
            </a:r>
            <a:endParaRPr lang="en-US" altLang="en-US" sz="3200" b="1" i="1" dirty="0">
              <a:solidFill>
                <a:srgbClr val="FFFF99"/>
              </a:solidFill>
            </a:endParaRP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Hebrews 12:4-11</a:t>
            </a:r>
            <a:r>
              <a:rPr lang="en-US" altLang="en-US" sz="3200" dirty="0"/>
              <a:t>	</a:t>
            </a:r>
            <a:r>
              <a:rPr lang="en-US" altLang="en-US" sz="3200" dirty="0" smtClean="0"/>
              <a:t> God’s </a:t>
            </a:r>
            <a:r>
              <a:rPr lang="en-US" altLang="en-US" sz="3200" dirty="0"/>
              <a:t>discipline not a joy</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1 Peter 1:6-7</a:t>
            </a:r>
            <a:r>
              <a:rPr lang="en-US" altLang="en-US" sz="3200" dirty="0"/>
              <a:t>	Trials purify our character</a:t>
            </a:r>
          </a:p>
          <a:p>
            <a:pPr>
              <a:spcBef>
                <a:spcPts val="0"/>
              </a:spcBef>
              <a:spcAft>
                <a:spcPts val="600"/>
              </a:spcAft>
              <a:buClr>
                <a:srgbClr val="FFFF00"/>
              </a:buClr>
            </a:pPr>
            <a:r>
              <a:rPr lang="en-US" altLang="en-US" sz="3600" dirty="0"/>
              <a:t>When course of life is always cheerful, we tend to focus on present world</a:t>
            </a:r>
          </a:p>
          <a:p>
            <a:pPr>
              <a:spcBef>
                <a:spcPts val="0"/>
              </a:spcBef>
              <a:spcAft>
                <a:spcPts val="600"/>
              </a:spcAft>
              <a:buClr>
                <a:srgbClr val="FFFF00"/>
              </a:buClr>
            </a:pPr>
            <a:r>
              <a:rPr lang="en-US" altLang="en-US" sz="3600" dirty="0"/>
              <a:t>Hard times are needed to adjust priorities</a:t>
            </a:r>
          </a:p>
          <a:p>
            <a:pPr>
              <a:spcBef>
                <a:spcPts val="0"/>
              </a:spcBef>
              <a:spcAft>
                <a:spcPts val="600"/>
              </a:spcAft>
              <a:buClr>
                <a:srgbClr val="FFFF00"/>
              </a:buClr>
            </a:pPr>
            <a:r>
              <a:rPr lang="en-US" altLang="en-US" sz="3600" dirty="0"/>
              <a:t>Serious occasions bring growth (</a:t>
            </a:r>
            <a:r>
              <a:rPr lang="en-US" altLang="en-US" sz="3600" b="1" i="1" dirty="0">
                <a:solidFill>
                  <a:srgbClr val="FFFF66"/>
                </a:solidFill>
              </a:rPr>
              <a:t>Eccl. </a:t>
            </a:r>
            <a:r>
              <a:rPr lang="en-US" altLang="en-US" sz="3600" b="1" i="1" dirty="0" smtClean="0">
                <a:solidFill>
                  <a:srgbClr val="FFFF66"/>
                </a:solidFill>
              </a:rPr>
              <a:t>7:2-4</a:t>
            </a:r>
            <a:r>
              <a:rPr lang="en-US" altLang="en-US" sz="3600" dirty="0" smtClean="0"/>
              <a:t>)</a:t>
            </a:r>
            <a:endParaRPr lang="en-US" altLang="en-US" sz="36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wipe(left)">
                                      <p:cBhvr>
                                        <p:cTn id="10" dur="500"/>
                                        <p:tgtEl>
                                          <p:spTgt spid="2457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Effect transition="in" filter="wipe(left)">
                                      <p:cBhvr>
                                        <p:cTn id="13" dur="500"/>
                                        <p:tgtEl>
                                          <p:spTgt spid="2457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4579">
                                            <p:txEl>
                                              <p:pRg st="3" end="3"/>
                                            </p:txEl>
                                          </p:spTgt>
                                        </p:tgtEl>
                                        <p:attrNameLst>
                                          <p:attrName>style.visibility</p:attrName>
                                        </p:attrNameLst>
                                      </p:cBhvr>
                                      <p:to>
                                        <p:strVal val="visible"/>
                                      </p:to>
                                    </p:set>
                                    <p:animEffect transition="in" filter="wipe(left)">
                                      <p:cBhvr>
                                        <p:cTn id="16" dur="500"/>
                                        <p:tgtEl>
                                          <p:spTgt spid="2457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animEffect transition="in" filter="wipe(left)">
                                      <p:cBhvr>
                                        <p:cTn id="19" dur="500"/>
                                        <p:tgtEl>
                                          <p:spTgt spid="24579">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4579">
                                            <p:txEl>
                                              <p:pRg st="5" end="5"/>
                                            </p:txEl>
                                          </p:spTgt>
                                        </p:tgtEl>
                                        <p:attrNameLst>
                                          <p:attrName>style.visibility</p:attrName>
                                        </p:attrNameLst>
                                      </p:cBhvr>
                                      <p:to>
                                        <p:strVal val="visible"/>
                                      </p:to>
                                    </p:set>
                                    <p:animEffect transition="in" filter="wipe(left)">
                                      <p:cBhvr>
                                        <p:cTn id="24" dur="500"/>
                                        <p:tgtEl>
                                          <p:spTgt spid="24579">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4579">
                                            <p:txEl>
                                              <p:pRg st="6" end="6"/>
                                            </p:txEl>
                                          </p:spTgt>
                                        </p:tgtEl>
                                        <p:attrNameLst>
                                          <p:attrName>style.visibility</p:attrName>
                                        </p:attrNameLst>
                                      </p:cBhvr>
                                      <p:to>
                                        <p:strVal val="visible"/>
                                      </p:to>
                                    </p:set>
                                    <p:animEffect transition="in" filter="wipe(left)">
                                      <p:cBhvr>
                                        <p:cTn id="29" dur="500"/>
                                        <p:tgtEl>
                                          <p:spTgt spid="24579">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4579">
                                            <p:txEl>
                                              <p:pRg st="7" end="7"/>
                                            </p:txEl>
                                          </p:spTgt>
                                        </p:tgtEl>
                                        <p:attrNameLst>
                                          <p:attrName>style.visibility</p:attrName>
                                        </p:attrNameLst>
                                      </p:cBhvr>
                                      <p:to>
                                        <p:strVal val="visible"/>
                                      </p:to>
                                    </p:set>
                                    <p:animEffect transition="in" filter="wipe(left)">
                                      <p:cBhvr>
                                        <p:cTn id="34" dur="5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838200"/>
            <a:ext cx="8229600" cy="1143000"/>
          </a:xfrm>
        </p:spPr>
        <p:txBody>
          <a:bodyPr/>
          <a:lstStyle/>
          <a:p>
            <a:r>
              <a:rPr lang="en-US" altLang="en-US" sz="5400" b="1" dirty="0" smtClean="0">
                <a:solidFill>
                  <a:srgbClr val="FFC000"/>
                </a:solidFill>
              </a:rPr>
              <a:t>God’s </a:t>
            </a:r>
            <a:r>
              <a:rPr lang="en-US" altLang="en-US" sz="5400" b="1" dirty="0">
                <a:solidFill>
                  <a:srgbClr val="FFC000"/>
                </a:solidFill>
              </a:rPr>
              <a:t>Will &amp; </a:t>
            </a:r>
            <a:r>
              <a:rPr lang="en-US" altLang="en-US" sz="5400" b="1" dirty="0" smtClean="0">
                <a:solidFill>
                  <a:srgbClr val="FFC000"/>
                </a:solidFill>
              </a:rPr>
              <a:t>Ways Must Be Submissively Accepted</a:t>
            </a:r>
            <a:endParaRPr lang="en-US" altLang="en-US" sz="5400" dirty="0">
              <a:solidFill>
                <a:srgbClr val="FFC000"/>
              </a:solidFill>
            </a:endParaRPr>
          </a:p>
        </p:txBody>
      </p:sp>
      <p:sp>
        <p:nvSpPr>
          <p:cNvPr id="26627" name="Text Box 3"/>
          <p:cNvSpPr txBox="1">
            <a:spLocks noChangeArrowheads="1"/>
          </p:cNvSpPr>
          <p:nvPr/>
        </p:nvSpPr>
        <p:spPr bwMode="auto">
          <a:xfrm>
            <a:off x="457200" y="2667000"/>
            <a:ext cx="82296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400" b="1" i="1" dirty="0" smtClean="0"/>
              <a:t>“</a:t>
            </a:r>
            <a:r>
              <a:rPr lang="en-US" sz="4400" b="1" i="1" dirty="0" smtClean="0"/>
              <a:t>I must wait quietly for the day of distress, for the people to arise who will invade us</a:t>
            </a:r>
            <a:r>
              <a:rPr lang="en-US" altLang="en-US" sz="4400" b="1" i="1" dirty="0" smtClean="0"/>
              <a:t>”</a:t>
            </a:r>
            <a:endParaRPr lang="en-US" altLang="en-US" sz="4400" b="1" i="1" dirty="0"/>
          </a:p>
        </p:txBody>
      </p:sp>
    </p:spTree>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152400"/>
            <a:ext cx="8305800" cy="1143000"/>
          </a:xfrm>
        </p:spPr>
        <p:txBody>
          <a:bodyPr/>
          <a:lstStyle/>
          <a:p>
            <a:r>
              <a:rPr lang="en-US" altLang="en-US" b="1" dirty="0" smtClean="0">
                <a:solidFill>
                  <a:srgbClr val="FFFF00"/>
                </a:solidFill>
              </a:rPr>
              <a:t>Silently Learning </a:t>
            </a:r>
            <a:r>
              <a:rPr lang="en-US" altLang="en-US" b="1" dirty="0">
                <a:solidFill>
                  <a:srgbClr val="FFFF00"/>
                </a:solidFill>
              </a:rPr>
              <a:t>b</a:t>
            </a:r>
            <a:r>
              <a:rPr lang="en-US" altLang="en-US" b="1" dirty="0" smtClean="0">
                <a:solidFill>
                  <a:srgbClr val="FFFF00"/>
                </a:solidFill>
              </a:rPr>
              <a:t>efore God</a:t>
            </a:r>
            <a:endParaRPr lang="en-US" altLang="en-US" dirty="0">
              <a:solidFill>
                <a:srgbClr val="FFFF00"/>
              </a:solidFill>
            </a:endParaRPr>
          </a:p>
        </p:txBody>
      </p:sp>
      <p:sp>
        <p:nvSpPr>
          <p:cNvPr id="27651" name="Rectangle 3"/>
          <p:cNvSpPr>
            <a:spLocks noGrp="1" noChangeArrowheads="1"/>
          </p:cNvSpPr>
          <p:nvPr>
            <p:ph type="body" idx="1"/>
          </p:nvPr>
        </p:nvSpPr>
        <p:spPr>
          <a:xfrm>
            <a:off x="304800" y="1295400"/>
            <a:ext cx="8686800" cy="5486400"/>
          </a:xfrm>
        </p:spPr>
        <p:txBody>
          <a:bodyPr/>
          <a:lstStyle/>
          <a:p>
            <a:pPr>
              <a:spcBef>
                <a:spcPts val="0"/>
              </a:spcBef>
              <a:spcAft>
                <a:spcPts val="600"/>
              </a:spcAft>
              <a:buClr>
                <a:srgbClr val="FFFF00"/>
              </a:buClr>
            </a:pPr>
            <a:r>
              <a:rPr lang="en-US" altLang="en-US" sz="3600" dirty="0" smtClean="0"/>
              <a:t>Man is not to instruct God, but listen to Him</a:t>
            </a:r>
          </a:p>
          <a:p>
            <a:pPr lvl="1">
              <a:spcBef>
                <a:spcPts val="0"/>
              </a:spcBef>
              <a:spcAft>
                <a:spcPts val="600"/>
              </a:spcAft>
              <a:buClr>
                <a:schemeClr val="tx1"/>
              </a:buClr>
              <a:buSzPct val="70000"/>
              <a:buFont typeface="Wingdings" panose="05000000000000000000" pitchFamily="2" charset="2"/>
              <a:buChar char="§"/>
            </a:pPr>
            <a:r>
              <a:rPr lang="en-US" altLang="en-US" sz="3200" b="1" i="1" dirty="0" smtClean="0">
                <a:solidFill>
                  <a:srgbClr val="FFFF66"/>
                </a:solidFill>
              </a:rPr>
              <a:t>Ecclesiastes </a:t>
            </a:r>
            <a:r>
              <a:rPr lang="en-US" altLang="en-US" sz="3200" b="1" i="1" dirty="0">
                <a:solidFill>
                  <a:srgbClr val="FFFF66"/>
                </a:solidFill>
              </a:rPr>
              <a:t>5:2</a:t>
            </a:r>
            <a:r>
              <a:rPr lang="en-US" altLang="en-US" sz="3200" dirty="0"/>
              <a:t>	General principle stated</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Zephaniah 1:7f</a:t>
            </a:r>
            <a:r>
              <a:rPr lang="en-US" altLang="en-US" sz="3200" dirty="0"/>
              <a:t>	Silent at God’s judgment</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John 12:27-28</a:t>
            </a:r>
            <a:r>
              <a:rPr lang="en-US" altLang="en-US" sz="3200" dirty="0"/>
              <a:t>	Submission to the Father</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2 Cor. 12:7-10</a:t>
            </a:r>
            <a:r>
              <a:rPr lang="en-US" altLang="en-US" sz="3200" dirty="0"/>
              <a:t>	Accepting God’s </a:t>
            </a:r>
            <a:r>
              <a:rPr lang="en-US" altLang="en-US" sz="3200" b="1" i="1" dirty="0"/>
              <a:t>“No!”</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Matthew 23:37f</a:t>
            </a:r>
            <a:r>
              <a:rPr lang="en-US" altLang="en-US" sz="3200" dirty="0"/>
              <a:t>	Know this: </a:t>
            </a:r>
            <a:r>
              <a:rPr lang="en-US" altLang="en-US" sz="3200" b="1" i="1" dirty="0"/>
              <a:t>evil </a:t>
            </a:r>
            <a:r>
              <a:rPr lang="en-US" altLang="en-US" sz="3200" b="1" dirty="0"/>
              <a:t>is</a:t>
            </a:r>
            <a:r>
              <a:rPr lang="en-US" altLang="en-US" sz="3200" b="1" i="1" dirty="0"/>
              <a:t> judged</a:t>
            </a:r>
          </a:p>
          <a:p>
            <a:pPr>
              <a:spcBef>
                <a:spcPts val="0"/>
              </a:spcBef>
              <a:spcAft>
                <a:spcPts val="600"/>
              </a:spcAft>
              <a:buClr>
                <a:srgbClr val="FFFF00"/>
              </a:buClr>
            </a:pPr>
            <a:r>
              <a:rPr lang="en-US" altLang="en-US" sz="3600" dirty="0"/>
              <a:t>God will delay judgment on account of righteous, but only if enough (</a:t>
            </a:r>
            <a:r>
              <a:rPr lang="en-US" altLang="en-US" sz="3600" b="1" i="1" dirty="0">
                <a:solidFill>
                  <a:srgbClr val="FFFF66"/>
                </a:solidFill>
              </a:rPr>
              <a:t>Gen. 18</a:t>
            </a:r>
            <a:r>
              <a:rPr lang="en-US" altLang="en-US" sz="3600" dirty="0"/>
              <a:t>)</a:t>
            </a:r>
          </a:p>
          <a:p>
            <a:pPr>
              <a:spcBef>
                <a:spcPts val="0"/>
              </a:spcBef>
              <a:spcAft>
                <a:spcPts val="600"/>
              </a:spcAft>
              <a:buClr>
                <a:srgbClr val="FFFF00"/>
              </a:buClr>
            </a:pPr>
            <a:r>
              <a:rPr lang="en-US" altLang="en-US" sz="3600" dirty="0"/>
              <a:t>These principles are true today as well</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wipe(left)">
                                      <p:cBhvr>
                                        <p:cTn id="10" dur="500"/>
                                        <p:tgtEl>
                                          <p:spTgt spid="276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wipe(left)">
                                      <p:cBhvr>
                                        <p:cTn id="13" dur="500"/>
                                        <p:tgtEl>
                                          <p:spTgt spid="276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7651">
                                            <p:txEl>
                                              <p:pRg st="3" end="3"/>
                                            </p:txEl>
                                          </p:spTgt>
                                        </p:tgtEl>
                                        <p:attrNameLst>
                                          <p:attrName>style.visibility</p:attrName>
                                        </p:attrNameLst>
                                      </p:cBhvr>
                                      <p:to>
                                        <p:strVal val="visible"/>
                                      </p:to>
                                    </p:set>
                                    <p:animEffect transition="in" filter="wipe(left)">
                                      <p:cBhvr>
                                        <p:cTn id="16" dur="500"/>
                                        <p:tgtEl>
                                          <p:spTgt spid="276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animEffect transition="in" filter="wipe(left)">
                                      <p:cBhvr>
                                        <p:cTn id="19" dur="500"/>
                                        <p:tgtEl>
                                          <p:spTgt spid="276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651">
                                            <p:txEl>
                                              <p:pRg st="5" end="5"/>
                                            </p:txEl>
                                          </p:spTgt>
                                        </p:tgtEl>
                                        <p:attrNameLst>
                                          <p:attrName>style.visibility</p:attrName>
                                        </p:attrNameLst>
                                      </p:cBhvr>
                                      <p:to>
                                        <p:strVal val="visible"/>
                                      </p:to>
                                    </p:set>
                                    <p:animEffect transition="in" filter="wipe(left)">
                                      <p:cBhvr>
                                        <p:cTn id="22" dur="500"/>
                                        <p:tgtEl>
                                          <p:spTgt spid="2765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6" end="6"/>
                                            </p:txEl>
                                          </p:spTgt>
                                        </p:tgtEl>
                                        <p:attrNameLst>
                                          <p:attrName>style.visibility</p:attrName>
                                        </p:attrNameLst>
                                      </p:cBhvr>
                                      <p:to>
                                        <p:strVal val="visible"/>
                                      </p:to>
                                    </p:set>
                                    <p:animEffect transition="in" filter="wipe(left)">
                                      <p:cBhvr>
                                        <p:cTn id="27" dur="500"/>
                                        <p:tgtEl>
                                          <p:spTgt spid="2765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51">
                                            <p:txEl>
                                              <p:pRg st="7" end="7"/>
                                            </p:txEl>
                                          </p:spTgt>
                                        </p:tgtEl>
                                        <p:attrNameLst>
                                          <p:attrName>style.visibility</p:attrName>
                                        </p:attrNameLst>
                                      </p:cBhvr>
                                      <p:to>
                                        <p:strVal val="visible"/>
                                      </p:to>
                                    </p:set>
                                    <p:animEffect transition="in" filter="wipe(left)">
                                      <p:cBhvr>
                                        <p:cTn id="32" dur="500"/>
                                        <p:tgtEl>
                                          <p:spTgt spid="27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609600"/>
            <a:ext cx="8229600" cy="1143000"/>
          </a:xfrm>
        </p:spPr>
        <p:txBody>
          <a:bodyPr/>
          <a:lstStyle/>
          <a:p>
            <a:r>
              <a:rPr lang="en-US" altLang="en-US" sz="5400" b="1" dirty="0" smtClean="0">
                <a:solidFill>
                  <a:srgbClr val="FFC000"/>
                </a:solidFill>
              </a:rPr>
              <a:t>Trust &amp; Faith Are Product of Dependence on God  </a:t>
            </a:r>
            <a:endParaRPr lang="en-US" altLang="en-US" sz="5400" dirty="0">
              <a:solidFill>
                <a:srgbClr val="FFC000"/>
              </a:solidFill>
            </a:endParaRPr>
          </a:p>
        </p:txBody>
      </p:sp>
      <p:sp>
        <p:nvSpPr>
          <p:cNvPr id="28675" name="Text Box 3"/>
          <p:cNvSpPr txBox="1">
            <a:spLocks noChangeArrowheads="1"/>
          </p:cNvSpPr>
          <p:nvPr/>
        </p:nvSpPr>
        <p:spPr bwMode="auto">
          <a:xfrm>
            <a:off x="457200" y="2286000"/>
            <a:ext cx="82296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400" b="1" i="1" dirty="0" smtClean="0"/>
              <a:t>“</a:t>
            </a:r>
            <a:r>
              <a:rPr lang="en-US" altLang="en-US" sz="4400" b="1" i="1" dirty="0"/>
              <a:t>Y</a:t>
            </a:r>
            <a:r>
              <a:rPr lang="en-US" sz="4400" b="1" i="1" dirty="0" smtClean="0"/>
              <a:t>et I will exult in the L</a:t>
            </a:r>
            <a:r>
              <a:rPr lang="en-US" sz="4400" b="1" i="1" cap="small" dirty="0" smtClean="0"/>
              <a:t>ord</a:t>
            </a:r>
            <a:r>
              <a:rPr lang="en-US" sz="4400" b="1" i="1" dirty="0" smtClean="0"/>
              <a:t>, I will rejoice in the God of my salvation. The Lord G</a:t>
            </a:r>
            <a:r>
              <a:rPr lang="en-US" sz="4400" b="1" i="1" cap="small" dirty="0" smtClean="0"/>
              <a:t>od</a:t>
            </a:r>
            <a:r>
              <a:rPr lang="en-US" sz="4400" b="1" i="1" dirty="0" smtClean="0"/>
              <a:t> is my strength…</a:t>
            </a:r>
            <a:r>
              <a:rPr lang="en-US" altLang="en-US" sz="4400" b="1" i="1" dirty="0" smtClean="0"/>
              <a:t>”</a:t>
            </a:r>
            <a:endParaRPr lang="en-US" altLang="en-US" sz="4400" b="1" i="1" dirty="0"/>
          </a:p>
        </p:txBody>
      </p:sp>
    </p:spTree>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200"/>
            <a:ext cx="7772400" cy="1371600"/>
          </a:xfrm>
        </p:spPr>
        <p:txBody>
          <a:bodyPr/>
          <a:lstStyle/>
          <a:p>
            <a:r>
              <a:rPr lang="en-US" altLang="en-US" b="1" dirty="0" smtClean="0">
                <a:solidFill>
                  <a:srgbClr val="FFFF00"/>
                </a:solidFill>
              </a:rPr>
              <a:t>Whole-Heartedly Trusting </a:t>
            </a:r>
            <a:r>
              <a:rPr lang="en-US" altLang="en-US" b="1" dirty="0">
                <a:solidFill>
                  <a:srgbClr val="FFFF00"/>
                </a:solidFill>
              </a:rPr>
              <a:t>God </a:t>
            </a:r>
            <a:r>
              <a:rPr lang="en-US" altLang="en-US" b="1" dirty="0" smtClean="0">
                <a:solidFill>
                  <a:srgbClr val="FFFF00"/>
                </a:solidFill>
              </a:rPr>
              <a:t>to </a:t>
            </a:r>
            <a:r>
              <a:rPr lang="en-US" altLang="en-US" b="1" dirty="0">
                <a:solidFill>
                  <a:srgbClr val="FFFF00"/>
                </a:solidFill>
              </a:rPr>
              <a:t>Do What Is Best</a:t>
            </a:r>
            <a:endParaRPr lang="en-US" altLang="en-US" dirty="0">
              <a:solidFill>
                <a:srgbClr val="FFFF00"/>
              </a:solidFill>
            </a:endParaRPr>
          </a:p>
        </p:txBody>
      </p:sp>
      <p:sp>
        <p:nvSpPr>
          <p:cNvPr id="29699" name="Rectangle 3"/>
          <p:cNvSpPr>
            <a:spLocks noGrp="1" noChangeArrowheads="1"/>
          </p:cNvSpPr>
          <p:nvPr>
            <p:ph type="body" idx="1"/>
          </p:nvPr>
        </p:nvSpPr>
        <p:spPr>
          <a:xfrm>
            <a:off x="76200" y="1447800"/>
            <a:ext cx="9067800" cy="5410200"/>
          </a:xfrm>
        </p:spPr>
        <p:txBody>
          <a:bodyPr/>
          <a:lstStyle/>
          <a:p>
            <a:pPr>
              <a:spcBef>
                <a:spcPts val="0"/>
              </a:spcBef>
              <a:spcAft>
                <a:spcPts val="600"/>
              </a:spcAft>
              <a:buClr>
                <a:srgbClr val="FFFF00"/>
              </a:buClr>
            </a:pPr>
            <a:r>
              <a:rPr lang="en-US" altLang="en-US" sz="3600" dirty="0" smtClean="0"/>
              <a:t>Our confidence must be in God, not self</a:t>
            </a:r>
          </a:p>
          <a:p>
            <a:pPr lvl="1">
              <a:spcBef>
                <a:spcPts val="0"/>
              </a:spcBef>
              <a:spcAft>
                <a:spcPts val="600"/>
              </a:spcAft>
              <a:buClr>
                <a:schemeClr val="tx1"/>
              </a:buClr>
              <a:buSzPct val="70000"/>
              <a:buFont typeface="Wingdings" panose="05000000000000000000" pitchFamily="2" charset="2"/>
              <a:buChar char="§"/>
            </a:pPr>
            <a:r>
              <a:rPr lang="en-US" altLang="en-US" sz="3200" b="1" i="1" dirty="0" smtClean="0">
                <a:solidFill>
                  <a:srgbClr val="FFFF66"/>
                </a:solidFill>
              </a:rPr>
              <a:t>Psalm </a:t>
            </a:r>
            <a:r>
              <a:rPr lang="en-US" altLang="en-US" sz="3200" b="1" i="1" dirty="0">
                <a:solidFill>
                  <a:srgbClr val="FFFF66"/>
                </a:solidFill>
              </a:rPr>
              <a:t>115:9-13</a:t>
            </a:r>
            <a:r>
              <a:rPr lang="en-US" altLang="en-US" sz="3200" dirty="0"/>
              <a:t>	General principle stated</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Isaiah 26:3-9</a:t>
            </a:r>
            <a:r>
              <a:rPr lang="en-US" altLang="en-US" sz="3200" dirty="0"/>
              <a:t>	Applied to God judging</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Revelation 2:10</a:t>
            </a:r>
            <a:r>
              <a:rPr lang="en-US" altLang="en-US" sz="3200" dirty="0"/>
              <a:t>	All is not settled here</a:t>
            </a:r>
          </a:p>
          <a:p>
            <a:pPr lvl="1">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66"/>
                </a:solidFill>
              </a:rPr>
              <a:t>2 Timothy 1:12</a:t>
            </a:r>
            <a:r>
              <a:rPr lang="en-US" altLang="en-US" sz="3200" dirty="0"/>
              <a:t>	Total confidence in God</a:t>
            </a:r>
          </a:p>
          <a:p>
            <a:pPr>
              <a:spcBef>
                <a:spcPts val="0"/>
              </a:spcBef>
              <a:spcAft>
                <a:spcPts val="600"/>
              </a:spcAft>
              <a:buClr>
                <a:srgbClr val="FFFF00"/>
              </a:buClr>
            </a:pPr>
            <a:r>
              <a:rPr lang="en-US" altLang="en-US" sz="3600" dirty="0"/>
              <a:t>Must believe that God’s providence is always active, though </a:t>
            </a:r>
            <a:r>
              <a:rPr lang="en-US" altLang="en-US" sz="3600" dirty="0" smtClean="0"/>
              <a:t>specifics of it are unknown</a:t>
            </a:r>
            <a:endParaRPr lang="en-US" altLang="en-US" sz="3600" dirty="0"/>
          </a:p>
          <a:p>
            <a:pPr>
              <a:spcBef>
                <a:spcPts val="0"/>
              </a:spcBef>
              <a:spcAft>
                <a:spcPts val="600"/>
              </a:spcAft>
              <a:buClr>
                <a:srgbClr val="FFFF00"/>
              </a:buClr>
            </a:pPr>
            <a:r>
              <a:rPr lang="en-US" altLang="en-US" sz="3600" dirty="0"/>
              <a:t>God will not always act </a:t>
            </a:r>
            <a:r>
              <a:rPr lang="en-US" altLang="en-US" sz="3600" dirty="0" smtClean="0"/>
              <a:t>to bring </a:t>
            </a:r>
            <a:r>
              <a:rPr lang="en-US" altLang="en-US" sz="3600" dirty="0"/>
              <a:t>victory to me</a:t>
            </a:r>
          </a:p>
          <a:p>
            <a:pPr>
              <a:spcBef>
                <a:spcPts val="0"/>
              </a:spcBef>
              <a:spcAft>
                <a:spcPts val="600"/>
              </a:spcAft>
              <a:buClr>
                <a:srgbClr val="FFFF00"/>
              </a:buClr>
            </a:pPr>
            <a:r>
              <a:rPr lang="en-US" altLang="en-US" sz="3600" dirty="0" smtClean="0"/>
              <a:t>But</a:t>
            </a:r>
            <a:r>
              <a:rPr lang="en-US" altLang="en-US" dirty="0" smtClean="0"/>
              <a:t> </a:t>
            </a:r>
            <a:r>
              <a:rPr lang="en-US" altLang="en-US" sz="3600" dirty="0" smtClean="0"/>
              <a:t>God </a:t>
            </a:r>
            <a:r>
              <a:rPr lang="en-US" altLang="en-US" sz="3600" dirty="0"/>
              <a:t>will</a:t>
            </a:r>
            <a:r>
              <a:rPr lang="en-US" altLang="en-US" dirty="0"/>
              <a:t> </a:t>
            </a:r>
            <a:r>
              <a:rPr lang="en-US" altLang="en-US" sz="3600" dirty="0"/>
              <a:t>always</a:t>
            </a:r>
            <a:r>
              <a:rPr lang="en-US" altLang="en-US" dirty="0"/>
              <a:t> </a:t>
            </a:r>
            <a:r>
              <a:rPr lang="en-US" altLang="en-US" sz="3600" dirty="0"/>
              <a:t>bring</a:t>
            </a:r>
            <a:r>
              <a:rPr lang="en-US" altLang="en-US" dirty="0"/>
              <a:t> </a:t>
            </a:r>
            <a:r>
              <a:rPr lang="en-US" altLang="en-US" sz="3600" dirty="0"/>
              <a:t>victory</a:t>
            </a:r>
            <a:r>
              <a:rPr lang="en-US" altLang="en-US" dirty="0"/>
              <a:t> </a:t>
            </a:r>
            <a:r>
              <a:rPr lang="en-US" altLang="en-US" sz="3600" dirty="0"/>
              <a:t>to</a:t>
            </a:r>
            <a:r>
              <a:rPr lang="en-US" altLang="en-US" dirty="0"/>
              <a:t> </a:t>
            </a:r>
            <a:r>
              <a:rPr lang="en-US" altLang="en-US" sz="3600" dirty="0"/>
              <a:t>His</a:t>
            </a:r>
            <a:r>
              <a:rPr lang="en-US" altLang="en-US" dirty="0"/>
              <a:t> </a:t>
            </a:r>
            <a:r>
              <a:rPr lang="en-US" altLang="en-US" sz="3600" dirty="0"/>
              <a:t>cause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wipe(left)">
                                      <p:cBhvr>
                                        <p:cTn id="10" dur="500"/>
                                        <p:tgtEl>
                                          <p:spTgt spid="2969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Effect transition="in" filter="wipe(left)">
                                      <p:cBhvr>
                                        <p:cTn id="13" dur="500"/>
                                        <p:tgtEl>
                                          <p:spTgt spid="2969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9699">
                                            <p:txEl>
                                              <p:pRg st="3" end="3"/>
                                            </p:txEl>
                                          </p:spTgt>
                                        </p:tgtEl>
                                        <p:attrNameLst>
                                          <p:attrName>style.visibility</p:attrName>
                                        </p:attrNameLst>
                                      </p:cBhvr>
                                      <p:to>
                                        <p:strVal val="visible"/>
                                      </p:to>
                                    </p:set>
                                    <p:animEffect transition="in" filter="wipe(left)">
                                      <p:cBhvr>
                                        <p:cTn id="16" dur="500"/>
                                        <p:tgtEl>
                                          <p:spTgt spid="2969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animEffect transition="in" filter="wipe(left)">
                                      <p:cBhvr>
                                        <p:cTn id="19" dur="500"/>
                                        <p:tgtEl>
                                          <p:spTgt spid="29699">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9699">
                                            <p:txEl>
                                              <p:pRg st="5" end="5"/>
                                            </p:txEl>
                                          </p:spTgt>
                                        </p:tgtEl>
                                        <p:attrNameLst>
                                          <p:attrName>style.visibility</p:attrName>
                                        </p:attrNameLst>
                                      </p:cBhvr>
                                      <p:to>
                                        <p:strVal val="visible"/>
                                      </p:to>
                                    </p:set>
                                    <p:animEffect transition="in" filter="wipe(left)">
                                      <p:cBhvr>
                                        <p:cTn id="24" dur="500"/>
                                        <p:tgtEl>
                                          <p:spTgt spid="29699">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9699">
                                            <p:txEl>
                                              <p:pRg st="6" end="6"/>
                                            </p:txEl>
                                          </p:spTgt>
                                        </p:tgtEl>
                                        <p:attrNameLst>
                                          <p:attrName>style.visibility</p:attrName>
                                        </p:attrNameLst>
                                      </p:cBhvr>
                                      <p:to>
                                        <p:strVal val="visible"/>
                                      </p:to>
                                    </p:set>
                                    <p:animEffect transition="in" filter="wipe(left)">
                                      <p:cBhvr>
                                        <p:cTn id="29" dur="500"/>
                                        <p:tgtEl>
                                          <p:spTgt spid="29699">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9699">
                                            <p:txEl>
                                              <p:pRg st="7" end="7"/>
                                            </p:txEl>
                                          </p:spTgt>
                                        </p:tgtEl>
                                        <p:attrNameLst>
                                          <p:attrName>style.visibility</p:attrName>
                                        </p:attrNameLst>
                                      </p:cBhvr>
                                      <p:to>
                                        <p:strVal val="visible"/>
                                      </p:to>
                                    </p:set>
                                    <p:animEffect transition="in" filter="wipe(left)">
                                      <p:cBhvr>
                                        <p:cTn id="34" dur="5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theme/theme1.xml><?xml version="1.0" encoding="utf-8"?>
<a:theme xmlns:a="http://schemas.openxmlformats.org/drawingml/2006/main" name="Pulse.pot">
  <a:themeElements>
    <a:clrScheme name="">
      <a:dk1>
        <a:srgbClr val="660000"/>
      </a:dk1>
      <a:lt1>
        <a:srgbClr val="FFFFFF"/>
      </a:lt1>
      <a:dk2>
        <a:srgbClr val="800000"/>
      </a:dk2>
      <a:lt2>
        <a:srgbClr val="FFCC66"/>
      </a:lt2>
      <a:accent1>
        <a:srgbClr val="FF9900"/>
      </a:accent1>
      <a:accent2>
        <a:srgbClr val="A50021"/>
      </a:accent2>
      <a:accent3>
        <a:srgbClr val="C0AAAA"/>
      </a:accent3>
      <a:accent4>
        <a:srgbClr val="DADADA"/>
      </a:accent4>
      <a:accent5>
        <a:srgbClr val="FFCAAA"/>
      </a:accent5>
      <a:accent6>
        <a:srgbClr val="95001D"/>
      </a:accent6>
      <a:hlink>
        <a:srgbClr val="D33B49"/>
      </a:hlink>
      <a:folHlink>
        <a:srgbClr val="FFFF00"/>
      </a:folHlink>
    </a:clrScheme>
    <a:fontScheme name="Puls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pot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pot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po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pot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pot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pot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3117</TotalTime>
  <Words>360</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Times New Roman</vt:lpstr>
      <vt:lpstr>Pulse.pot</vt:lpstr>
      <vt:lpstr>Submitting to God’s Judgments</vt:lpstr>
      <vt:lpstr>Habakkuk 3:16-19</vt:lpstr>
      <vt:lpstr>Setting the Context of Habakkuk</vt:lpstr>
      <vt:lpstr>Judgments &amp; Discipline of God Are Often Unpleasant</vt:lpstr>
      <vt:lpstr>Humbly Understanding the Necessity of Unpleasant Action</vt:lpstr>
      <vt:lpstr>God’s Will &amp; Ways Must Be Submissively Accepted</vt:lpstr>
      <vt:lpstr>Silently Learning before God</vt:lpstr>
      <vt:lpstr>Trust &amp; Faith Are Product of Dependence on God  </vt:lpstr>
      <vt:lpstr>Whole-Heartedly Trusting God to Do What Is Best</vt:lpstr>
    </vt:vector>
  </TitlesOfParts>
  <Company>South Livingston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Harry</cp:lastModifiedBy>
  <cp:revision>27</cp:revision>
  <cp:lastPrinted>2015-11-29T15:32:24Z</cp:lastPrinted>
  <dcterms:created xsi:type="dcterms:W3CDTF">2000-05-21T01:51:19Z</dcterms:created>
  <dcterms:modified xsi:type="dcterms:W3CDTF">2015-11-29T15:44:23Z</dcterms:modified>
</cp:coreProperties>
</file>