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57" r:id="rId5"/>
    <p:sldId id="260" r:id="rId6"/>
    <p:sldId id="262"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1D3A"/>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3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7CAFA0-4DAD-4D3D-BB81-85E4F6CF7A2E}"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299985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CAFA0-4DAD-4D3D-BB81-85E4F6CF7A2E}"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1598915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CAFA0-4DAD-4D3D-BB81-85E4F6CF7A2E}"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97179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CAFA0-4DAD-4D3D-BB81-85E4F6CF7A2E}"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105344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7CAFA0-4DAD-4D3D-BB81-85E4F6CF7A2E}"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63194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7CAFA0-4DAD-4D3D-BB81-85E4F6CF7A2E}"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215613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7CAFA0-4DAD-4D3D-BB81-85E4F6CF7A2E}" type="datetimeFigureOut">
              <a:rPr lang="en-US" smtClean="0"/>
              <a:t>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1183708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7CAFA0-4DAD-4D3D-BB81-85E4F6CF7A2E}" type="datetimeFigureOut">
              <a:rPr lang="en-US" smtClean="0"/>
              <a:t>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262217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CAFA0-4DAD-4D3D-BB81-85E4F6CF7A2E}" type="datetimeFigureOut">
              <a:rPr lang="en-US" smtClean="0"/>
              <a:t>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1049618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CAFA0-4DAD-4D3D-BB81-85E4F6CF7A2E}"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266261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CAFA0-4DAD-4D3D-BB81-85E4F6CF7A2E}"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48F8C-0CE8-4C33-8CF4-11F11027CC52}" type="slidenum">
              <a:rPr lang="en-US" smtClean="0"/>
              <a:t>‹#›</a:t>
            </a:fld>
            <a:endParaRPr lang="en-US"/>
          </a:p>
        </p:txBody>
      </p:sp>
    </p:spTree>
    <p:extLst>
      <p:ext uri="{BB962C8B-B14F-4D97-AF65-F5344CB8AC3E}">
        <p14:creationId xmlns:p14="http://schemas.microsoft.com/office/powerpoint/2010/main" val="1333219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366"/>
            </a:gs>
            <a:gs pos="50000">
              <a:srgbClr val="001D3A"/>
            </a:gs>
            <a:gs pos="99000">
              <a:srgbClr val="000000"/>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E37CAFA0-4DAD-4D3D-BB81-85E4F6CF7A2E}" type="datetimeFigureOut">
              <a:rPr lang="en-US" smtClean="0"/>
              <a:pPr/>
              <a:t>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0EE48F8C-0CE8-4C33-8CF4-11F11027CC52}" type="slidenum">
              <a:rPr lang="en-US" smtClean="0"/>
              <a:pPr/>
              <a:t>‹#›</a:t>
            </a:fld>
            <a:endParaRPr lang="en-US" dirty="0"/>
          </a:p>
        </p:txBody>
      </p:sp>
    </p:spTree>
    <p:extLst>
      <p:ext uri="{BB962C8B-B14F-4D97-AF65-F5344CB8AC3E}">
        <p14:creationId xmlns:p14="http://schemas.microsoft.com/office/powerpoint/2010/main" val="3548828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1"/>
            <a:ext cx="9144000" cy="2228850"/>
          </a:xfrm>
        </p:spPr>
        <p:txBody>
          <a:bodyPr>
            <a:noAutofit/>
          </a:bodyPr>
          <a:lstStyle/>
          <a:p>
            <a:r>
              <a:rPr lang="en-US" sz="7200" b="1" dirty="0" smtClean="0">
                <a:solidFill>
                  <a:srgbClr val="FFFF00"/>
                </a:solidFill>
              </a:rPr>
              <a:t>First Things for the First of the Year</a:t>
            </a:r>
            <a:endParaRPr lang="en-US" sz="7200" b="1" dirty="0">
              <a:solidFill>
                <a:srgbClr val="FFFF00"/>
              </a:solidFill>
            </a:endParaRPr>
          </a:p>
        </p:txBody>
      </p:sp>
      <p:sp>
        <p:nvSpPr>
          <p:cNvPr id="3" name="Subtitle 2"/>
          <p:cNvSpPr>
            <a:spLocks noGrp="1"/>
          </p:cNvSpPr>
          <p:nvPr>
            <p:ph type="subTitle" idx="1"/>
          </p:nvPr>
        </p:nvSpPr>
        <p:spPr/>
        <p:txBody>
          <a:bodyPr>
            <a:normAutofit/>
          </a:bodyPr>
          <a:lstStyle/>
          <a:p>
            <a:r>
              <a:rPr lang="en-US" sz="4800" b="1" i="1" dirty="0" smtClean="0">
                <a:solidFill>
                  <a:schemeClr val="bg1"/>
                </a:solidFill>
              </a:rPr>
              <a:t>Revelation 2:1-5</a:t>
            </a:r>
          </a:p>
          <a:p>
            <a:r>
              <a:rPr lang="en-US" sz="4800" b="1" i="1" dirty="0" smtClean="0">
                <a:solidFill>
                  <a:schemeClr val="bg1"/>
                </a:solidFill>
              </a:rPr>
              <a:t>Revelation 2:18-19</a:t>
            </a:r>
            <a:endParaRPr lang="en-US" sz="4800" b="1" i="1" dirty="0">
              <a:solidFill>
                <a:schemeClr val="bg1"/>
              </a:solidFill>
            </a:endParaRPr>
          </a:p>
        </p:txBody>
      </p:sp>
    </p:spTree>
    <p:extLst>
      <p:ext uri="{BB962C8B-B14F-4D97-AF65-F5344CB8AC3E}">
        <p14:creationId xmlns:p14="http://schemas.microsoft.com/office/powerpoint/2010/main" val="1932559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204636"/>
          </a:xfrm>
        </p:spPr>
        <p:txBody>
          <a:bodyPr>
            <a:normAutofit/>
          </a:bodyPr>
          <a:lstStyle/>
          <a:p>
            <a:r>
              <a:rPr lang="en-US" b="1" dirty="0" smtClean="0">
                <a:solidFill>
                  <a:srgbClr val="FFFF00"/>
                </a:solidFill>
              </a:rPr>
              <a:t>Revelation 2:1-5</a:t>
            </a:r>
            <a:endParaRPr lang="en-US" b="1" dirty="0">
              <a:solidFill>
                <a:srgbClr val="FFFF00"/>
              </a:solidFill>
            </a:endParaRPr>
          </a:p>
        </p:txBody>
      </p:sp>
      <p:sp>
        <p:nvSpPr>
          <p:cNvPr id="5" name="TextBox 4"/>
          <p:cNvSpPr txBox="1"/>
          <p:nvPr/>
        </p:nvSpPr>
        <p:spPr>
          <a:xfrm>
            <a:off x="228600" y="1204636"/>
            <a:ext cx="8839201" cy="4815164"/>
          </a:xfrm>
          <a:prstGeom prst="rect">
            <a:avLst/>
          </a:prstGeom>
          <a:noFill/>
        </p:spPr>
        <p:txBody>
          <a:bodyPr wrap="square" rtlCol="0">
            <a:spAutoFit/>
          </a:bodyPr>
          <a:lstStyle/>
          <a:p>
            <a:pPr>
              <a:lnSpc>
                <a:spcPct val="93000"/>
              </a:lnSpc>
            </a:pPr>
            <a:r>
              <a:rPr lang="en-US" sz="3000" b="1" baseline="30000" dirty="0" smtClean="0">
                <a:solidFill>
                  <a:schemeClr val="bg1"/>
                </a:solidFill>
                <a:latin typeface="Times New Roman" panose="02020603050405020304" pitchFamily="18" charset="0"/>
                <a:cs typeface="Times New Roman" panose="02020603050405020304" pitchFamily="18" charset="0"/>
              </a:rPr>
              <a:t>1 </a:t>
            </a:r>
            <a:r>
              <a:rPr lang="en-US" sz="3000" dirty="0" smtClean="0">
                <a:solidFill>
                  <a:schemeClr val="bg1"/>
                </a:solidFill>
                <a:latin typeface="Times New Roman" panose="02020603050405020304" pitchFamily="18" charset="0"/>
                <a:cs typeface="Times New Roman" panose="02020603050405020304" pitchFamily="18" charset="0"/>
              </a:rPr>
              <a:t>To </a:t>
            </a:r>
            <a:r>
              <a:rPr lang="en-US" sz="3000" dirty="0">
                <a:solidFill>
                  <a:schemeClr val="bg1"/>
                </a:solidFill>
                <a:latin typeface="Times New Roman" panose="02020603050405020304" pitchFamily="18" charset="0"/>
                <a:cs typeface="Times New Roman" panose="02020603050405020304" pitchFamily="18" charset="0"/>
              </a:rPr>
              <a:t>the angel of the church of Ephesus </a:t>
            </a:r>
            <a:r>
              <a:rPr lang="en-US" sz="3000" dirty="0" smtClean="0">
                <a:solidFill>
                  <a:schemeClr val="bg1"/>
                </a:solidFill>
                <a:latin typeface="Times New Roman" panose="02020603050405020304" pitchFamily="18" charset="0"/>
                <a:cs typeface="Times New Roman" panose="02020603050405020304" pitchFamily="18" charset="0"/>
              </a:rPr>
              <a:t>write, “These </a:t>
            </a:r>
            <a:r>
              <a:rPr lang="en-US" sz="3000" dirty="0">
                <a:solidFill>
                  <a:schemeClr val="bg1"/>
                </a:solidFill>
                <a:latin typeface="Times New Roman" panose="02020603050405020304" pitchFamily="18" charset="0"/>
                <a:cs typeface="Times New Roman" panose="02020603050405020304" pitchFamily="18" charset="0"/>
              </a:rPr>
              <a:t>things says He who holds the seven stars in His right hand, who walks in the midst of the seven golden lampstands: </a:t>
            </a:r>
            <a:r>
              <a:rPr lang="en-US" sz="3000" b="1" baseline="30000" dirty="0">
                <a:solidFill>
                  <a:schemeClr val="bg1"/>
                </a:solidFill>
                <a:latin typeface="Times New Roman" panose="02020603050405020304" pitchFamily="18" charset="0"/>
                <a:cs typeface="Times New Roman" panose="02020603050405020304" pitchFamily="18" charset="0"/>
              </a:rPr>
              <a:t>2 </a:t>
            </a:r>
            <a:r>
              <a:rPr lang="en-US" sz="3000" dirty="0" smtClean="0">
                <a:solidFill>
                  <a:schemeClr val="bg1"/>
                </a:solidFill>
                <a:latin typeface="Times New Roman" panose="02020603050405020304" pitchFamily="18" charset="0"/>
                <a:cs typeface="Times New Roman" panose="02020603050405020304" pitchFamily="18" charset="0"/>
              </a:rPr>
              <a:t> ‘I know </a:t>
            </a:r>
            <a:r>
              <a:rPr lang="en-US" sz="3000" dirty="0">
                <a:solidFill>
                  <a:schemeClr val="bg1"/>
                </a:solidFill>
                <a:latin typeface="Times New Roman" panose="02020603050405020304" pitchFamily="18" charset="0"/>
                <a:cs typeface="Times New Roman" panose="02020603050405020304" pitchFamily="18" charset="0"/>
              </a:rPr>
              <a:t>your works, your labor, your patience, and that you cannot bear those who are evil. And you have tested those who say they are apostles and are not, and have found them liars</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b="1" baseline="30000" dirty="0" smtClean="0">
                <a:solidFill>
                  <a:schemeClr val="bg1"/>
                </a:solidFill>
                <a:latin typeface="Times New Roman" panose="02020603050405020304" pitchFamily="18" charset="0"/>
                <a:cs typeface="Times New Roman" panose="02020603050405020304" pitchFamily="18" charset="0"/>
              </a:rPr>
              <a:t>3</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and you have persevered and have patience, and have labored for My name’s sake and have not become weary. </a:t>
            </a:r>
            <a:r>
              <a:rPr lang="en-US" sz="3000" b="1" baseline="30000" dirty="0">
                <a:solidFill>
                  <a:schemeClr val="bg1"/>
                </a:solidFill>
                <a:latin typeface="Times New Roman" panose="02020603050405020304" pitchFamily="18" charset="0"/>
                <a:cs typeface="Times New Roman" panose="02020603050405020304" pitchFamily="18" charset="0"/>
              </a:rPr>
              <a:t>4 </a:t>
            </a:r>
            <a:r>
              <a:rPr lang="en-US" sz="3000" dirty="0">
                <a:solidFill>
                  <a:schemeClr val="bg1"/>
                </a:solidFill>
                <a:latin typeface="Times New Roman" panose="02020603050405020304" pitchFamily="18" charset="0"/>
                <a:cs typeface="Times New Roman" panose="02020603050405020304" pitchFamily="18" charset="0"/>
              </a:rPr>
              <a:t>Nevertheless I have this against you, that you have left your </a:t>
            </a:r>
            <a:r>
              <a:rPr lang="en-US" sz="3000" dirty="0" smtClean="0">
                <a:solidFill>
                  <a:schemeClr val="bg1"/>
                </a:solidFill>
                <a:latin typeface="Times New Roman" panose="02020603050405020304" pitchFamily="18" charset="0"/>
                <a:cs typeface="Times New Roman" panose="02020603050405020304" pitchFamily="18" charset="0"/>
              </a:rPr>
              <a:t>first love.’”</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527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204636"/>
          </a:xfrm>
        </p:spPr>
        <p:txBody>
          <a:bodyPr>
            <a:normAutofit/>
          </a:bodyPr>
          <a:lstStyle/>
          <a:p>
            <a:r>
              <a:rPr lang="en-US" b="1" dirty="0" smtClean="0">
                <a:solidFill>
                  <a:srgbClr val="FFFF00"/>
                </a:solidFill>
              </a:rPr>
              <a:t>Revelation 2:1-5</a:t>
            </a:r>
            <a:endParaRPr lang="en-US" b="1" dirty="0">
              <a:solidFill>
                <a:srgbClr val="FFFF00"/>
              </a:solidFill>
            </a:endParaRPr>
          </a:p>
        </p:txBody>
      </p:sp>
      <p:sp>
        <p:nvSpPr>
          <p:cNvPr id="5" name="TextBox 4"/>
          <p:cNvSpPr txBox="1"/>
          <p:nvPr/>
        </p:nvSpPr>
        <p:spPr>
          <a:xfrm>
            <a:off x="228600" y="1204636"/>
            <a:ext cx="8839201" cy="4815164"/>
          </a:xfrm>
          <a:prstGeom prst="rect">
            <a:avLst/>
          </a:prstGeom>
          <a:noFill/>
        </p:spPr>
        <p:txBody>
          <a:bodyPr wrap="square" rtlCol="0">
            <a:spAutoFit/>
          </a:bodyPr>
          <a:lstStyle/>
          <a:p>
            <a:pPr>
              <a:lnSpc>
                <a:spcPct val="93000"/>
              </a:lnSpc>
            </a:pPr>
            <a:r>
              <a:rPr lang="en-US" sz="3000" b="1" baseline="30000" dirty="0" smtClean="0">
                <a:solidFill>
                  <a:schemeClr val="bg1"/>
                </a:solidFill>
                <a:latin typeface="Times New Roman" panose="02020603050405020304" pitchFamily="18" charset="0"/>
                <a:cs typeface="Times New Roman" panose="02020603050405020304" pitchFamily="18" charset="0"/>
              </a:rPr>
              <a:t>1 </a:t>
            </a:r>
            <a:r>
              <a:rPr lang="en-US" sz="3000" dirty="0" smtClean="0">
                <a:solidFill>
                  <a:schemeClr val="bg1"/>
                </a:solidFill>
                <a:latin typeface="Times New Roman" panose="02020603050405020304" pitchFamily="18" charset="0"/>
                <a:cs typeface="Times New Roman" panose="02020603050405020304" pitchFamily="18" charset="0"/>
              </a:rPr>
              <a:t>To </a:t>
            </a:r>
            <a:r>
              <a:rPr lang="en-US" sz="3000" dirty="0">
                <a:solidFill>
                  <a:schemeClr val="bg1"/>
                </a:solidFill>
                <a:latin typeface="Times New Roman" panose="02020603050405020304" pitchFamily="18" charset="0"/>
                <a:cs typeface="Times New Roman" panose="02020603050405020304" pitchFamily="18" charset="0"/>
              </a:rPr>
              <a:t>the angel of the church of Ephesus </a:t>
            </a:r>
            <a:r>
              <a:rPr lang="en-US" sz="3000" dirty="0" smtClean="0">
                <a:solidFill>
                  <a:schemeClr val="bg1"/>
                </a:solidFill>
                <a:latin typeface="Times New Roman" panose="02020603050405020304" pitchFamily="18" charset="0"/>
                <a:cs typeface="Times New Roman" panose="02020603050405020304" pitchFamily="18" charset="0"/>
              </a:rPr>
              <a:t>write, “These </a:t>
            </a:r>
            <a:r>
              <a:rPr lang="en-US" sz="3000" dirty="0">
                <a:solidFill>
                  <a:schemeClr val="bg1"/>
                </a:solidFill>
                <a:latin typeface="Times New Roman" panose="02020603050405020304" pitchFamily="18" charset="0"/>
                <a:cs typeface="Times New Roman" panose="02020603050405020304" pitchFamily="18" charset="0"/>
              </a:rPr>
              <a:t>things says He who holds the seven stars in His right hand, who walks in the midst of the seven golden lampstands: </a:t>
            </a:r>
            <a:r>
              <a:rPr lang="en-US" sz="3000" b="1" baseline="30000" dirty="0">
                <a:solidFill>
                  <a:schemeClr val="bg1"/>
                </a:solidFill>
                <a:latin typeface="Times New Roman" panose="02020603050405020304" pitchFamily="18" charset="0"/>
                <a:cs typeface="Times New Roman" panose="02020603050405020304" pitchFamily="18" charset="0"/>
              </a:rPr>
              <a:t>2 </a:t>
            </a:r>
            <a:r>
              <a:rPr lang="en-US" sz="3000" dirty="0" smtClean="0">
                <a:solidFill>
                  <a:schemeClr val="bg1"/>
                </a:solidFill>
                <a:latin typeface="Times New Roman" panose="02020603050405020304" pitchFamily="18" charset="0"/>
                <a:cs typeface="Times New Roman" panose="02020603050405020304" pitchFamily="18" charset="0"/>
              </a:rPr>
              <a:t> ‘I know </a:t>
            </a:r>
            <a:r>
              <a:rPr lang="en-US" sz="3000" dirty="0">
                <a:solidFill>
                  <a:schemeClr val="bg1"/>
                </a:solidFill>
                <a:latin typeface="Times New Roman" panose="02020603050405020304" pitchFamily="18" charset="0"/>
                <a:cs typeface="Times New Roman" panose="02020603050405020304" pitchFamily="18" charset="0"/>
              </a:rPr>
              <a:t>your works, your labor, your patience, and that you cannot bear those who are evil. And you have tested those who say they are apostles and are not, and have found them liars</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b="1" baseline="30000" dirty="0" smtClean="0">
                <a:solidFill>
                  <a:schemeClr val="bg1"/>
                </a:solidFill>
                <a:latin typeface="Times New Roman" panose="02020603050405020304" pitchFamily="18" charset="0"/>
                <a:cs typeface="Times New Roman" panose="02020603050405020304" pitchFamily="18" charset="0"/>
              </a:rPr>
              <a:t>3</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and you have persevered and have patience, and have labored for My name’s sake and have not become weary. </a:t>
            </a:r>
            <a:r>
              <a:rPr lang="en-US" sz="3000" b="1" baseline="30000" dirty="0">
                <a:solidFill>
                  <a:schemeClr val="bg1"/>
                </a:solidFill>
                <a:latin typeface="Times New Roman" panose="02020603050405020304" pitchFamily="18" charset="0"/>
                <a:cs typeface="Times New Roman" panose="02020603050405020304" pitchFamily="18" charset="0"/>
              </a:rPr>
              <a:t>4 </a:t>
            </a:r>
            <a:r>
              <a:rPr lang="en-US" sz="3000" dirty="0">
                <a:solidFill>
                  <a:schemeClr val="bg1"/>
                </a:solidFill>
                <a:latin typeface="Times New Roman" panose="02020603050405020304" pitchFamily="18" charset="0"/>
                <a:cs typeface="Times New Roman" panose="02020603050405020304" pitchFamily="18" charset="0"/>
              </a:rPr>
              <a:t>Nevertheless </a:t>
            </a:r>
            <a:r>
              <a:rPr lang="en-US" sz="3000" b="1" dirty="0">
                <a:solidFill>
                  <a:srgbClr val="FFC000"/>
                </a:solidFill>
                <a:latin typeface="Times New Roman" panose="02020603050405020304" pitchFamily="18" charset="0"/>
                <a:cs typeface="Times New Roman" panose="02020603050405020304" pitchFamily="18" charset="0"/>
              </a:rPr>
              <a:t>I have this against you, that you have left your </a:t>
            </a:r>
            <a:r>
              <a:rPr lang="en-US" sz="3000" b="1" dirty="0" smtClean="0">
                <a:solidFill>
                  <a:srgbClr val="FFC000"/>
                </a:solidFill>
                <a:latin typeface="Times New Roman" panose="02020603050405020304" pitchFamily="18" charset="0"/>
                <a:cs typeface="Times New Roman" panose="02020603050405020304" pitchFamily="18" charset="0"/>
              </a:rPr>
              <a:t>first love</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6131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b="1" dirty="0" smtClean="0">
                <a:solidFill>
                  <a:srgbClr val="FFFF00"/>
                </a:solidFill>
              </a:rPr>
              <a:t>Remember Truth </a:t>
            </a:r>
            <a:r>
              <a:rPr lang="en-US" b="1" i="1" dirty="0" smtClean="0">
                <a:solidFill>
                  <a:srgbClr val="FFFF00"/>
                </a:solidFill>
              </a:rPr>
              <a:t>with</a:t>
            </a:r>
            <a:r>
              <a:rPr lang="en-US" b="1" dirty="0" smtClean="0">
                <a:solidFill>
                  <a:srgbClr val="FFFF00"/>
                </a:solidFill>
              </a:rPr>
              <a:t> First Love</a:t>
            </a:r>
            <a:endParaRPr lang="en-US" b="1" dirty="0">
              <a:solidFill>
                <a:srgbClr val="FFFF00"/>
              </a:solidFill>
            </a:endParaRPr>
          </a:p>
        </p:txBody>
      </p:sp>
      <p:sp>
        <p:nvSpPr>
          <p:cNvPr id="3" name="Content Placeholder 2"/>
          <p:cNvSpPr>
            <a:spLocks noGrp="1"/>
          </p:cNvSpPr>
          <p:nvPr>
            <p:ph idx="1"/>
          </p:nvPr>
        </p:nvSpPr>
        <p:spPr>
          <a:xfrm>
            <a:off x="76200" y="1066800"/>
            <a:ext cx="9067800" cy="5715000"/>
          </a:xfrm>
        </p:spPr>
        <p:txBody>
          <a:bodyPr>
            <a:normAutofit fontScale="92500" lnSpcReduction="10000"/>
          </a:bodyPr>
          <a:lstStyle/>
          <a:p>
            <a:pPr>
              <a:spcBef>
                <a:spcPts val="0"/>
              </a:spcBef>
              <a:spcAft>
                <a:spcPts val="800"/>
              </a:spcAft>
              <a:buClr>
                <a:srgbClr val="FFFF00"/>
              </a:buClr>
            </a:pPr>
            <a:r>
              <a:rPr lang="en-US" dirty="0" smtClean="0">
                <a:solidFill>
                  <a:schemeClr val="bg1"/>
                </a:solidFill>
              </a:rPr>
              <a:t>Going into a new year, we must remember this fact</a:t>
            </a:r>
          </a:p>
          <a:p>
            <a:pPr>
              <a:spcBef>
                <a:spcPts val="0"/>
              </a:spcBef>
              <a:spcAft>
                <a:spcPts val="800"/>
              </a:spcAft>
              <a:buClr>
                <a:srgbClr val="FFFF00"/>
              </a:buClr>
            </a:pPr>
            <a:r>
              <a:rPr lang="en-US" dirty="0" smtClean="0">
                <a:solidFill>
                  <a:schemeClr val="bg1"/>
                </a:solidFill>
              </a:rPr>
              <a:t>It is not sufficient to have one or the other, but both</a:t>
            </a:r>
          </a:p>
          <a:p>
            <a:pPr>
              <a:spcBef>
                <a:spcPts val="0"/>
              </a:spcBef>
              <a:spcAft>
                <a:spcPts val="800"/>
              </a:spcAft>
              <a:buClr>
                <a:srgbClr val="FFFF00"/>
              </a:buClr>
            </a:pPr>
            <a:r>
              <a:rPr lang="en-US" dirty="0" smtClean="0">
                <a:solidFill>
                  <a:schemeClr val="bg1"/>
                </a:solidFill>
              </a:rPr>
              <a:t>We must always test the teaching to assure it is true</a:t>
            </a:r>
          </a:p>
          <a:p>
            <a:pPr lvl="1">
              <a:spcBef>
                <a:spcPts val="0"/>
              </a:spcBef>
              <a:spcAft>
                <a:spcPts val="800"/>
              </a:spcAft>
              <a:buClr>
                <a:schemeClr val="bg1"/>
              </a:buClr>
              <a:buSzPct val="70000"/>
              <a:buFont typeface="Wingdings" panose="05000000000000000000" pitchFamily="2" charset="2"/>
              <a:buChar char="§"/>
            </a:pPr>
            <a:r>
              <a:rPr lang="en-US" b="1" i="1" dirty="0" smtClean="0">
                <a:solidFill>
                  <a:srgbClr val="FFFF00"/>
                </a:solidFill>
              </a:rPr>
              <a:t>1 John 4:1</a:t>
            </a:r>
            <a:r>
              <a:rPr lang="en-US" dirty="0" smtClean="0">
                <a:solidFill>
                  <a:schemeClr val="bg1"/>
                </a:solidFill>
              </a:rPr>
              <a:t>  “Test the spirits whether they are of God”</a:t>
            </a:r>
          </a:p>
          <a:p>
            <a:pPr lvl="1">
              <a:spcBef>
                <a:spcPts val="0"/>
              </a:spcBef>
              <a:spcAft>
                <a:spcPts val="800"/>
              </a:spcAft>
              <a:buClr>
                <a:schemeClr val="bg1"/>
              </a:buClr>
              <a:buSzPct val="70000"/>
              <a:buFont typeface="Wingdings" panose="05000000000000000000" pitchFamily="2" charset="2"/>
              <a:buChar char="§"/>
            </a:pPr>
            <a:r>
              <a:rPr lang="en-US" b="1" i="1" dirty="0" smtClean="0">
                <a:solidFill>
                  <a:srgbClr val="FFFF00"/>
                </a:solidFill>
              </a:rPr>
              <a:t>2 John 9-11</a:t>
            </a:r>
            <a:r>
              <a:rPr lang="en-US" dirty="0" smtClean="0">
                <a:solidFill>
                  <a:schemeClr val="bg1"/>
                </a:solidFill>
              </a:rPr>
              <a:t>  If anyone does not bring this doctrine…</a:t>
            </a:r>
          </a:p>
          <a:p>
            <a:pPr lvl="1">
              <a:spcBef>
                <a:spcPts val="0"/>
              </a:spcBef>
              <a:spcAft>
                <a:spcPts val="800"/>
              </a:spcAft>
              <a:buClr>
                <a:schemeClr val="bg1"/>
              </a:buClr>
              <a:buSzPct val="70000"/>
              <a:buFont typeface="Wingdings" panose="05000000000000000000" pitchFamily="2" charset="2"/>
              <a:buChar char="§"/>
            </a:pPr>
            <a:r>
              <a:rPr lang="en-US" b="1" i="1" dirty="0" smtClean="0">
                <a:solidFill>
                  <a:srgbClr val="FFFF00"/>
                </a:solidFill>
              </a:rPr>
              <a:t>Rom. 16:17-18</a:t>
            </a:r>
            <a:r>
              <a:rPr lang="en-US" dirty="0" smtClean="0">
                <a:solidFill>
                  <a:schemeClr val="bg1"/>
                </a:solidFill>
              </a:rPr>
              <a:t>  False doctrine </a:t>
            </a:r>
            <a:r>
              <a:rPr lang="en-US" dirty="0" smtClean="0">
                <a:solidFill>
                  <a:schemeClr val="bg1"/>
                </a:solidFill>
                <a:sym typeface="Wingdings" panose="05000000000000000000" pitchFamily="2" charset="2"/>
              </a:rPr>
              <a:t></a:t>
            </a:r>
            <a:r>
              <a:rPr lang="en-US" dirty="0" smtClean="0">
                <a:solidFill>
                  <a:schemeClr val="bg1"/>
                </a:solidFill>
              </a:rPr>
              <a:t> division &amp; deception</a:t>
            </a:r>
          </a:p>
          <a:p>
            <a:pPr>
              <a:spcBef>
                <a:spcPts val="0"/>
              </a:spcBef>
              <a:spcAft>
                <a:spcPts val="800"/>
              </a:spcAft>
              <a:buClr>
                <a:srgbClr val="FFFF00"/>
              </a:buClr>
            </a:pPr>
            <a:r>
              <a:rPr lang="en-US" dirty="0" smtClean="0">
                <a:solidFill>
                  <a:schemeClr val="bg1"/>
                </a:solidFill>
              </a:rPr>
              <a:t>We must also have ever-fresh love in obeying Lord</a:t>
            </a:r>
            <a:endParaRPr lang="en-US" dirty="0" smtClean="0">
              <a:solidFill>
                <a:schemeClr val="bg1"/>
              </a:solidFill>
            </a:endParaRPr>
          </a:p>
          <a:p>
            <a:pPr lvl="1">
              <a:spcBef>
                <a:spcPts val="0"/>
              </a:spcBef>
              <a:spcAft>
                <a:spcPts val="800"/>
              </a:spcAft>
              <a:buClr>
                <a:schemeClr val="bg1"/>
              </a:buClr>
              <a:buSzPct val="70000"/>
              <a:buFont typeface="Wingdings" panose="05000000000000000000" pitchFamily="2" charset="2"/>
              <a:buChar char="§"/>
            </a:pPr>
            <a:r>
              <a:rPr lang="en-US" b="1" i="1" dirty="0" smtClean="0">
                <a:solidFill>
                  <a:srgbClr val="FFFF00"/>
                </a:solidFill>
              </a:rPr>
              <a:t>Mark</a:t>
            </a:r>
            <a:r>
              <a:rPr lang="en-US" b="1" i="1" dirty="0" smtClean="0">
                <a:solidFill>
                  <a:srgbClr val="FFFF00"/>
                </a:solidFill>
              </a:rPr>
              <a:t> </a:t>
            </a:r>
            <a:r>
              <a:rPr lang="en-US" b="1" i="1" dirty="0" smtClean="0">
                <a:solidFill>
                  <a:srgbClr val="FFFF00"/>
                </a:solidFill>
              </a:rPr>
              <a:t>12</a:t>
            </a:r>
            <a:r>
              <a:rPr lang="en-US" b="1" i="1" dirty="0" smtClean="0">
                <a:solidFill>
                  <a:srgbClr val="FFFF00"/>
                </a:solidFill>
              </a:rPr>
              <a:t>:28-34</a:t>
            </a:r>
            <a:r>
              <a:rPr lang="en-US" dirty="0" smtClean="0">
                <a:solidFill>
                  <a:schemeClr val="bg1"/>
                </a:solidFill>
              </a:rPr>
              <a:t>  A love for the Lord above all else</a:t>
            </a:r>
          </a:p>
          <a:p>
            <a:pPr lvl="1">
              <a:spcBef>
                <a:spcPts val="0"/>
              </a:spcBef>
              <a:spcAft>
                <a:spcPts val="800"/>
              </a:spcAft>
              <a:buClr>
                <a:schemeClr val="bg1"/>
              </a:buClr>
              <a:buSzPct val="70000"/>
              <a:buFont typeface="Wingdings" panose="05000000000000000000" pitchFamily="2" charset="2"/>
              <a:buChar char="§"/>
            </a:pPr>
            <a:r>
              <a:rPr lang="en-US" b="1" i="1" dirty="0" smtClean="0">
                <a:solidFill>
                  <a:srgbClr val="FFFF00"/>
                </a:solidFill>
              </a:rPr>
              <a:t>2 Corinthians 5:14</a:t>
            </a:r>
            <a:r>
              <a:rPr lang="en-US" dirty="0" smtClean="0">
                <a:solidFill>
                  <a:schemeClr val="bg1"/>
                </a:solidFill>
              </a:rPr>
              <a:t> A reflection of His love compels us</a:t>
            </a:r>
            <a:endParaRPr lang="en-US" dirty="0" smtClean="0">
              <a:solidFill>
                <a:schemeClr val="bg1"/>
              </a:solidFill>
            </a:endParaRPr>
          </a:p>
          <a:p>
            <a:pPr lvl="1">
              <a:spcBef>
                <a:spcPts val="0"/>
              </a:spcBef>
              <a:spcAft>
                <a:spcPts val="800"/>
              </a:spcAft>
              <a:buClr>
                <a:schemeClr val="bg1"/>
              </a:buClr>
              <a:buSzPct val="70000"/>
              <a:buFont typeface="Wingdings" panose="05000000000000000000" pitchFamily="2" charset="2"/>
              <a:buChar char="§"/>
            </a:pPr>
            <a:r>
              <a:rPr lang="en-US" b="1" i="1" dirty="0">
                <a:solidFill>
                  <a:srgbClr val="FFFF00"/>
                </a:solidFill>
              </a:rPr>
              <a:t>1</a:t>
            </a:r>
            <a:r>
              <a:rPr lang="en-US" b="1" i="1" dirty="0" smtClean="0">
                <a:solidFill>
                  <a:srgbClr val="FFFF00"/>
                </a:solidFill>
              </a:rPr>
              <a:t> Peter 2:1-3</a:t>
            </a:r>
            <a:r>
              <a:rPr lang="en-US" dirty="0" smtClean="0">
                <a:solidFill>
                  <a:schemeClr val="bg1"/>
                </a:solidFill>
              </a:rPr>
              <a:t>  </a:t>
            </a:r>
            <a:r>
              <a:rPr lang="en-US" dirty="0">
                <a:solidFill>
                  <a:schemeClr val="bg1"/>
                </a:solidFill>
              </a:rPr>
              <a:t>L</a:t>
            </a:r>
            <a:r>
              <a:rPr lang="en-US" dirty="0" smtClean="0">
                <a:solidFill>
                  <a:schemeClr val="bg1"/>
                </a:solidFill>
              </a:rPr>
              <a:t>ove for growing in truth</a:t>
            </a:r>
          </a:p>
          <a:p>
            <a:pPr lvl="1">
              <a:spcBef>
                <a:spcPts val="0"/>
              </a:spcBef>
              <a:spcAft>
                <a:spcPts val="800"/>
              </a:spcAft>
              <a:buClr>
                <a:schemeClr val="bg1"/>
              </a:buClr>
              <a:buSzPct val="70000"/>
              <a:buFont typeface="Wingdings" panose="05000000000000000000" pitchFamily="2" charset="2"/>
              <a:buChar char="§"/>
            </a:pPr>
            <a:r>
              <a:rPr lang="en-US" b="1" i="1" dirty="0" smtClean="0">
                <a:solidFill>
                  <a:srgbClr val="FFFF00"/>
                </a:solidFill>
              </a:rPr>
              <a:t>Rom. 10:1</a:t>
            </a:r>
            <a:r>
              <a:rPr lang="en-US" dirty="0" smtClean="0">
                <a:solidFill>
                  <a:schemeClr val="bg1"/>
                </a:solidFill>
              </a:rPr>
              <a:t>  </a:t>
            </a:r>
            <a:r>
              <a:rPr lang="en-US" dirty="0">
                <a:solidFill>
                  <a:schemeClr val="bg1"/>
                </a:solidFill>
              </a:rPr>
              <a:t>L</a:t>
            </a:r>
            <a:r>
              <a:rPr lang="en-US" dirty="0" smtClean="0">
                <a:solidFill>
                  <a:schemeClr val="bg1"/>
                </a:solidFill>
              </a:rPr>
              <a:t>ove for lost souls </a:t>
            </a:r>
            <a:r>
              <a:rPr lang="en-US" dirty="0" smtClean="0">
                <a:solidFill>
                  <a:schemeClr val="bg1"/>
                </a:solidFill>
              </a:rPr>
              <a:t>to</a:t>
            </a:r>
            <a:r>
              <a:rPr lang="en-US" dirty="0" smtClean="0">
                <a:solidFill>
                  <a:schemeClr val="bg1"/>
                </a:solidFill>
              </a:rPr>
              <a:t> share gospel (</a:t>
            </a:r>
            <a:r>
              <a:rPr lang="en-US" b="1" i="1" dirty="0" smtClean="0">
                <a:solidFill>
                  <a:srgbClr val="FFFF00"/>
                </a:solidFill>
              </a:rPr>
              <a:t>1 Cor. 9:19f</a:t>
            </a:r>
            <a:r>
              <a:rPr lang="en-US" dirty="0" smtClean="0">
                <a:solidFill>
                  <a:schemeClr val="bg1"/>
                </a:solidFill>
              </a:rPr>
              <a:t>)</a:t>
            </a:r>
          </a:p>
          <a:p>
            <a:pPr lvl="1">
              <a:spcBef>
                <a:spcPts val="0"/>
              </a:spcBef>
              <a:spcAft>
                <a:spcPts val="800"/>
              </a:spcAft>
              <a:buClr>
                <a:schemeClr val="bg1"/>
              </a:buClr>
              <a:buSzPct val="70000"/>
              <a:buFont typeface="Wingdings" panose="05000000000000000000" pitchFamily="2" charset="2"/>
              <a:buChar char="§"/>
            </a:pPr>
            <a:r>
              <a:rPr lang="en-US" b="1" i="1" dirty="0" smtClean="0">
                <a:solidFill>
                  <a:srgbClr val="FFFF00"/>
                </a:solidFill>
              </a:rPr>
              <a:t>1 Thess. 3:12</a:t>
            </a:r>
            <a:r>
              <a:rPr lang="en-US" dirty="0" smtClean="0">
                <a:solidFill>
                  <a:schemeClr val="bg1"/>
                </a:solidFill>
              </a:rPr>
              <a:t>  A love for our brethren &amp; all men</a:t>
            </a:r>
          </a:p>
        </p:txBody>
      </p:sp>
    </p:spTree>
    <p:extLst>
      <p:ext uri="{BB962C8B-B14F-4D97-AF65-F5344CB8AC3E}">
        <p14:creationId xmlns:p14="http://schemas.microsoft.com/office/powerpoint/2010/main" val="354991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11" end="11"/>
                                            </p:txEl>
                                          </p:spTgt>
                                        </p:tgtEl>
                                        <p:attrNameLst>
                                          <p:attrName>style.visibility</p:attrName>
                                        </p:attrNameLst>
                                      </p:cBhvr>
                                      <p:to>
                                        <p:strVal val="visible"/>
                                      </p:to>
                                    </p:set>
                                    <p:anim calcmode="lin" valueType="num">
                                      <p:cBhvr>
                                        <p:cTn id="95"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657"/>
            <a:ext cx="8229600" cy="1256943"/>
          </a:xfrm>
        </p:spPr>
        <p:txBody>
          <a:bodyPr>
            <a:normAutofit/>
          </a:bodyPr>
          <a:lstStyle/>
          <a:p>
            <a:r>
              <a:rPr lang="en-US" b="1" dirty="0" smtClean="0">
                <a:solidFill>
                  <a:srgbClr val="FFFF00"/>
                </a:solidFill>
              </a:rPr>
              <a:t>Revelation 2:18-19</a:t>
            </a:r>
            <a:endParaRPr lang="en-US" b="1" dirty="0">
              <a:solidFill>
                <a:srgbClr val="FFFF00"/>
              </a:solidFill>
            </a:endParaRPr>
          </a:p>
        </p:txBody>
      </p:sp>
      <p:sp>
        <p:nvSpPr>
          <p:cNvPr id="5" name="TextBox 4"/>
          <p:cNvSpPr txBox="1"/>
          <p:nvPr/>
        </p:nvSpPr>
        <p:spPr>
          <a:xfrm>
            <a:off x="304799" y="1256943"/>
            <a:ext cx="8610601" cy="2400657"/>
          </a:xfrm>
          <a:prstGeom prst="rect">
            <a:avLst/>
          </a:prstGeom>
          <a:noFill/>
        </p:spPr>
        <p:txBody>
          <a:bodyPr wrap="square" rtlCol="0">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18 </a:t>
            </a:r>
            <a:r>
              <a:rPr lang="en-US" sz="3000" dirty="0" smtClean="0">
                <a:solidFill>
                  <a:schemeClr val="bg1"/>
                </a:solidFill>
                <a:latin typeface="Times New Roman" panose="02020603050405020304" pitchFamily="18" charset="0"/>
                <a:cs typeface="Times New Roman" panose="02020603050405020304" pitchFamily="18" charset="0"/>
              </a:rPr>
              <a:t>And </a:t>
            </a:r>
            <a:r>
              <a:rPr lang="en-US" sz="3000" dirty="0">
                <a:solidFill>
                  <a:schemeClr val="bg1"/>
                </a:solidFill>
                <a:latin typeface="Times New Roman" panose="02020603050405020304" pitchFamily="18" charset="0"/>
                <a:cs typeface="Times New Roman" panose="02020603050405020304" pitchFamily="18" charset="0"/>
              </a:rPr>
              <a:t>to the angel of the church in Thyatira </a:t>
            </a:r>
            <a:r>
              <a:rPr lang="en-US" sz="3000" dirty="0" smtClean="0">
                <a:solidFill>
                  <a:schemeClr val="bg1"/>
                </a:solidFill>
                <a:latin typeface="Times New Roman" panose="02020603050405020304" pitchFamily="18" charset="0"/>
                <a:cs typeface="Times New Roman" panose="02020603050405020304" pitchFamily="18" charset="0"/>
              </a:rPr>
              <a:t>write, “These </a:t>
            </a:r>
            <a:r>
              <a:rPr lang="en-US" sz="3000" dirty="0">
                <a:solidFill>
                  <a:schemeClr val="bg1"/>
                </a:solidFill>
                <a:latin typeface="Times New Roman" panose="02020603050405020304" pitchFamily="18" charset="0"/>
                <a:cs typeface="Times New Roman" panose="02020603050405020304" pitchFamily="18" charset="0"/>
              </a:rPr>
              <a:t>things says the Son of God, who has eyes like a flame of fire, and His feet like fine brass: </a:t>
            </a:r>
            <a:r>
              <a:rPr lang="en-US" sz="3000" b="1" baseline="30000" dirty="0">
                <a:solidFill>
                  <a:schemeClr val="bg1"/>
                </a:solidFill>
                <a:latin typeface="Times New Roman" panose="02020603050405020304" pitchFamily="18" charset="0"/>
                <a:cs typeface="Times New Roman" panose="02020603050405020304" pitchFamily="18" charset="0"/>
              </a:rPr>
              <a:t>19 </a:t>
            </a:r>
            <a:r>
              <a:rPr lang="en-US" sz="3000" dirty="0" smtClean="0">
                <a:solidFill>
                  <a:schemeClr val="bg1"/>
                </a:solidFill>
                <a:latin typeface="Times New Roman" panose="02020603050405020304" pitchFamily="18" charset="0"/>
                <a:cs typeface="Times New Roman" panose="02020603050405020304" pitchFamily="18" charset="0"/>
              </a:rPr>
              <a:t>‘I know </a:t>
            </a:r>
            <a:r>
              <a:rPr lang="en-US" sz="3000" dirty="0">
                <a:solidFill>
                  <a:schemeClr val="bg1"/>
                </a:solidFill>
                <a:latin typeface="Times New Roman" panose="02020603050405020304" pitchFamily="18" charset="0"/>
                <a:cs typeface="Times New Roman" panose="02020603050405020304" pitchFamily="18" charset="0"/>
              </a:rPr>
              <a:t>your works, love, service, </a:t>
            </a:r>
            <a:r>
              <a:rPr lang="en-US" sz="3000" dirty="0" smtClean="0">
                <a:solidFill>
                  <a:schemeClr val="bg1"/>
                </a:solidFill>
                <a:latin typeface="Times New Roman" panose="02020603050405020304" pitchFamily="18" charset="0"/>
                <a:cs typeface="Times New Roman" panose="02020603050405020304" pitchFamily="18" charset="0"/>
              </a:rPr>
              <a:t>faith, and </a:t>
            </a:r>
            <a:r>
              <a:rPr lang="en-US" sz="3000" dirty="0">
                <a:solidFill>
                  <a:schemeClr val="bg1"/>
                </a:solidFill>
                <a:latin typeface="Times New Roman" panose="02020603050405020304" pitchFamily="18" charset="0"/>
                <a:cs typeface="Times New Roman" panose="02020603050405020304" pitchFamily="18" charset="0"/>
              </a:rPr>
              <a:t>your patience</a:t>
            </a:r>
            <a:r>
              <a:rPr lang="en-US" sz="3000" dirty="0" smtClean="0">
                <a:solidFill>
                  <a:schemeClr val="bg1"/>
                </a:solidFill>
                <a:latin typeface="Times New Roman" panose="02020603050405020304" pitchFamily="18" charset="0"/>
                <a:cs typeface="Times New Roman" panose="02020603050405020304" pitchFamily="18" charset="0"/>
              </a:rPr>
              <a:t>; and as for </a:t>
            </a:r>
            <a:r>
              <a:rPr lang="en-US" sz="3000" dirty="0">
                <a:solidFill>
                  <a:schemeClr val="bg1"/>
                </a:solidFill>
                <a:latin typeface="Times New Roman" panose="02020603050405020304" pitchFamily="18" charset="0"/>
                <a:cs typeface="Times New Roman" panose="02020603050405020304" pitchFamily="18" charset="0"/>
              </a:rPr>
              <a:t>your works, the last are more than the first</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481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657"/>
            <a:ext cx="8229600" cy="1256943"/>
          </a:xfrm>
        </p:spPr>
        <p:txBody>
          <a:bodyPr>
            <a:normAutofit/>
          </a:bodyPr>
          <a:lstStyle/>
          <a:p>
            <a:r>
              <a:rPr lang="en-US" b="1" dirty="0" smtClean="0">
                <a:solidFill>
                  <a:srgbClr val="FFFF00"/>
                </a:solidFill>
              </a:rPr>
              <a:t>Revelation 2:18-19</a:t>
            </a:r>
            <a:endParaRPr lang="en-US" b="1" dirty="0">
              <a:solidFill>
                <a:srgbClr val="FFFF00"/>
              </a:solidFill>
            </a:endParaRPr>
          </a:p>
        </p:txBody>
      </p:sp>
      <p:sp>
        <p:nvSpPr>
          <p:cNvPr id="5" name="TextBox 4"/>
          <p:cNvSpPr txBox="1"/>
          <p:nvPr/>
        </p:nvSpPr>
        <p:spPr>
          <a:xfrm>
            <a:off x="304799" y="1256943"/>
            <a:ext cx="8610601" cy="2400657"/>
          </a:xfrm>
          <a:prstGeom prst="rect">
            <a:avLst/>
          </a:prstGeom>
          <a:noFill/>
        </p:spPr>
        <p:txBody>
          <a:bodyPr wrap="square" rtlCol="0">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18 </a:t>
            </a:r>
            <a:r>
              <a:rPr lang="en-US" sz="3000" dirty="0" smtClean="0">
                <a:solidFill>
                  <a:schemeClr val="bg1"/>
                </a:solidFill>
                <a:latin typeface="Times New Roman" panose="02020603050405020304" pitchFamily="18" charset="0"/>
                <a:cs typeface="Times New Roman" panose="02020603050405020304" pitchFamily="18" charset="0"/>
              </a:rPr>
              <a:t>And </a:t>
            </a:r>
            <a:r>
              <a:rPr lang="en-US" sz="3000" dirty="0">
                <a:solidFill>
                  <a:schemeClr val="bg1"/>
                </a:solidFill>
                <a:latin typeface="Times New Roman" panose="02020603050405020304" pitchFamily="18" charset="0"/>
                <a:cs typeface="Times New Roman" panose="02020603050405020304" pitchFamily="18" charset="0"/>
              </a:rPr>
              <a:t>to the angel of the church in Thyatira </a:t>
            </a:r>
            <a:r>
              <a:rPr lang="en-US" sz="3000" dirty="0" smtClean="0">
                <a:solidFill>
                  <a:schemeClr val="bg1"/>
                </a:solidFill>
                <a:latin typeface="Times New Roman" panose="02020603050405020304" pitchFamily="18" charset="0"/>
                <a:cs typeface="Times New Roman" panose="02020603050405020304" pitchFamily="18" charset="0"/>
              </a:rPr>
              <a:t>write, “These </a:t>
            </a:r>
            <a:r>
              <a:rPr lang="en-US" sz="3000" dirty="0">
                <a:solidFill>
                  <a:schemeClr val="bg1"/>
                </a:solidFill>
                <a:latin typeface="Times New Roman" panose="02020603050405020304" pitchFamily="18" charset="0"/>
                <a:cs typeface="Times New Roman" panose="02020603050405020304" pitchFamily="18" charset="0"/>
              </a:rPr>
              <a:t>things says the Son of God, who has eyes like a flame of fire, and His feet like fine brass: </a:t>
            </a:r>
            <a:r>
              <a:rPr lang="en-US" sz="3000" b="1" baseline="30000" dirty="0">
                <a:solidFill>
                  <a:schemeClr val="bg1"/>
                </a:solidFill>
                <a:latin typeface="Times New Roman" panose="02020603050405020304" pitchFamily="18" charset="0"/>
                <a:cs typeface="Times New Roman" panose="02020603050405020304" pitchFamily="18" charset="0"/>
              </a:rPr>
              <a:t>19 </a:t>
            </a:r>
            <a:r>
              <a:rPr lang="en-US" sz="3000" dirty="0" smtClean="0">
                <a:solidFill>
                  <a:schemeClr val="bg1"/>
                </a:solidFill>
                <a:latin typeface="Times New Roman" panose="02020603050405020304" pitchFamily="18" charset="0"/>
                <a:cs typeface="Times New Roman" panose="02020603050405020304" pitchFamily="18" charset="0"/>
              </a:rPr>
              <a:t>‘I know </a:t>
            </a:r>
            <a:r>
              <a:rPr lang="en-US" sz="3000" dirty="0">
                <a:solidFill>
                  <a:schemeClr val="bg1"/>
                </a:solidFill>
                <a:latin typeface="Times New Roman" panose="02020603050405020304" pitchFamily="18" charset="0"/>
                <a:cs typeface="Times New Roman" panose="02020603050405020304" pitchFamily="18" charset="0"/>
              </a:rPr>
              <a:t>your works, love, service, </a:t>
            </a:r>
            <a:r>
              <a:rPr lang="en-US" sz="3000" dirty="0" smtClean="0">
                <a:solidFill>
                  <a:schemeClr val="bg1"/>
                </a:solidFill>
                <a:latin typeface="Times New Roman" panose="02020603050405020304" pitchFamily="18" charset="0"/>
                <a:cs typeface="Times New Roman" panose="02020603050405020304" pitchFamily="18" charset="0"/>
              </a:rPr>
              <a:t>faith, and </a:t>
            </a:r>
            <a:r>
              <a:rPr lang="en-US" sz="3000" dirty="0">
                <a:solidFill>
                  <a:schemeClr val="bg1"/>
                </a:solidFill>
                <a:latin typeface="Times New Roman" panose="02020603050405020304" pitchFamily="18" charset="0"/>
                <a:cs typeface="Times New Roman" panose="02020603050405020304" pitchFamily="18" charset="0"/>
              </a:rPr>
              <a:t>your patience</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b="1" dirty="0" smtClean="0">
                <a:solidFill>
                  <a:srgbClr val="FFC000"/>
                </a:solidFill>
                <a:latin typeface="Times New Roman" panose="02020603050405020304" pitchFamily="18" charset="0"/>
                <a:cs typeface="Times New Roman" panose="02020603050405020304" pitchFamily="18" charset="0"/>
              </a:rPr>
              <a:t>as for </a:t>
            </a:r>
            <a:r>
              <a:rPr lang="en-US" sz="3000" b="1" dirty="0">
                <a:solidFill>
                  <a:srgbClr val="FFC000"/>
                </a:solidFill>
                <a:latin typeface="Times New Roman" panose="02020603050405020304" pitchFamily="18" charset="0"/>
                <a:cs typeface="Times New Roman" panose="02020603050405020304" pitchFamily="18" charset="0"/>
              </a:rPr>
              <a:t>your works, the last are more than the first</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241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200" b="1" dirty="0" smtClean="0">
                <a:solidFill>
                  <a:srgbClr val="FFFF00"/>
                </a:solidFill>
              </a:rPr>
              <a:t>Make</a:t>
            </a:r>
            <a:r>
              <a:rPr lang="en-US" sz="3600" b="1" dirty="0" smtClean="0">
                <a:solidFill>
                  <a:srgbClr val="FFFF00"/>
                </a:solidFill>
              </a:rPr>
              <a:t> </a:t>
            </a:r>
            <a:r>
              <a:rPr lang="en-US" sz="4200" b="1" dirty="0" smtClean="0">
                <a:solidFill>
                  <a:srgbClr val="FFFF00"/>
                </a:solidFill>
              </a:rPr>
              <a:t>Our</a:t>
            </a:r>
            <a:r>
              <a:rPr lang="en-US" sz="3600" b="1" dirty="0" smtClean="0">
                <a:solidFill>
                  <a:srgbClr val="FFFF00"/>
                </a:solidFill>
              </a:rPr>
              <a:t> </a:t>
            </a:r>
            <a:r>
              <a:rPr lang="en-US" sz="4200" b="1" dirty="0" smtClean="0">
                <a:solidFill>
                  <a:srgbClr val="FFFF00"/>
                </a:solidFill>
              </a:rPr>
              <a:t>Last</a:t>
            </a:r>
            <a:r>
              <a:rPr lang="en-US" sz="3600" b="1" dirty="0" smtClean="0">
                <a:solidFill>
                  <a:srgbClr val="FFFF00"/>
                </a:solidFill>
              </a:rPr>
              <a:t> </a:t>
            </a:r>
            <a:r>
              <a:rPr lang="en-US" sz="4200" b="1" dirty="0" smtClean="0">
                <a:solidFill>
                  <a:srgbClr val="FFFF00"/>
                </a:solidFill>
              </a:rPr>
              <a:t>Works</a:t>
            </a:r>
            <a:r>
              <a:rPr lang="en-US" sz="3600" b="1" dirty="0" smtClean="0">
                <a:solidFill>
                  <a:srgbClr val="FFFF00"/>
                </a:solidFill>
              </a:rPr>
              <a:t> </a:t>
            </a:r>
            <a:r>
              <a:rPr lang="en-US" sz="4200" b="1" dirty="0" smtClean="0">
                <a:solidFill>
                  <a:srgbClr val="FFFF00"/>
                </a:solidFill>
              </a:rPr>
              <a:t>More</a:t>
            </a:r>
            <a:r>
              <a:rPr lang="en-US" sz="3600" b="1" dirty="0" smtClean="0">
                <a:solidFill>
                  <a:srgbClr val="FFFF00"/>
                </a:solidFill>
              </a:rPr>
              <a:t> </a:t>
            </a:r>
            <a:r>
              <a:rPr lang="en-US" sz="4200" b="1" dirty="0" smtClean="0">
                <a:solidFill>
                  <a:srgbClr val="FFFF00"/>
                </a:solidFill>
              </a:rPr>
              <a:t>than</a:t>
            </a:r>
            <a:r>
              <a:rPr lang="en-US" sz="3600" b="1" dirty="0" smtClean="0">
                <a:solidFill>
                  <a:srgbClr val="FFFF00"/>
                </a:solidFill>
              </a:rPr>
              <a:t> </a:t>
            </a:r>
            <a:r>
              <a:rPr lang="en-US" sz="4200" b="1" dirty="0" smtClean="0">
                <a:solidFill>
                  <a:srgbClr val="FFFF00"/>
                </a:solidFill>
              </a:rPr>
              <a:t>First</a:t>
            </a:r>
            <a:endParaRPr lang="en-US" sz="4200" b="1" dirty="0">
              <a:solidFill>
                <a:srgbClr val="FFFF00"/>
              </a:solidFill>
            </a:endParaRPr>
          </a:p>
        </p:txBody>
      </p:sp>
      <p:sp>
        <p:nvSpPr>
          <p:cNvPr id="3" name="Content Placeholder 2"/>
          <p:cNvSpPr>
            <a:spLocks noGrp="1"/>
          </p:cNvSpPr>
          <p:nvPr>
            <p:ph idx="1"/>
          </p:nvPr>
        </p:nvSpPr>
        <p:spPr>
          <a:xfrm>
            <a:off x="152400" y="1066800"/>
            <a:ext cx="8991600" cy="5791200"/>
          </a:xfrm>
        </p:spPr>
        <p:txBody>
          <a:bodyPr>
            <a:normAutofit/>
          </a:bodyPr>
          <a:lstStyle/>
          <a:p>
            <a:pPr>
              <a:buClr>
                <a:srgbClr val="FFFF00"/>
              </a:buClr>
            </a:pPr>
            <a:r>
              <a:rPr lang="en-US" dirty="0" smtClean="0">
                <a:solidFill>
                  <a:schemeClr val="bg1"/>
                </a:solidFill>
              </a:rPr>
              <a:t>As the new year arrives, we must not be satisfied with our past work, but strive for greater service</a:t>
            </a:r>
            <a:endParaRPr lang="en-US" dirty="0" smtClean="0">
              <a:solidFill>
                <a:schemeClr val="bg1"/>
              </a:solidFill>
            </a:endParaRPr>
          </a:p>
          <a:p>
            <a:pPr lvl="1">
              <a:buClr>
                <a:schemeClr val="bg1"/>
              </a:buClr>
              <a:buSzPct val="70000"/>
              <a:buFont typeface="Wingdings" panose="05000000000000000000" pitchFamily="2" charset="2"/>
              <a:buChar char="§"/>
            </a:pPr>
            <a:r>
              <a:rPr lang="en-US" b="1" i="1" dirty="0" smtClean="0">
                <a:solidFill>
                  <a:srgbClr val="FFFF00"/>
                </a:solidFill>
              </a:rPr>
              <a:t>Rev.</a:t>
            </a:r>
            <a:r>
              <a:rPr lang="en-US" b="1" i="1" dirty="0" smtClean="0">
                <a:solidFill>
                  <a:srgbClr val="FFFF00"/>
                </a:solidFill>
              </a:rPr>
              <a:t> </a:t>
            </a:r>
            <a:r>
              <a:rPr lang="en-US" b="1" i="1" dirty="0">
                <a:solidFill>
                  <a:srgbClr val="FFFF00"/>
                </a:solidFill>
              </a:rPr>
              <a:t>3</a:t>
            </a:r>
            <a:r>
              <a:rPr lang="en-US" b="1" i="1" dirty="0" smtClean="0">
                <a:solidFill>
                  <a:srgbClr val="FFFF00"/>
                </a:solidFill>
              </a:rPr>
              <a:t>:1</a:t>
            </a:r>
            <a:r>
              <a:rPr lang="en-US" dirty="0" smtClean="0">
                <a:solidFill>
                  <a:schemeClr val="bg1"/>
                </a:solidFill>
              </a:rPr>
              <a:t>  Past work does not assure present acceptance</a:t>
            </a:r>
          </a:p>
          <a:p>
            <a:pPr lvl="1">
              <a:buClr>
                <a:schemeClr val="bg1"/>
              </a:buClr>
              <a:buSzPct val="70000"/>
              <a:buFont typeface="Wingdings" panose="05000000000000000000" pitchFamily="2" charset="2"/>
              <a:buChar char="§"/>
            </a:pPr>
            <a:r>
              <a:rPr lang="en-US" b="1" i="1" dirty="0" smtClean="0">
                <a:solidFill>
                  <a:srgbClr val="FFFF00"/>
                </a:solidFill>
              </a:rPr>
              <a:t>John 8:37-44</a:t>
            </a:r>
            <a:r>
              <a:rPr lang="en-US" dirty="0" smtClean="0">
                <a:solidFill>
                  <a:schemeClr val="bg1"/>
                </a:solidFill>
              </a:rPr>
              <a:t>  Jews had good heritage, but went to devil</a:t>
            </a:r>
            <a:endParaRPr lang="en-US" dirty="0" smtClean="0">
              <a:solidFill>
                <a:schemeClr val="bg1"/>
              </a:solidFill>
            </a:endParaRPr>
          </a:p>
          <a:p>
            <a:pPr>
              <a:buClr>
                <a:srgbClr val="FFFF00"/>
              </a:buClr>
            </a:pPr>
            <a:r>
              <a:rPr lang="en-US" dirty="0" smtClean="0">
                <a:solidFill>
                  <a:schemeClr val="bg1"/>
                </a:solidFill>
              </a:rPr>
              <a:t>Some areas where our last works should excel past</a:t>
            </a:r>
            <a:endParaRPr lang="en-US" dirty="0" smtClean="0">
              <a:solidFill>
                <a:schemeClr val="bg1"/>
              </a:solidFill>
            </a:endParaRPr>
          </a:p>
          <a:p>
            <a:pPr lvl="1">
              <a:buClr>
                <a:schemeClr val="bg1"/>
              </a:buClr>
              <a:buSzPct val="70000"/>
              <a:buFont typeface="Wingdings" panose="05000000000000000000" pitchFamily="2" charset="2"/>
              <a:buChar char="§"/>
            </a:pPr>
            <a:r>
              <a:rPr lang="en-US" b="1" i="1" dirty="0" smtClean="0">
                <a:solidFill>
                  <a:srgbClr val="FFFF00"/>
                </a:solidFill>
              </a:rPr>
              <a:t>C</a:t>
            </a:r>
            <a:r>
              <a:rPr lang="en-US" b="1" i="1" dirty="0" smtClean="0">
                <a:solidFill>
                  <a:srgbClr val="FFFF00"/>
                </a:solidFill>
              </a:rPr>
              <a:t>ol. 1:9-11</a:t>
            </a:r>
            <a:r>
              <a:rPr lang="en-US" dirty="0" smtClean="0">
                <a:solidFill>
                  <a:schemeClr val="bg1"/>
                </a:solidFill>
              </a:rPr>
              <a:t>  Increasing in knowledge and service</a:t>
            </a:r>
          </a:p>
          <a:p>
            <a:pPr lvl="1">
              <a:buClr>
                <a:schemeClr val="bg1"/>
              </a:buClr>
              <a:buSzPct val="70000"/>
              <a:buFont typeface="Wingdings" panose="05000000000000000000" pitchFamily="2" charset="2"/>
              <a:buChar char="§"/>
            </a:pPr>
            <a:r>
              <a:rPr lang="en-US" b="1" i="1" dirty="0" smtClean="0">
                <a:solidFill>
                  <a:srgbClr val="FFFF00"/>
                </a:solidFill>
              </a:rPr>
              <a:t>Ep</a:t>
            </a:r>
            <a:r>
              <a:rPr lang="en-US" b="1" i="1" dirty="0" smtClean="0">
                <a:solidFill>
                  <a:srgbClr val="FFFF00"/>
                </a:solidFill>
              </a:rPr>
              <a:t>h. 4:11-16</a:t>
            </a:r>
            <a:r>
              <a:rPr lang="en-US" dirty="0" smtClean="0">
                <a:solidFill>
                  <a:schemeClr val="bg1"/>
                </a:solidFill>
              </a:rPr>
              <a:t>  Growing to maturity in unity of faith</a:t>
            </a:r>
          </a:p>
          <a:p>
            <a:pPr lvl="1">
              <a:buClr>
                <a:schemeClr val="bg1"/>
              </a:buClr>
              <a:buSzPct val="70000"/>
              <a:buFont typeface="Wingdings" panose="05000000000000000000" pitchFamily="2" charset="2"/>
              <a:buChar char="§"/>
            </a:pPr>
            <a:r>
              <a:rPr lang="en-US" b="1" i="1" dirty="0" smtClean="0">
                <a:solidFill>
                  <a:srgbClr val="FFFF00"/>
                </a:solidFill>
              </a:rPr>
              <a:t>Heb</a:t>
            </a:r>
            <a:r>
              <a:rPr lang="en-US" b="1" i="1" dirty="0" smtClean="0">
                <a:solidFill>
                  <a:srgbClr val="FFFF00"/>
                </a:solidFill>
              </a:rPr>
              <a:t>. 5:12-14</a:t>
            </a:r>
            <a:r>
              <a:rPr lang="en-US" dirty="0" smtClean="0">
                <a:solidFill>
                  <a:schemeClr val="bg1"/>
                </a:solidFill>
              </a:rPr>
              <a:t>  </a:t>
            </a:r>
            <a:r>
              <a:rPr lang="en-US" dirty="0" smtClean="0">
                <a:solidFill>
                  <a:schemeClr val="bg1"/>
                </a:solidFill>
              </a:rPr>
              <a:t>Knowing truth &amp; able to teach it</a:t>
            </a:r>
            <a:endParaRPr lang="en-US" dirty="0" smtClean="0">
              <a:solidFill>
                <a:schemeClr val="bg1"/>
              </a:solidFill>
            </a:endParaRPr>
          </a:p>
          <a:p>
            <a:pPr lvl="1">
              <a:buClr>
                <a:schemeClr val="bg1"/>
              </a:buClr>
              <a:buSzPct val="70000"/>
              <a:buFont typeface="Wingdings" panose="05000000000000000000" pitchFamily="2" charset="2"/>
              <a:buChar char="§"/>
            </a:pPr>
            <a:r>
              <a:rPr lang="en-US" b="1" i="1" dirty="0" smtClean="0">
                <a:solidFill>
                  <a:srgbClr val="FFFF00"/>
                </a:solidFill>
              </a:rPr>
              <a:t>Heb. </a:t>
            </a:r>
            <a:r>
              <a:rPr lang="en-US" b="1" i="1" dirty="0" smtClean="0">
                <a:solidFill>
                  <a:srgbClr val="FFFF00"/>
                </a:solidFill>
              </a:rPr>
              <a:t>6</a:t>
            </a:r>
            <a:r>
              <a:rPr lang="en-US" b="1" i="1" dirty="0" smtClean="0">
                <a:solidFill>
                  <a:srgbClr val="FFFF00"/>
                </a:solidFill>
              </a:rPr>
              <a:t>:1-3</a:t>
            </a:r>
            <a:r>
              <a:rPr lang="en-US" dirty="0" smtClean="0">
                <a:solidFill>
                  <a:schemeClr val="bg1"/>
                </a:solidFill>
              </a:rPr>
              <a:t>  Leaving first principles to achieve maturity</a:t>
            </a:r>
          </a:p>
          <a:p>
            <a:pPr lvl="1">
              <a:buClr>
                <a:schemeClr val="bg1"/>
              </a:buClr>
              <a:buSzPct val="70000"/>
              <a:buFont typeface="Wingdings" panose="05000000000000000000" pitchFamily="2" charset="2"/>
              <a:buChar char="§"/>
            </a:pPr>
            <a:r>
              <a:rPr lang="en-US" b="1" i="1" dirty="0" smtClean="0">
                <a:solidFill>
                  <a:srgbClr val="FFFF00"/>
                </a:solidFill>
              </a:rPr>
              <a:t>Heb. </a:t>
            </a:r>
            <a:r>
              <a:rPr lang="en-US" b="1" i="1" dirty="0" smtClean="0">
                <a:solidFill>
                  <a:srgbClr val="FFFF00"/>
                </a:solidFill>
              </a:rPr>
              <a:t>6</a:t>
            </a:r>
            <a:r>
              <a:rPr lang="en-US" b="1" i="1" dirty="0" smtClean="0">
                <a:solidFill>
                  <a:srgbClr val="FFFF00"/>
                </a:solidFill>
              </a:rPr>
              <a:t>:9-12</a:t>
            </a:r>
            <a:r>
              <a:rPr lang="en-US" dirty="0" smtClean="0">
                <a:solidFill>
                  <a:schemeClr val="bg1"/>
                </a:solidFill>
              </a:rPr>
              <a:t>  Not sluggish, but diligence in hope to end</a:t>
            </a:r>
          </a:p>
          <a:p>
            <a:pPr lvl="1">
              <a:buClr>
                <a:schemeClr val="bg1"/>
              </a:buClr>
              <a:buSzPct val="70000"/>
              <a:buFont typeface="Wingdings" panose="05000000000000000000" pitchFamily="2" charset="2"/>
              <a:buChar char="§"/>
            </a:pPr>
            <a:r>
              <a:rPr lang="en-US" b="1" i="1" dirty="0" smtClean="0">
                <a:solidFill>
                  <a:srgbClr val="FFFF00"/>
                </a:solidFill>
              </a:rPr>
              <a:t>2 Pet. 1:5-10</a:t>
            </a:r>
            <a:r>
              <a:rPr lang="en-US" dirty="0" smtClean="0">
                <a:solidFill>
                  <a:schemeClr val="bg1"/>
                </a:solidFill>
              </a:rPr>
              <a:t>  Adding in character unto eternal kingdom</a:t>
            </a:r>
            <a:endParaRPr lang="en-US" dirty="0">
              <a:solidFill>
                <a:schemeClr val="bg1"/>
              </a:solidFill>
            </a:endParaRPr>
          </a:p>
        </p:txBody>
      </p:sp>
    </p:spTree>
    <p:extLst>
      <p:ext uri="{BB962C8B-B14F-4D97-AF65-F5344CB8AC3E}">
        <p14:creationId xmlns:p14="http://schemas.microsoft.com/office/powerpoint/2010/main" val="47497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anim calcmode="lin" valueType="num">
                                      <p:cBhvr>
                                        <p:cTn id="55"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3">
                                            <p:txEl>
                                              <p:pRg st="6" end="6"/>
                                            </p:txEl>
                                          </p:spTgt>
                                        </p:tgtEl>
                                      </p:cBhvr>
                                    </p:animEffect>
                                    <p:anim calcmode="lin" valueType="num">
                                      <p:cBhvr>
                                        <p:cTn id="64"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65" dur="5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528"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2" dur="500"/>
                                        <p:tgtEl>
                                          <p:spTgt spid="3">
                                            <p:txEl>
                                              <p:pRg st="7" end="7"/>
                                            </p:txEl>
                                          </p:spTgt>
                                        </p:tgtEl>
                                      </p:cBhvr>
                                    </p:animEffect>
                                    <p:anim calcmode="lin" valueType="num">
                                      <p:cBhvr>
                                        <p:cTn id="73"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74" dur="500" fill="hold"/>
                                        <p:tgtEl>
                                          <p:spTgt spid="3">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3" presetClass="entr" presetSubtype="528" fill="hold" grpId="0"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81" dur="500"/>
                                        <p:tgtEl>
                                          <p:spTgt spid="3">
                                            <p:txEl>
                                              <p:pRg st="8" end="8"/>
                                            </p:txEl>
                                          </p:spTgt>
                                        </p:tgtEl>
                                      </p:cBhvr>
                                    </p:animEffect>
                                    <p:anim calcmode="lin" valueType="num">
                                      <p:cBhvr>
                                        <p:cTn id="82" dur="5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83" dur="500" fill="hold"/>
                                        <p:tgtEl>
                                          <p:spTgt spid="3">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53" presetClass="entr" presetSubtype="528" fill="hold" grpId="0"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p:cTn id="8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90" dur="500"/>
                                        <p:tgtEl>
                                          <p:spTgt spid="3">
                                            <p:txEl>
                                              <p:pRg st="9" end="9"/>
                                            </p:txEl>
                                          </p:spTgt>
                                        </p:tgtEl>
                                      </p:cBhvr>
                                    </p:animEffect>
                                    <p:anim calcmode="lin" valueType="num">
                                      <p:cBhvr>
                                        <p:cTn id="91" dur="500" fill="hold"/>
                                        <p:tgtEl>
                                          <p:spTgt spid="3">
                                            <p:txEl>
                                              <p:pRg st="9" end="9"/>
                                            </p:txEl>
                                          </p:spTgt>
                                        </p:tgtEl>
                                        <p:attrNameLst>
                                          <p:attrName>ppt_x</p:attrName>
                                        </p:attrNameLst>
                                      </p:cBhvr>
                                      <p:tavLst>
                                        <p:tav tm="0">
                                          <p:val>
                                            <p:fltVal val="0.5"/>
                                          </p:val>
                                        </p:tav>
                                        <p:tav tm="100000">
                                          <p:val>
                                            <p:strVal val="#ppt_x"/>
                                          </p:val>
                                        </p:tav>
                                      </p:tavLst>
                                    </p:anim>
                                    <p:anim calcmode="lin" valueType="num">
                                      <p:cBhvr>
                                        <p:cTn id="92" dur="500" fill="hold"/>
                                        <p:tgtEl>
                                          <p:spTgt spid="3">
                                            <p:txEl>
                                              <p:pRg st="9" end="9"/>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351</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First Things for the First of the Year</vt:lpstr>
      <vt:lpstr>Revelation 2:1-5</vt:lpstr>
      <vt:lpstr>Revelation 2:1-5</vt:lpstr>
      <vt:lpstr>Remember Truth with First Love</vt:lpstr>
      <vt:lpstr>Revelation 2:18-19</vt:lpstr>
      <vt:lpstr>Revelation 2:18-19</vt:lpstr>
      <vt:lpstr>Make Our Last Works More than First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Things for the First of the Year</dc:title>
  <dc:creator>Harry</dc:creator>
  <cp:lastModifiedBy>Harry</cp:lastModifiedBy>
  <cp:revision>13</cp:revision>
  <dcterms:created xsi:type="dcterms:W3CDTF">2016-01-02T16:39:34Z</dcterms:created>
  <dcterms:modified xsi:type="dcterms:W3CDTF">2016-01-03T13:20:58Z</dcterms:modified>
</cp:coreProperties>
</file>