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6" r:id="rId2"/>
    <p:sldId id="263" r:id="rId3"/>
    <p:sldId id="264" r:id="rId4"/>
    <p:sldId id="265" r:id="rId5"/>
    <p:sldId id="266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0000"/>
    <a:srgbClr val="FFFFFF"/>
    <a:srgbClr val="000058"/>
    <a:srgbClr val="000099"/>
    <a:srgbClr val="005F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19" autoAdjust="0"/>
  </p:normalViewPr>
  <p:slideViewPr>
    <p:cSldViewPr>
      <p:cViewPr>
        <p:scale>
          <a:sx n="66" d="100"/>
          <a:sy n="66" d="100"/>
        </p:scale>
        <p:origin x="-86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152400" y="1752600"/>
            <a:ext cx="8840788" cy="1612900"/>
            <a:chOff x="96" y="1104"/>
            <a:chExt cx="5569" cy="1016"/>
          </a:xfrm>
        </p:grpSpPr>
        <p:sp>
          <p:nvSpPr>
            <p:cNvPr id="30723" name="Rectangle 3"/>
            <p:cNvSpPr>
              <a:spLocks noChangeArrowheads="1"/>
            </p:cNvSpPr>
            <p:nvPr/>
          </p:nvSpPr>
          <p:spPr bwMode="auto">
            <a:xfrm>
              <a:off x="96" y="1113"/>
              <a:ext cx="5565" cy="100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3501">
                  <a:srgbClr val="E6E6E6"/>
                </a:gs>
                <a:gs pos="16000">
                  <a:srgbClr val="7D8496"/>
                </a:gs>
                <a:gs pos="23500">
                  <a:srgbClr val="E6E6E6"/>
                </a:gs>
                <a:gs pos="42501">
                  <a:srgbClr val="7D8496"/>
                </a:gs>
                <a:gs pos="50000">
                  <a:srgbClr val="E6E6E6"/>
                </a:gs>
                <a:gs pos="57500">
                  <a:srgbClr val="7D8496"/>
                </a:gs>
                <a:gs pos="76500">
                  <a:srgbClr val="E6E6E6"/>
                </a:gs>
                <a:gs pos="84000">
                  <a:srgbClr val="7D8496"/>
                </a:gs>
                <a:gs pos="96500">
                  <a:srgbClr val="E6E6E6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ffectLst>
              <a:outerShdw dist="53882" dir="189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4" name="Freeform 4"/>
            <p:cNvSpPr>
              <a:spLocks/>
            </p:cNvSpPr>
            <p:nvPr/>
          </p:nvSpPr>
          <p:spPr bwMode="auto">
            <a:xfrm>
              <a:off x="96" y="1104"/>
              <a:ext cx="5569" cy="302"/>
            </a:xfrm>
            <a:custGeom>
              <a:avLst/>
              <a:gdLst>
                <a:gd name="T0" fmla="*/ 0 w 5569"/>
                <a:gd name="T1" fmla="*/ 301 h 302"/>
                <a:gd name="T2" fmla="*/ 0 w 5569"/>
                <a:gd name="T3" fmla="*/ 0 h 302"/>
                <a:gd name="T4" fmla="*/ 5568 w 5569"/>
                <a:gd name="T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302">
                  <a:moveTo>
                    <a:pt x="0" y="301"/>
                  </a:moveTo>
                  <a:lnTo>
                    <a:pt x="0" y="0"/>
                  </a:lnTo>
                  <a:lnTo>
                    <a:pt x="5568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5" name="Freeform 5"/>
            <p:cNvSpPr>
              <a:spLocks/>
            </p:cNvSpPr>
            <p:nvPr/>
          </p:nvSpPr>
          <p:spPr bwMode="auto">
            <a:xfrm>
              <a:off x="96" y="1818"/>
              <a:ext cx="5569" cy="302"/>
            </a:xfrm>
            <a:custGeom>
              <a:avLst/>
              <a:gdLst>
                <a:gd name="T0" fmla="*/ 5568 w 5569"/>
                <a:gd name="T1" fmla="*/ 0 h 302"/>
                <a:gd name="T2" fmla="*/ 5568 w 5569"/>
                <a:gd name="T3" fmla="*/ 301 h 302"/>
                <a:gd name="T4" fmla="*/ 0 w 5569"/>
                <a:gd name="T5" fmla="*/ 30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302">
                  <a:moveTo>
                    <a:pt x="5568" y="0"/>
                  </a:moveTo>
                  <a:lnTo>
                    <a:pt x="5568" y="301"/>
                  </a:lnTo>
                  <a:lnTo>
                    <a:pt x="0" y="301"/>
                  </a:lnTo>
                </a:path>
              </a:pathLst>
            </a:custGeom>
            <a:noFill/>
            <a:ln w="12700" cap="rnd" cmpd="sng">
              <a:solidFill>
                <a:srgbClr val="333333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2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28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729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CB7B1C-54DD-42C7-B451-408654BBE95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76E6A-AE31-4391-A54E-FD9FE8CD69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71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89DDB-39EE-48DA-A2F8-2B0C37299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89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2957D-F66E-47B8-BAF9-942F5ED95B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393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682BB-1176-40B3-BED1-24FF7ACD87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4420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57C67-57F5-4C7E-81F2-A961C0081F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46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264FD-F794-4F2A-B96C-38B102271F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89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613E3-E10A-4C70-90F8-D6420ACDCE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75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7BFFD-AC3C-41A8-ACD2-A122758ABF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16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3274C-A6BB-4A9E-8924-7048537C32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64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66190-92D8-49EE-9200-78616DB78F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2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000099"/>
            </a:gs>
            <a:gs pos="33000">
              <a:srgbClr val="000058"/>
            </a:gs>
            <a:gs pos="100000">
              <a:srgbClr val="0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152400" y="5881688"/>
            <a:ext cx="8840788" cy="531812"/>
            <a:chOff x="96" y="3705"/>
            <a:chExt cx="5569" cy="335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96" y="3708"/>
              <a:ext cx="5565" cy="33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3501">
                  <a:srgbClr val="E6E6E6"/>
                </a:gs>
                <a:gs pos="16000">
                  <a:srgbClr val="7D8496"/>
                </a:gs>
                <a:gs pos="23500">
                  <a:srgbClr val="E6E6E6"/>
                </a:gs>
                <a:gs pos="42501">
                  <a:srgbClr val="7D8496"/>
                </a:gs>
                <a:gs pos="50000">
                  <a:srgbClr val="E6E6E6"/>
                </a:gs>
                <a:gs pos="57500">
                  <a:srgbClr val="7D8496"/>
                </a:gs>
                <a:gs pos="76500">
                  <a:srgbClr val="E6E6E6"/>
                </a:gs>
                <a:gs pos="84000">
                  <a:srgbClr val="7D8496"/>
                </a:gs>
                <a:gs pos="96500">
                  <a:srgbClr val="E6E6E6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ffectLst>
              <a:outerShdw dist="53882" dir="18900000" algn="ctr" rotWithShape="0">
                <a:srgbClr val="00000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0" name="Freeform 4"/>
            <p:cNvSpPr>
              <a:spLocks/>
            </p:cNvSpPr>
            <p:nvPr/>
          </p:nvSpPr>
          <p:spPr bwMode="auto">
            <a:xfrm>
              <a:off x="96" y="3705"/>
              <a:ext cx="5569" cy="100"/>
            </a:xfrm>
            <a:custGeom>
              <a:avLst/>
              <a:gdLst>
                <a:gd name="T0" fmla="*/ 0 w 5569"/>
                <a:gd name="T1" fmla="*/ 99 h 100"/>
                <a:gd name="T2" fmla="*/ 0 w 5569"/>
                <a:gd name="T3" fmla="*/ 0 h 100"/>
                <a:gd name="T4" fmla="*/ 5568 w 5569"/>
                <a:gd name="T5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100">
                  <a:moveTo>
                    <a:pt x="0" y="99"/>
                  </a:moveTo>
                  <a:lnTo>
                    <a:pt x="0" y="0"/>
                  </a:lnTo>
                  <a:lnTo>
                    <a:pt x="5568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1" name="Freeform 5"/>
            <p:cNvSpPr>
              <a:spLocks/>
            </p:cNvSpPr>
            <p:nvPr/>
          </p:nvSpPr>
          <p:spPr bwMode="auto">
            <a:xfrm>
              <a:off x="96" y="3819"/>
              <a:ext cx="5569" cy="100"/>
            </a:xfrm>
            <a:custGeom>
              <a:avLst/>
              <a:gdLst>
                <a:gd name="T0" fmla="*/ 0 w 5569"/>
                <a:gd name="T1" fmla="*/ 99 h 100"/>
                <a:gd name="T2" fmla="*/ 0 w 5569"/>
                <a:gd name="T3" fmla="*/ 0 h 100"/>
                <a:gd name="T4" fmla="*/ 5568 w 5569"/>
                <a:gd name="T5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100">
                  <a:moveTo>
                    <a:pt x="0" y="99"/>
                  </a:moveTo>
                  <a:lnTo>
                    <a:pt x="0" y="0"/>
                  </a:lnTo>
                  <a:lnTo>
                    <a:pt x="5568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2" name="Freeform 6"/>
            <p:cNvSpPr>
              <a:spLocks/>
            </p:cNvSpPr>
            <p:nvPr/>
          </p:nvSpPr>
          <p:spPr bwMode="auto">
            <a:xfrm>
              <a:off x="96" y="3933"/>
              <a:ext cx="5569" cy="100"/>
            </a:xfrm>
            <a:custGeom>
              <a:avLst/>
              <a:gdLst>
                <a:gd name="T0" fmla="*/ 0 w 5569"/>
                <a:gd name="T1" fmla="*/ 99 h 100"/>
                <a:gd name="T2" fmla="*/ 0 w 5569"/>
                <a:gd name="T3" fmla="*/ 0 h 100"/>
                <a:gd name="T4" fmla="*/ 5568 w 5569"/>
                <a:gd name="T5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100">
                  <a:moveTo>
                    <a:pt x="0" y="99"/>
                  </a:moveTo>
                  <a:lnTo>
                    <a:pt x="0" y="0"/>
                  </a:lnTo>
                  <a:lnTo>
                    <a:pt x="5568" y="0"/>
                  </a:lnTo>
                </a:path>
              </a:pathLst>
            </a:custGeom>
            <a:noFill/>
            <a:ln w="12700" cap="rnd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3" name="Freeform 7"/>
            <p:cNvSpPr>
              <a:spLocks/>
            </p:cNvSpPr>
            <p:nvPr/>
          </p:nvSpPr>
          <p:spPr bwMode="auto">
            <a:xfrm>
              <a:off x="96" y="3712"/>
              <a:ext cx="5569" cy="100"/>
            </a:xfrm>
            <a:custGeom>
              <a:avLst/>
              <a:gdLst>
                <a:gd name="T0" fmla="*/ 5568 w 5569"/>
                <a:gd name="T1" fmla="*/ 0 h 100"/>
                <a:gd name="T2" fmla="*/ 5568 w 5569"/>
                <a:gd name="T3" fmla="*/ 99 h 100"/>
                <a:gd name="T4" fmla="*/ 0 w 5569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100">
                  <a:moveTo>
                    <a:pt x="5568" y="0"/>
                  </a:moveTo>
                  <a:lnTo>
                    <a:pt x="5568" y="99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676767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4" name="Freeform 8"/>
            <p:cNvSpPr>
              <a:spLocks/>
            </p:cNvSpPr>
            <p:nvPr/>
          </p:nvSpPr>
          <p:spPr bwMode="auto">
            <a:xfrm>
              <a:off x="96" y="3826"/>
              <a:ext cx="5569" cy="100"/>
            </a:xfrm>
            <a:custGeom>
              <a:avLst/>
              <a:gdLst>
                <a:gd name="T0" fmla="*/ 5568 w 5569"/>
                <a:gd name="T1" fmla="*/ 0 h 100"/>
                <a:gd name="T2" fmla="*/ 5568 w 5569"/>
                <a:gd name="T3" fmla="*/ 99 h 100"/>
                <a:gd name="T4" fmla="*/ 0 w 5569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100">
                  <a:moveTo>
                    <a:pt x="5568" y="0"/>
                  </a:moveTo>
                  <a:lnTo>
                    <a:pt x="5568" y="99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474747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Freeform 9"/>
            <p:cNvSpPr>
              <a:spLocks/>
            </p:cNvSpPr>
            <p:nvPr/>
          </p:nvSpPr>
          <p:spPr bwMode="auto">
            <a:xfrm>
              <a:off x="96" y="3940"/>
              <a:ext cx="5569" cy="100"/>
            </a:xfrm>
            <a:custGeom>
              <a:avLst/>
              <a:gdLst>
                <a:gd name="T0" fmla="*/ 5568 w 5569"/>
                <a:gd name="T1" fmla="*/ 0 h 100"/>
                <a:gd name="T2" fmla="*/ 5568 w 5569"/>
                <a:gd name="T3" fmla="*/ 99 h 100"/>
                <a:gd name="T4" fmla="*/ 0 w 5569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100">
                  <a:moveTo>
                    <a:pt x="5568" y="0"/>
                  </a:moveTo>
                  <a:lnTo>
                    <a:pt x="5568" y="99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333333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97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97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D3DE90B-7B98-495D-B24C-556D7C82E2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Times New Roman" panose="02020603050405020304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971800"/>
            <a:ext cx="9144000" cy="25146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7800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Acceptable  Worship in N.T. – Defined</a:t>
            </a:r>
            <a:endParaRPr lang="en-US" altLang="en-US" sz="7800" b="1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400"/>
            <a:ext cx="6400800" cy="1143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en-US" altLang="en-US" sz="5400" b="1" dirty="0">
                <a:solidFill>
                  <a:schemeClr val="tx1"/>
                </a:solidFill>
              </a:rPr>
              <a:t>John 4:19-24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943600"/>
          </a:xfrm>
        </p:spPr>
        <p:txBody>
          <a:bodyPr/>
          <a:lstStyle/>
          <a:p>
            <a:r>
              <a:rPr lang="en-US" altLang="en-US" sz="5400" b="1" dirty="0" smtClean="0"/>
              <a:t>Over the next few weeks,</a:t>
            </a:r>
            <a:br>
              <a:rPr lang="en-US" altLang="en-US" sz="5400" b="1" dirty="0" smtClean="0"/>
            </a:br>
            <a:r>
              <a:rPr lang="en-US" altLang="en-US" sz="5400" b="1" dirty="0" smtClean="0"/>
              <a:t>we will be looking at each</a:t>
            </a:r>
            <a:br>
              <a:rPr lang="en-US" altLang="en-US" sz="5400" b="1" dirty="0" smtClean="0"/>
            </a:br>
            <a:r>
              <a:rPr lang="en-US" altLang="en-US" sz="5400" b="1" dirty="0" smtClean="0"/>
              <a:t>of these acts of worship as</a:t>
            </a:r>
            <a:br>
              <a:rPr lang="en-US" altLang="en-US" sz="5400" b="1" dirty="0" smtClean="0"/>
            </a:br>
            <a:r>
              <a:rPr lang="en-US" altLang="en-US" sz="5400" b="1" dirty="0" smtClean="0"/>
              <a:t>taught in the N.T.</a:t>
            </a:r>
            <a:br>
              <a:rPr lang="en-US" altLang="en-US" sz="5400" b="1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4800" b="1" i="1" dirty="0" smtClean="0">
                <a:solidFill>
                  <a:srgbClr val="FFFFFF"/>
                </a:solidFill>
              </a:rPr>
              <a:t>What is acceptable worship</a:t>
            </a:r>
            <a:br>
              <a:rPr lang="en-US" altLang="en-US" sz="4800" b="1" i="1" dirty="0" smtClean="0">
                <a:solidFill>
                  <a:srgbClr val="FFFFFF"/>
                </a:solidFill>
              </a:rPr>
            </a:br>
            <a:r>
              <a:rPr lang="en-US" altLang="en-US" sz="4800" b="1" i="1" dirty="0" smtClean="0">
                <a:solidFill>
                  <a:srgbClr val="FFFFFF"/>
                </a:solidFill>
              </a:rPr>
              <a:t>under the gospel of Christ?</a:t>
            </a:r>
            <a:endParaRPr lang="en-US" sz="4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77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b="1" dirty="0" smtClean="0"/>
              <a:t>John 4:19-24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914400"/>
            <a:ext cx="8991600" cy="6045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b="1" baseline="30000" dirty="0"/>
              <a:t>19 </a:t>
            </a:r>
            <a:r>
              <a:rPr lang="en-US" sz="3200" dirty="0"/>
              <a:t>The woman said to Him, “Sir, I perceive that You are a prophet. </a:t>
            </a:r>
            <a:r>
              <a:rPr lang="en-US" sz="3200" b="1" baseline="30000" dirty="0"/>
              <a:t>20 </a:t>
            </a:r>
            <a:r>
              <a:rPr lang="en-US" sz="3200" dirty="0"/>
              <a:t>Our fathers worshiped on this mountain, and you Jews say that in Jerusalem is the place where one ought to worship</a:t>
            </a:r>
            <a:r>
              <a:rPr lang="en-US" sz="3200" dirty="0" smtClean="0"/>
              <a:t>.” </a:t>
            </a:r>
            <a:r>
              <a:rPr lang="en-US" sz="3200" b="1" baseline="30000" dirty="0" smtClean="0"/>
              <a:t>21</a:t>
            </a:r>
            <a:r>
              <a:rPr lang="en-US" sz="3200" b="1" baseline="30000" dirty="0"/>
              <a:t> </a:t>
            </a:r>
            <a:r>
              <a:rPr lang="en-US" sz="3200" dirty="0"/>
              <a:t>Jesus said to her, “Woman, believe Me, the hour is coming when you will neither on this mountain, nor in Jerusalem, worship the Father. </a:t>
            </a:r>
            <a:r>
              <a:rPr lang="en-US" sz="3200" b="1" baseline="30000" dirty="0"/>
              <a:t>22 </a:t>
            </a:r>
            <a:r>
              <a:rPr lang="en-US" sz="3200" dirty="0"/>
              <a:t>You worship what you do not know; we know what we worship, for salvation is of the Jews.</a:t>
            </a:r>
            <a:r>
              <a:rPr lang="en-US" sz="3200" b="1" baseline="30000" dirty="0"/>
              <a:t>23 </a:t>
            </a:r>
            <a:r>
              <a:rPr lang="en-US" sz="3200" dirty="0"/>
              <a:t>But the hour is coming, and now is, when the true worshipers will worship the Father in spirit and truth; for the Father is seeking such to worship Him.</a:t>
            </a:r>
            <a:r>
              <a:rPr lang="en-US" sz="3200" b="1" baseline="30000" dirty="0"/>
              <a:t>24 </a:t>
            </a:r>
            <a:r>
              <a:rPr lang="en-US" sz="3200" dirty="0"/>
              <a:t>God is Spirit, and those who worship Him must worship in spirit and truth</a:t>
            </a:r>
            <a:r>
              <a:rPr lang="en-US" sz="3200" dirty="0" smtClean="0"/>
              <a:t>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511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b="1" dirty="0" smtClean="0"/>
              <a:t>John 4:19-24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914400"/>
            <a:ext cx="8991600" cy="6045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b="1" baseline="30000" dirty="0"/>
              <a:t>19 </a:t>
            </a:r>
            <a:r>
              <a:rPr lang="en-US" sz="3200" dirty="0"/>
              <a:t>The woman said to Him, “Sir, I perceive that You are a prophet. </a:t>
            </a:r>
            <a:r>
              <a:rPr lang="en-US" sz="3200" b="1" baseline="30000" dirty="0"/>
              <a:t>20 </a:t>
            </a:r>
            <a:r>
              <a:rPr lang="en-US" sz="3200" dirty="0"/>
              <a:t>Our fathers worshiped on this mountain, and you Jews say that in Jerusalem is the place where one ought to worship</a:t>
            </a:r>
            <a:r>
              <a:rPr lang="en-US" sz="3200" dirty="0" smtClean="0"/>
              <a:t>.” </a:t>
            </a:r>
            <a:r>
              <a:rPr lang="en-US" sz="3200" b="1" baseline="30000" dirty="0" smtClean="0"/>
              <a:t>21</a:t>
            </a:r>
            <a:r>
              <a:rPr lang="en-US" sz="3200" b="1" baseline="30000" dirty="0"/>
              <a:t> </a:t>
            </a:r>
            <a:r>
              <a:rPr lang="en-US" sz="3200" dirty="0"/>
              <a:t>Jesus said to her, “Woman, believe Me, the hour is coming when you will neither on this mountain, nor in Jerusalem, worship the Father. </a:t>
            </a:r>
            <a:r>
              <a:rPr lang="en-US" sz="3200" b="1" baseline="30000" dirty="0"/>
              <a:t>22 </a:t>
            </a:r>
            <a:r>
              <a:rPr lang="en-US" sz="3200" dirty="0"/>
              <a:t>You worship what you do not know; we know what we worship, for salvation is of the Jews.</a:t>
            </a:r>
            <a:r>
              <a:rPr lang="en-US" sz="3200" b="1" baseline="30000" dirty="0"/>
              <a:t>23 </a:t>
            </a:r>
            <a:r>
              <a:rPr lang="en-US" sz="3200" dirty="0"/>
              <a:t>But the hour is coming, and now is, when the </a:t>
            </a:r>
            <a:r>
              <a:rPr lang="en-US" sz="3200" b="1" dirty="0">
                <a:solidFill>
                  <a:srgbClr val="FFFF00"/>
                </a:solidFill>
              </a:rPr>
              <a:t>true worshipers</a:t>
            </a:r>
            <a:r>
              <a:rPr lang="en-US" sz="3200" dirty="0"/>
              <a:t> will worship the Father in spirit and truth; for the Father is seeking such to worship Him.</a:t>
            </a:r>
            <a:r>
              <a:rPr lang="en-US" sz="3200" b="1" baseline="30000" dirty="0"/>
              <a:t>24 </a:t>
            </a:r>
            <a:r>
              <a:rPr lang="en-US" sz="3200" dirty="0"/>
              <a:t>God is Spirit, and those who worship Him must worship in spirit and truth</a:t>
            </a:r>
            <a:r>
              <a:rPr lang="en-US" sz="3200" dirty="0" smtClean="0"/>
              <a:t>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5028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b="1" dirty="0" smtClean="0"/>
              <a:t>John 4:19-24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914400"/>
            <a:ext cx="8991600" cy="6045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b="1" baseline="30000" dirty="0"/>
              <a:t>19 </a:t>
            </a:r>
            <a:r>
              <a:rPr lang="en-US" sz="3200" dirty="0"/>
              <a:t>The woman said to Him, “Sir, I perceive that You are a prophet. </a:t>
            </a:r>
            <a:r>
              <a:rPr lang="en-US" sz="3200" b="1" baseline="30000" dirty="0"/>
              <a:t>20 </a:t>
            </a:r>
            <a:r>
              <a:rPr lang="en-US" sz="3200" dirty="0"/>
              <a:t>Our fathers worshiped on this mountain, and you Jews say that in Jerusalem is the place where one ought to worship</a:t>
            </a:r>
            <a:r>
              <a:rPr lang="en-US" sz="3200" dirty="0" smtClean="0"/>
              <a:t>.” </a:t>
            </a:r>
            <a:r>
              <a:rPr lang="en-US" sz="3200" b="1" baseline="30000" dirty="0" smtClean="0"/>
              <a:t>21</a:t>
            </a:r>
            <a:r>
              <a:rPr lang="en-US" sz="3200" b="1" baseline="30000" dirty="0"/>
              <a:t> </a:t>
            </a:r>
            <a:r>
              <a:rPr lang="en-US" sz="3200" dirty="0"/>
              <a:t>Jesus said to her, “Woman, believe Me, the hour is coming when you will neither on this mountain, nor in Jerusalem, worship the Father. </a:t>
            </a:r>
            <a:r>
              <a:rPr lang="en-US" sz="3200" b="1" baseline="30000" dirty="0"/>
              <a:t>22 </a:t>
            </a:r>
            <a:r>
              <a:rPr lang="en-US" sz="3200" dirty="0"/>
              <a:t>You worship what you do not know; we know what we worship, for salvation is of the Jews.</a:t>
            </a:r>
            <a:r>
              <a:rPr lang="en-US" sz="3200" b="1" baseline="30000" dirty="0"/>
              <a:t>23 </a:t>
            </a:r>
            <a:r>
              <a:rPr lang="en-US" sz="3200" dirty="0"/>
              <a:t>But the hour is coming, and now is, when the </a:t>
            </a:r>
            <a:r>
              <a:rPr lang="en-US" sz="3200" b="1" dirty="0">
                <a:solidFill>
                  <a:srgbClr val="FFFF00"/>
                </a:solidFill>
              </a:rPr>
              <a:t>true worshipers</a:t>
            </a:r>
            <a:r>
              <a:rPr lang="en-US" sz="3200" dirty="0"/>
              <a:t> will worship the Father in spirit and truth; for the Father is seeking such to worship Him.</a:t>
            </a:r>
            <a:r>
              <a:rPr lang="en-US" sz="3200" b="1" baseline="30000" dirty="0"/>
              <a:t>24 </a:t>
            </a:r>
            <a:r>
              <a:rPr lang="en-US" sz="3200" b="1" dirty="0">
                <a:solidFill>
                  <a:srgbClr val="FFFF00"/>
                </a:solidFill>
              </a:rPr>
              <a:t>God is Spirit, and those who worship Him must worship in spirit and truth</a:t>
            </a:r>
            <a:r>
              <a:rPr lang="en-US" sz="3200" dirty="0" smtClean="0"/>
              <a:t>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692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2209800"/>
          </a:xfrm>
        </p:spPr>
        <p:txBody>
          <a:bodyPr/>
          <a:lstStyle/>
          <a:p>
            <a:r>
              <a:rPr lang="en-US" sz="5800" b="1" dirty="0" smtClean="0"/>
              <a:t>Words Used for “Worship” Describe What It Involves</a:t>
            </a:r>
            <a:endParaRPr lang="en-US" sz="5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4423"/>
            <a:ext cx="9144000" cy="236437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auto">
          <a:xfrm>
            <a:off x="0" y="4136572"/>
            <a:ext cx="9144000" cy="349068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5289732"/>
            <a:ext cx="9144000" cy="349068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648200" y="3274423"/>
            <a:ext cx="2362200" cy="862149"/>
          </a:xfrm>
          <a:prstGeom prst="roundRect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419600" y="4471851"/>
            <a:ext cx="1981200" cy="862149"/>
          </a:xfrm>
          <a:prstGeom prst="roundRect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27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67600" cy="8382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800" b="1" dirty="0" err="1"/>
              <a:t>Proskuneo</a:t>
            </a:r>
            <a:r>
              <a:rPr lang="en-US" altLang="en-US" sz="4800" b="1" dirty="0"/>
              <a:t> </a:t>
            </a:r>
            <a:r>
              <a:rPr lang="en-US" altLang="en-US" sz="4800" b="1" dirty="0">
                <a:latin typeface="Mounce" pitchFamily="2" charset="0"/>
              </a:rPr>
              <a:t>(</a:t>
            </a:r>
            <a:r>
              <a:rPr lang="en-US" altLang="en-US" sz="4800" b="1" dirty="0" err="1">
                <a:solidFill>
                  <a:schemeClr val="tx1"/>
                </a:solidFill>
                <a:latin typeface="Mounce" pitchFamily="2" charset="0"/>
              </a:rPr>
              <a:t>proskunevw</a:t>
            </a:r>
            <a:r>
              <a:rPr lang="en-US" altLang="en-US" sz="4800" b="1" dirty="0">
                <a:latin typeface="Mounce" pitchFamily="2" charset="0"/>
              </a:rPr>
              <a:t>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4953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dirty="0"/>
              <a:t>Custom of prostrating self before ruler; </a:t>
            </a:r>
            <a:r>
              <a:rPr lang="en-US" altLang="en-US" dirty="0" smtClean="0"/>
              <a:t>           kissing </a:t>
            </a:r>
            <a:r>
              <a:rPr lang="en-US" altLang="en-US" dirty="0"/>
              <a:t>his feet; do obeisance; reverence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</a:pPr>
            <a:r>
              <a:rPr lang="en-US" altLang="en-US" sz="2800" b="1" i="1" dirty="0">
                <a:solidFill>
                  <a:schemeClr val="tx2"/>
                </a:solidFill>
              </a:rPr>
              <a:t>1 </a:t>
            </a:r>
            <a:r>
              <a:rPr lang="en-US" altLang="en-US" sz="2800" b="1" i="1" dirty="0" smtClean="0">
                <a:solidFill>
                  <a:schemeClr val="tx2"/>
                </a:solidFill>
              </a:rPr>
              <a:t>Corinthians 14:25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– literal idea is used for point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dirty="0"/>
              <a:t>Show respect for one &amp; humble self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dirty="0"/>
              <a:t>God is the only proper object of worship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</a:pPr>
            <a:r>
              <a:rPr lang="en-US" altLang="en-US" sz="2800" b="1" i="1" dirty="0" smtClean="0">
                <a:solidFill>
                  <a:schemeClr val="tx2"/>
                </a:solidFill>
              </a:rPr>
              <a:t>Matthew 4:10</a:t>
            </a:r>
            <a:r>
              <a:rPr lang="en-US" altLang="en-US" sz="2800" b="1" i="1" dirty="0">
                <a:solidFill>
                  <a:schemeClr val="tx2"/>
                </a:solidFill>
              </a:rPr>
              <a:t>; Rev. </a:t>
            </a:r>
            <a:r>
              <a:rPr lang="en-US" altLang="en-US" sz="2800" b="1" i="1" dirty="0" smtClean="0">
                <a:solidFill>
                  <a:schemeClr val="tx2"/>
                </a:solidFill>
              </a:rPr>
              <a:t>4:10-11; </a:t>
            </a:r>
            <a:r>
              <a:rPr lang="en-US" altLang="en-US" sz="2800" b="1" i="1" dirty="0">
                <a:solidFill>
                  <a:schemeClr val="tx2"/>
                </a:solidFill>
              </a:rPr>
              <a:t>19:10; 22:8-9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dirty="0"/>
              <a:t>Jesus, as deity, is worthy of worship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</a:pPr>
            <a:r>
              <a:rPr lang="en-US" altLang="en-US" sz="2800" b="1" i="1" dirty="0">
                <a:solidFill>
                  <a:schemeClr val="tx2"/>
                </a:solidFill>
              </a:rPr>
              <a:t>Rev. 5:12-14; Matt. 2:11; 8:2; 9:18; 14:33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b="1" dirty="0">
                <a:solidFill>
                  <a:schemeClr val="tx2"/>
                </a:solidFill>
              </a:rPr>
              <a:t>Jn. 4:23-24</a:t>
            </a:r>
            <a:r>
              <a:rPr lang="en-US" altLang="en-US" dirty="0"/>
              <a:t> - involves right thought (</a:t>
            </a:r>
            <a:r>
              <a:rPr lang="en-US" altLang="en-US" b="1" dirty="0" smtClean="0">
                <a:solidFill>
                  <a:srgbClr val="66FFFF"/>
                </a:solidFill>
              </a:rPr>
              <a:t>spirit, heart</a:t>
            </a:r>
            <a:r>
              <a:rPr lang="en-US" altLang="en-US" dirty="0"/>
              <a:t>) &amp; action (</a:t>
            </a:r>
            <a:r>
              <a:rPr lang="en-US" altLang="en-US" b="1" dirty="0">
                <a:solidFill>
                  <a:srgbClr val="66FFFF"/>
                </a:solidFill>
              </a:rPr>
              <a:t>divinely authorized</a:t>
            </a:r>
            <a:r>
              <a:rPr lang="en-US" altLang="en-US" dirty="0"/>
              <a:t>)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dirty="0">
                <a:solidFill>
                  <a:srgbClr val="66FFFF"/>
                </a:solidFill>
              </a:rPr>
              <a:t>Worship is unacceptable if either element is missing</a:t>
            </a:r>
          </a:p>
          <a:p>
            <a:pPr algn="ctr"/>
            <a:r>
              <a:rPr lang="en-US" altLang="en-US" sz="2800" b="1" i="1" dirty="0">
                <a:solidFill>
                  <a:schemeClr val="tx2"/>
                </a:solidFill>
              </a:rPr>
              <a:t>1 Cor. 11:17, 27-29; Matt. 15:7-9 </a:t>
            </a:r>
            <a:r>
              <a:rPr lang="en-US" altLang="en-US" sz="2800" b="1" i="1" dirty="0"/>
              <a:t>(</a:t>
            </a:r>
            <a:r>
              <a:rPr lang="en-US" altLang="en-US" sz="2800" dirty="0"/>
              <a:t>see also</a:t>
            </a:r>
            <a:r>
              <a:rPr lang="en-US" altLang="en-US" sz="2800" b="1" i="1" dirty="0">
                <a:solidFill>
                  <a:schemeClr val="tx2"/>
                </a:solidFill>
              </a:rPr>
              <a:t> Lev. 10:1-2</a:t>
            </a:r>
            <a:r>
              <a:rPr lang="en-US" altLang="en-US" sz="2800" b="1" i="1" dirty="0"/>
              <a:t>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10886"/>
            <a:ext cx="1973943" cy="14369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uiExpand="1" build="p"/>
      <p:bldP spid="327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67056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800" b="1" dirty="0" err="1"/>
              <a:t>Sebomai</a:t>
            </a:r>
            <a:r>
              <a:rPr lang="en-US" altLang="en-US" sz="4800" b="1" dirty="0"/>
              <a:t> </a:t>
            </a:r>
            <a:r>
              <a:rPr lang="en-US" altLang="en-US" sz="4800" b="1" dirty="0">
                <a:latin typeface="Mounce" pitchFamily="2" charset="0"/>
              </a:rPr>
              <a:t>(</a:t>
            </a:r>
            <a:r>
              <a:rPr lang="en-US" altLang="en-US" sz="4800" b="1" dirty="0" err="1">
                <a:solidFill>
                  <a:schemeClr val="tx1"/>
                </a:solidFill>
                <a:latin typeface="Mounce" pitchFamily="2" charset="0"/>
              </a:rPr>
              <a:t>sevbomai</a:t>
            </a:r>
            <a:r>
              <a:rPr lang="en-US" altLang="en-US" sz="4800" b="1" dirty="0">
                <a:latin typeface="Mounce" pitchFamily="2" charset="0"/>
              </a:rPr>
              <a:t>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4572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altLang="en-US" dirty="0"/>
              <a:t>Worship or revere; stressing </a:t>
            </a:r>
            <a:r>
              <a:rPr lang="en-US" altLang="en-US" dirty="0" smtClean="0"/>
              <a:t>the                        </a:t>
            </a:r>
            <a:r>
              <a:rPr lang="en-US" altLang="en-US" dirty="0" smtClean="0"/>
              <a:t>feeling </a:t>
            </a:r>
            <a:r>
              <a:rPr lang="en-US" altLang="en-US" dirty="0"/>
              <a:t>of awe or devotion behind the action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altLang="en-US" dirty="0"/>
              <a:t>Used in reference to acceptable worship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hlink"/>
              </a:buClr>
            </a:pPr>
            <a:r>
              <a:rPr lang="en-US" altLang="en-US" sz="2800" b="1" i="1" dirty="0">
                <a:solidFill>
                  <a:schemeClr val="tx2"/>
                </a:solidFill>
              </a:rPr>
              <a:t>Acts 16:13-14; 18:7, </a:t>
            </a:r>
            <a:r>
              <a:rPr lang="en-US" altLang="en-US" sz="2800" b="1" i="1" dirty="0" smtClean="0">
                <a:solidFill>
                  <a:schemeClr val="tx2"/>
                </a:solidFill>
              </a:rPr>
              <a:t>12-13</a:t>
            </a:r>
            <a:r>
              <a:rPr lang="en-US" altLang="en-US" sz="2800" dirty="0" smtClean="0"/>
              <a:t> </a:t>
            </a:r>
            <a:r>
              <a:rPr lang="en-US" altLang="en-US" sz="2800" dirty="0">
                <a:solidFill>
                  <a:srgbClr val="66FFFF"/>
                </a:solidFill>
              </a:rPr>
              <a:t>(contrary to “law”)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altLang="en-US" dirty="0"/>
              <a:t>Used of unacceptable worship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hlink"/>
              </a:buClr>
            </a:pPr>
            <a:r>
              <a:rPr lang="en-US" altLang="en-US" sz="2800" b="1" i="1" dirty="0">
                <a:solidFill>
                  <a:schemeClr val="tx2"/>
                </a:solidFill>
              </a:rPr>
              <a:t>Matt. 15:9; Mk. 7:7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hlink"/>
              </a:buClr>
            </a:pPr>
            <a:r>
              <a:rPr lang="en-US" altLang="en-US" sz="2800" dirty="0">
                <a:solidFill>
                  <a:srgbClr val="66FFFF"/>
                </a:solidFill>
              </a:rPr>
              <a:t>Disrespect seen in replacing God’s will with man’s</a:t>
            </a:r>
            <a:r>
              <a:rPr lang="en-US" altLang="en-US" dirty="0"/>
              <a:t> 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altLang="en-US" dirty="0"/>
              <a:t>Not present unless both heart &amp; action are right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dirty="0">
                <a:solidFill>
                  <a:srgbClr val="66FFFF"/>
                </a:solidFill>
              </a:rPr>
              <a:t>Worship is unacceptable if either element is missing</a:t>
            </a:r>
          </a:p>
          <a:p>
            <a:pPr algn="ctr"/>
            <a:r>
              <a:rPr lang="en-US" altLang="en-US" sz="2800" b="1" i="1" dirty="0">
                <a:solidFill>
                  <a:schemeClr val="tx2"/>
                </a:solidFill>
              </a:rPr>
              <a:t>Rom. 1:25; Acts 19:27; Mk. 7:7 </a:t>
            </a:r>
            <a:r>
              <a:rPr lang="en-US" altLang="en-US" sz="2800" b="1" i="1" dirty="0"/>
              <a:t>(</a:t>
            </a:r>
            <a:r>
              <a:rPr lang="en-US" altLang="en-US" sz="2800" dirty="0"/>
              <a:t>remember</a:t>
            </a:r>
            <a:r>
              <a:rPr lang="en-US" altLang="en-US" sz="2800" b="1" i="1" dirty="0">
                <a:solidFill>
                  <a:schemeClr val="tx2"/>
                </a:solidFill>
              </a:rPr>
              <a:t> Lev. 10:1-2</a:t>
            </a:r>
            <a:r>
              <a:rPr lang="en-US" altLang="en-US" sz="2800" b="1" i="1" dirty="0"/>
              <a:t>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0"/>
            <a:ext cx="3124200" cy="163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  <p:bldP spid="3379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8580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800" b="1" dirty="0" smtClean="0"/>
              <a:t>Words </a:t>
            </a:r>
            <a:r>
              <a:rPr lang="en-US" altLang="en-US" sz="4800" b="1" dirty="0"/>
              <a:t>Used Less Often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10600" cy="4800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altLang="en-US" b="1" dirty="0" err="1"/>
              <a:t>Latreuo</a:t>
            </a:r>
            <a:r>
              <a:rPr lang="en-US" altLang="en-US" b="1" dirty="0"/>
              <a:t> </a:t>
            </a:r>
            <a:r>
              <a:rPr lang="en-US" altLang="en-US" b="1" dirty="0">
                <a:latin typeface="Mounce" pitchFamily="2" charset="0"/>
              </a:rPr>
              <a:t>(</a:t>
            </a:r>
            <a:r>
              <a:rPr lang="en-US" altLang="en-US" b="1" dirty="0" err="1">
                <a:solidFill>
                  <a:schemeClr val="tx2"/>
                </a:solidFill>
                <a:latin typeface="Mounce" pitchFamily="2" charset="0"/>
              </a:rPr>
              <a:t>latreuvw</a:t>
            </a:r>
            <a:r>
              <a:rPr lang="en-US" altLang="en-US" b="1" dirty="0">
                <a:latin typeface="Mounce" pitchFamily="2" charset="0"/>
              </a:rPr>
              <a:t>)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</a:pPr>
            <a:r>
              <a:rPr lang="en-US" altLang="en-US" sz="2800" dirty="0"/>
              <a:t>Render religious service or homage; </a:t>
            </a:r>
            <a:r>
              <a:rPr lang="en-US" altLang="en-US" sz="2800" dirty="0" smtClean="0"/>
              <a:t>                   emphasis </a:t>
            </a:r>
            <a:r>
              <a:rPr lang="en-US" altLang="en-US" sz="2800" dirty="0"/>
              <a:t>of word is on the thing done in service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</a:pPr>
            <a:r>
              <a:rPr lang="en-US" altLang="en-US" sz="2800" dirty="0"/>
              <a:t>Translated “served” in </a:t>
            </a:r>
            <a:r>
              <a:rPr lang="en-US" altLang="en-US" sz="2800" b="1" dirty="0">
                <a:solidFill>
                  <a:schemeClr val="tx2"/>
                </a:solidFill>
              </a:rPr>
              <a:t>Rom. 1:25</a:t>
            </a:r>
            <a:r>
              <a:rPr lang="en-US" altLang="en-US" sz="2800" dirty="0"/>
              <a:t> to make point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</a:pPr>
            <a:r>
              <a:rPr lang="en-US" altLang="en-US" sz="2800" dirty="0"/>
              <a:t>Used in </a:t>
            </a:r>
            <a:r>
              <a:rPr lang="en-US" altLang="en-US" sz="2800" b="1" i="1" dirty="0">
                <a:solidFill>
                  <a:schemeClr val="tx2"/>
                </a:solidFill>
              </a:rPr>
              <a:t>Heb. 8:5; 10:2; 12:28; Phil. 3:3; Acts 24:14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altLang="en-US" b="1" dirty="0" err="1"/>
              <a:t>Eusebeo</a:t>
            </a:r>
            <a:r>
              <a:rPr lang="en-US" altLang="en-US" b="1" dirty="0"/>
              <a:t> </a:t>
            </a:r>
            <a:r>
              <a:rPr lang="en-US" altLang="en-US" b="1" dirty="0">
                <a:latin typeface="Mounce" pitchFamily="2" charset="0"/>
              </a:rPr>
              <a:t>(</a:t>
            </a:r>
            <a:r>
              <a:rPr lang="en-US" altLang="en-US" b="1" dirty="0" err="1">
                <a:solidFill>
                  <a:schemeClr val="tx2"/>
                </a:solidFill>
                <a:latin typeface="Mounce" pitchFamily="2" charset="0"/>
              </a:rPr>
              <a:t>eujsebevw</a:t>
            </a:r>
            <a:r>
              <a:rPr lang="en-US" altLang="en-US" b="1" dirty="0">
                <a:latin typeface="Mounce" pitchFamily="2" charset="0"/>
              </a:rPr>
              <a:t>)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hlink"/>
              </a:buClr>
            </a:pPr>
            <a:r>
              <a:rPr lang="en-US" altLang="en-US" sz="2800" dirty="0"/>
              <a:t>Be reverent, devout or respectful; </a:t>
            </a:r>
            <a:r>
              <a:rPr lang="en-US" altLang="en-US" sz="2800" dirty="0" smtClean="0"/>
              <a:t>                               to show piety</a:t>
            </a:r>
            <a:endParaRPr lang="en-US" altLang="en-US" sz="2800" dirty="0"/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hlink"/>
              </a:buClr>
            </a:pPr>
            <a:r>
              <a:rPr lang="en-US" altLang="en-US" sz="2800" dirty="0"/>
              <a:t>Used only in </a:t>
            </a:r>
            <a:r>
              <a:rPr lang="en-US" altLang="en-US" sz="2800" b="1" i="1" dirty="0">
                <a:solidFill>
                  <a:schemeClr val="tx2"/>
                </a:solidFill>
              </a:rPr>
              <a:t>Acts 17:23</a:t>
            </a:r>
            <a:r>
              <a:rPr lang="en-US" altLang="en-US" sz="2800" dirty="0"/>
              <a:t> &amp; </a:t>
            </a:r>
            <a:r>
              <a:rPr lang="en-US" altLang="en-US" sz="2800" b="1" i="1" dirty="0">
                <a:solidFill>
                  <a:schemeClr val="tx2"/>
                </a:solidFill>
              </a:rPr>
              <a:t>1 Tim. 5:4</a:t>
            </a:r>
            <a:endParaRPr lang="en-US" altLang="en-US" b="1" i="1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spcAft>
                <a:spcPts val="800"/>
              </a:spcAft>
              <a:buFontTx/>
              <a:buNone/>
            </a:pPr>
            <a:endParaRPr lang="en-US" altLang="en-US" dirty="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dirty="0">
                <a:solidFill>
                  <a:srgbClr val="66FFFF"/>
                </a:solidFill>
              </a:rPr>
              <a:t>Worship is unacceptable if missing either proper spirit</a:t>
            </a:r>
          </a:p>
          <a:p>
            <a:pPr algn="ctr"/>
            <a:r>
              <a:rPr lang="en-US" altLang="en-US" sz="3200" dirty="0">
                <a:solidFill>
                  <a:srgbClr val="66FFFF"/>
                </a:solidFill>
              </a:rPr>
              <a:t>(heart, thought) or proper action (God-prescribed)</a:t>
            </a:r>
            <a:endParaRPr lang="en-US" altLang="en-US" sz="2800" b="1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0"/>
            <a:ext cx="2438400" cy="1905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1" y="3590925"/>
            <a:ext cx="2438400" cy="2047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uiExpand="1" build="p"/>
      <p:bldP spid="348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000" b="1" dirty="0"/>
              <a:t>Reverent Heart Always Required, But Lawful Actions Have Changed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3810000" cy="4267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b="1" u="sng" dirty="0">
                <a:solidFill>
                  <a:schemeClr val="accent1"/>
                </a:solidFill>
              </a:rPr>
              <a:t>Under Mosaic Law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Teaching Law of Moses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Prayer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Animal sacrifice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Grain offering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Burning incense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Feast days &amp; Fast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Going to Jerusalem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Physical temple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Instrumental music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600200"/>
            <a:ext cx="4267200" cy="5059978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b="1" u="sng" dirty="0">
                <a:solidFill>
                  <a:srgbClr val="66FFFF"/>
                </a:solidFill>
              </a:rPr>
              <a:t>Under the Gospel</a:t>
            </a:r>
          </a:p>
          <a:p>
            <a:pPr marL="682625" indent="-392113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 smtClean="0">
                <a:solidFill>
                  <a:schemeClr val="tx2"/>
                </a:solidFill>
              </a:rPr>
              <a:t>Teaching or learning the gospel of Christ</a:t>
            </a:r>
            <a:endParaRPr lang="en-US" altLang="en-US" dirty="0">
              <a:solidFill>
                <a:schemeClr val="tx2"/>
              </a:solidFill>
            </a:endParaRPr>
          </a:p>
          <a:p>
            <a:pPr marL="682625" indent="-392113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>
                <a:solidFill>
                  <a:schemeClr val="tx2"/>
                </a:solidFill>
              </a:rPr>
              <a:t>Prayer</a:t>
            </a:r>
          </a:p>
          <a:p>
            <a:pPr marL="682625" indent="-392113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>
                <a:solidFill>
                  <a:schemeClr val="tx2"/>
                </a:solidFill>
              </a:rPr>
              <a:t>Singing</a:t>
            </a:r>
          </a:p>
          <a:p>
            <a:pPr marL="682625" indent="-392113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>
                <a:solidFill>
                  <a:schemeClr val="tx2"/>
                </a:solidFill>
              </a:rPr>
              <a:t>Lord’s Supper in assembly on 1</a:t>
            </a:r>
            <a:r>
              <a:rPr lang="en-US" altLang="en-US" baseline="30000" dirty="0">
                <a:solidFill>
                  <a:schemeClr val="tx2"/>
                </a:solidFill>
              </a:rPr>
              <a:t>st</a:t>
            </a:r>
            <a:r>
              <a:rPr lang="en-US" altLang="en-US" dirty="0">
                <a:solidFill>
                  <a:schemeClr val="tx2"/>
                </a:solidFill>
              </a:rPr>
              <a:t> day </a:t>
            </a:r>
            <a:r>
              <a:rPr lang="en-US" altLang="en-US" dirty="0" smtClean="0">
                <a:solidFill>
                  <a:schemeClr val="tx2"/>
                </a:solidFill>
              </a:rPr>
              <a:t>    of </a:t>
            </a:r>
            <a:r>
              <a:rPr lang="en-US" altLang="en-US" dirty="0">
                <a:solidFill>
                  <a:schemeClr val="tx2"/>
                </a:solidFill>
              </a:rPr>
              <a:t>the week</a:t>
            </a:r>
          </a:p>
          <a:p>
            <a:pPr marL="682625" indent="-392113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>
                <a:solidFill>
                  <a:schemeClr val="tx2"/>
                </a:solidFill>
              </a:rPr>
              <a:t>Contribution of assembled saints </a:t>
            </a:r>
            <a:r>
              <a:rPr lang="en-US" altLang="en-US" dirty="0" smtClean="0">
                <a:solidFill>
                  <a:schemeClr val="tx2"/>
                </a:solidFill>
              </a:rPr>
              <a:t>on     1</a:t>
            </a:r>
            <a:r>
              <a:rPr lang="en-US" altLang="en-US" baseline="30000" dirty="0" smtClean="0">
                <a:solidFill>
                  <a:schemeClr val="tx2"/>
                </a:solidFill>
              </a:rPr>
              <a:t>st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r>
              <a:rPr lang="en-US" altLang="en-US" dirty="0">
                <a:solidFill>
                  <a:schemeClr val="tx2"/>
                </a:solidFill>
              </a:rPr>
              <a:t>day of week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1524000"/>
            <a:ext cx="4419600" cy="5334000"/>
          </a:xfrm>
          <a:prstGeom prst="rect">
            <a:avLst/>
          </a:pr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dirty="0" smtClean="0"/>
              <a:t>O.T. Worship Has Been Done Away with the Old Law &amp; Replaced with Law of Christ Now Governing Our Worship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648200"/>
            <a:ext cx="4419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US" sz="3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</a:rPr>
              <a:t>John 4:21-24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2209800" y="5232975"/>
            <a:ext cx="0" cy="71062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0" y="6044625"/>
            <a:ext cx="4419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i="1" dirty="0" smtClean="0">
                <a:solidFill>
                  <a:srgbClr val="FFFF00"/>
                </a:solidFill>
              </a:rPr>
              <a:t>2 Cor.</a:t>
            </a:r>
            <a:r>
              <a:rPr kumimoji="0" lang="en-US" sz="3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</a:rPr>
              <a:t> 3:14 </a:t>
            </a:r>
            <a:r>
              <a:rPr kumimoji="0" lang="en-US" sz="3400" b="1" u="none" strike="noStrike" cap="none" normalizeH="0" baseline="0" dirty="0" smtClean="0">
                <a:ln>
                  <a:noFill/>
                </a:ln>
                <a:solidFill>
                  <a:srgbClr val="66FFFF"/>
                </a:solidFill>
                <a:effectLst/>
              </a:rPr>
              <a:t>&amp;</a:t>
            </a:r>
            <a:r>
              <a:rPr kumimoji="0" lang="en-US" sz="3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</a:rPr>
              <a:t> Col. 2:14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8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8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5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/>
      <p:bldP spid="35845" grpId="0" build="p"/>
      <p:bldP spid="2" grpId="0" animBg="1"/>
      <p:bldP spid="4" grpId="0"/>
      <p:bldP spid="14" grpId="0"/>
    </p:bldLst>
  </p:timing>
</p:sld>
</file>

<file path=ppt/theme/theme1.xml><?xml version="1.0" encoding="utf-8"?>
<a:theme xmlns:a="http://schemas.openxmlformats.org/drawingml/2006/main" name="METLBAR">
  <a:themeElements>
    <a:clrScheme name="METLBAR 1">
      <a:dk1>
        <a:srgbClr val="000066"/>
      </a:dk1>
      <a:lt1>
        <a:srgbClr val="FFFFFF"/>
      </a:lt1>
      <a:dk2>
        <a:srgbClr val="0000FF"/>
      </a:dk2>
      <a:lt2>
        <a:srgbClr val="FFFF00"/>
      </a:lt2>
      <a:accent1>
        <a:srgbClr val="FFCC00"/>
      </a:accent1>
      <a:accent2>
        <a:srgbClr val="CC0066"/>
      </a:accent2>
      <a:accent3>
        <a:srgbClr val="AAAAFF"/>
      </a:accent3>
      <a:accent4>
        <a:srgbClr val="DADADA"/>
      </a:accent4>
      <a:accent5>
        <a:srgbClr val="FFE2AA"/>
      </a:accent5>
      <a:accent6>
        <a:srgbClr val="B9005C"/>
      </a:accent6>
      <a:hlink>
        <a:srgbClr val="00CCCC"/>
      </a:hlink>
      <a:folHlink>
        <a:srgbClr val="6699FF"/>
      </a:folHlink>
    </a:clrScheme>
    <a:fontScheme name="METLBAR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ETLBAR 1">
        <a:dk1>
          <a:srgbClr val="000066"/>
        </a:dk1>
        <a:lt1>
          <a:srgbClr val="FFFFFF"/>
        </a:lt1>
        <a:dk2>
          <a:srgbClr val="0000FF"/>
        </a:dk2>
        <a:lt2>
          <a:srgbClr val="FFFF00"/>
        </a:lt2>
        <a:accent1>
          <a:srgbClr val="FFCC00"/>
        </a:accent1>
        <a:accent2>
          <a:srgbClr val="CC0066"/>
        </a:accent2>
        <a:accent3>
          <a:srgbClr val="AAAAFF"/>
        </a:accent3>
        <a:accent4>
          <a:srgbClr val="DADADA"/>
        </a:accent4>
        <a:accent5>
          <a:srgbClr val="FFE2AA"/>
        </a:accent5>
        <a:accent6>
          <a:srgbClr val="B9005C"/>
        </a:accent6>
        <a:hlink>
          <a:srgbClr val="00CC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TLBAR 2">
        <a:dk1>
          <a:srgbClr val="000080"/>
        </a:dk1>
        <a:lt1>
          <a:srgbClr val="B2B2B2"/>
        </a:lt1>
        <a:dk2>
          <a:srgbClr val="4D4D4D"/>
        </a:dk2>
        <a:lt2>
          <a:srgbClr val="CCCCFF"/>
        </a:lt2>
        <a:accent1>
          <a:srgbClr val="99CCFF"/>
        </a:accent1>
        <a:accent2>
          <a:srgbClr val="00CCCC"/>
        </a:accent2>
        <a:accent3>
          <a:srgbClr val="D5D5D5"/>
        </a:accent3>
        <a:accent4>
          <a:srgbClr val="00006C"/>
        </a:accent4>
        <a:accent5>
          <a:srgbClr val="CAE2FF"/>
        </a:accent5>
        <a:accent6>
          <a:srgbClr val="00B9B9"/>
        </a:accent6>
        <a:hlink>
          <a:srgbClr val="CC66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TLBAR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METLBAR</Template>
  <TotalTime>2516</TotalTime>
  <Words>432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METLBAR</vt:lpstr>
      <vt:lpstr>Acceptable  Worship in N.T. – Defined</vt:lpstr>
      <vt:lpstr>John 4:19-24</vt:lpstr>
      <vt:lpstr>John 4:19-24</vt:lpstr>
      <vt:lpstr>John 4:19-24</vt:lpstr>
      <vt:lpstr>Words Used for “Worship” Describe What It Involves</vt:lpstr>
      <vt:lpstr>Proskuneo (proskunevw)</vt:lpstr>
      <vt:lpstr>Sebomai (sevbomai)</vt:lpstr>
      <vt:lpstr>Words Used Less Often</vt:lpstr>
      <vt:lpstr>Reverent Heart Always Required, But Lawful Actions Have Changed</vt:lpstr>
      <vt:lpstr>Over the next few weeks, we will be looking at each of these acts of worship as taught in the N.T.  What is acceptable worship under the gospel of Christ?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Worship?</dc:title>
  <dc:creator>Harry Osborne</dc:creator>
  <cp:lastModifiedBy>Harry</cp:lastModifiedBy>
  <cp:revision>23</cp:revision>
  <dcterms:created xsi:type="dcterms:W3CDTF">2007-04-01T19:12:46Z</dcterms:created>
  <dcterms:modified xsi:type="dcterms:W3CDTF">2016-01-24T13:28:01Z</dcterms:modified>
</cp:coreProperties>
</file>