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4" r:id="rId3"/>
    <p:sldId id="265" r:id="rId4"/>
    <p:sldId id="258" r:id="rId5"/>
    <p:sldId id="260" r:id="rId6"/>
    <p:sldId id="261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F0F"/>
    <a:srgbClr val="5F3F1F"/>
    <a:srgbClr val="000000"/>
    <a:srgbClr val="FF6600"/>
    <a:srgbClr val="66FFFF"/>
    <a:srgbClr val="0099CC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43831F-6728-43FC-A639-95E5F5443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4767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AA1F1-3470-4098-B2AD-8FC534327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0000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4A968-CBB8-4453-B95A-A16D27462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14030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740F-B56A-4234-B86E-DE4DC8C8C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7788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8ACA-1161-4857-B4B2-D1D843546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025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55AE4-CD6E-4808-9EF9-36020093E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6222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2741-3829-4E7B-963A-6C0C01BEC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3044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F168-CEC5-4A20-B705-BD12788D9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039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DC54-1342-4486-A6A7-5F94AAA3A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9497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B3ADF-FC48-44F7-96DB-8E8A3A171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7435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60E80-B3C0-406F-A410-D148C44D2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38744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2F1F0F"/>
            </a:gs>
            <a:gs pos="100000">
              <a:srgbClr val="5F3F1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EE5906D3-B657-4823-A53E-9C69CFAEC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1932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 anchor="ctr"/>
          <a:lstStyle/>
          <a:p>
            <a:pPr algn="ctr">
              <a:lnSpc>
                <a:spcPct val="88000"/>
              </a:lnSpc>
              <a:defRPr/>
            </a:pPr>
            <a:r>
              <a:rPr 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Discerning the </a:t>
            </a:r>
            <a:r>
              <a:rPr 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Sower </a:t>
            </a:r>
            <a:r>
              <a:rPr lang="en-US" sz="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 anchor="ctr"/>
          <a:lstStyle/>
          <a:p>
            <a:pPr algn="ctr">
              <a:defRPr/>
            </a:pPr>
            <a:r>
              <a:rPr lang="en-US" sz="5000" b="1" i="1" dirty="0">
                <a:effectLst/>
                <a:latin typeface="Times New Roman" pitchFamily="18" charset="0"/>
              </a:rPr>
              <a:t>Matthew </a:t>
            </a:r>
            <a:r>
              <a:rPr lang="en-US" sz="5000" b="1" i="1" dirty="0" smtClean="0">
                <a:effectLst/>
                <a:latin typeface="Times New Roman" pitchFamily="18" charset="0"/>
              </a:rPr>
              <a:t>13:24-30, 36-43</a:t>
            </a:r>
            <a:endParaRPr lang="en-US" sz="5000" b="1" i="1" dirty="0">
              <a:effectLst/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6400800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anchor="ctr"/>
          <a:lstStyle/>
          <a:p>
            <a:pPr algn="ctr"/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Matthew 13:24-30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48904" y="914400"/>
            <a:ext cx="9067800" cy="588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them,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saying: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kingdom of heaven is like a man who sowed good seed in his field; 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while men slept, his enemy came and sowed tares among the wheat and went his way. 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when the grain had sprouted and produced a crop, then the tares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appeared. 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 the servants of the owner came and said to him, ‘Sir, did you not sow good seed in your field? How then does it have tares?’ 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said to them, ‘An enemy has done this.’ The servants said to him, ‘Do you want us then to go and gather them up?’ 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29 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he said, ‘No, lest while you gather up the tares you also uproot the wheat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them. 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both grow together until the harvest, and at the time of harvest I will say to the reapers, “First gather together the tares and bind them in bundles to burn them, but gather the wheat into my barn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.”’”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anchor="ctr"/>
          <a:lstStyle/>
          <a:p>
            <a:pPr algn="ctr"/>
            <a:r>
              <a:rPr lang="en-US" sz="4000" b="1" dirty="0" smtClean="0">
                <a:effectLst/>
                <a:latin typeface="Times New Roman" pitchFamily="18" charset="0"/>
                <a:cs typeface="Times New Roman" pitchFamily="18" charset="0"/>
              </a:rPr>
              <a:t>Matthew 13:36-43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97809" y="914400"/>
            <a:ext cx="8991600" cy="597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91000"/>
              </a:lnSpc>
            </a:pP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36 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Then Jesus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multitude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away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house.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His disciples came to Him, saying, “Explain to us the parable of the tares of the field.” 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37 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answered and said to them: “He who sows the good seed is the Son of Man. 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38 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field is the world, the good seeds are the sons of the kingdom, but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tares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the sons of the wicked one.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39 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enemy who sowed them is the devil, the harvest is the end of the age, and 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reapers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angels.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gathered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burned in the fire, so it will be at the end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age. 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Son of Man will send out His angels, and they will gather out of His kingdom all things that offend, and those who practice lawlessness, 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42 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will cast them into the furnace of fire. There will be wailing and gnashing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teeth. 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righteous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kingdom 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Father. He who has ears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him hear!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Parable of Tares Stated &amp; Explained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4344988" cy="639762"/>
          </a:xfrm>
        </p:spPr>
        <p:txBody>
          <a:bodyPr/>
          <a:lstStyle/>
          <a:p>
            <a:pPr algn="ctr">
              <a:buClr>
                <a:srgbClr val="FFFF00"/>
              </a:buClr>
              <a:buSzPct val="100000"/>
              <a:defRPr/>
            </a:pPr>
            <a:r>
              <a:rPr lang="en-US" sz="3200" dirty="0" smtClean="0">
                <a:latin typeface="Times New Roman" pitchFamily="18" charset="0"/>
              </a:rPr>
              <a:t>Stated: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76200" y="1676401"/>
            <a:ext cx="4495800" cy="5257799"/>
          </a:xfrm>
        </p:spPr>
        <p:txBody>
          <a:bodyPr/>
          <a:lstStyle/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Man sowed good seed in field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While men slept, enemy sowed tares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When wheat sprang up, so did tares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Asked where tares came from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Necessary conclusion was of enemy</a:t>
            </a:r>
          </a:p>
          <a:p>
            <a:pPr marL="231775" indent="-231775"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</a:rPr>
              <a:t>Reapers to delay separation until harvest when all would be judged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724400" y="990600"/>
            <a:ext cx="4419600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Explained:</a:t>
            </a:r>
            <a:endParaRPr lang="en-US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1676400"/>
            <a:ext cx="4419600" cy="5257800"/>
          </a:xfrm>
        </p:spPr>
        <p:txBody>
          <a:bodyPr/>
          <a:lstStyle/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solidFill>
                  <a:srgbClr val="FFC000"/>
                </a:solidFill>
                <a:latin typeface="Times New Roman" pitchFamily="18" charset="0"/>
              </a:rPr>
              <a:t>Son of man sowed good seed</a:t>
            </a:r>
            <a:endParaRPr lang="en-US" sz="2600" dirty="0">
              <a:solidFill>
                <a:srgbClr val="FFC000"/>
              </a:solidFill>
              <a:latin typeface="Times New Roman" pitchFamily="18" charset="0"/>
            </a:endParaRP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Field is the world</a:t>
            </a: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Good seed are sons of </a:t>
            </a:r>
            <a:r>
              <a:rPr lang="en-US" sz="2600" dirty="0" smtClean="0">
                <a:solidFill>
                  <a:srgbClr val="FFC000"/>
                </a:solidFill>
                <a:latin typeface="Times New Roman" pitchFamily="18" charset="0"/>
              </a:rPr>
              <a:t>the kingdom</a:t>
            </a:r>
            <a:endParaRPr lang="en-US" sz="2600" dirty="0">
              <a:solidFill>
                <a:srgbClr val="FFC000"/>
              </a:solidFill>
              <a:latin typeface="Times New Roman" pitchFamily="18" charset="0"/>
            </a:endParaRP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Tares are sons of the evil one</a:t>
            </a: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Enemy that sowed tares is the devil</a:t>
            </a: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Harvest is </a:t>
            </a:r>
            <a:r>
              <a:rPr lang="en-US" sz="2600" dirty="0" smtClean="0">
                <a:solidFill>
                  <a:srgbClr val="FFC000"/>
                </a:solidFill>
                <a:latin typeface="Times New Roman" pitchFamily="18" charset="0"/>
              </a:rPr>
              <a:t>end </a:t>
            </a: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of the world</a:t>
            </a: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C000"/>
                </a:solidFill>
                <a:latin typeface="Times New Roman" pitchFamily="18" charset="0"/>
              </a:rPr>
              <a:t>Reapers are </a:t>
            </a:r>
            <a:r>
              <a:rPr lang="en-US" sz="2600" dirty="0" smtClean="0">
                <a:solidFill>
                  <a:srgbClr val="FFC000"/>
                </a:solidFill>
                <a:latin typeface="Times New Roman" pitchFamily="18" charset="0"/>
              </a:rPr>
              <a:t>angels</a:t>
            </a:r>
          </a:p>
          <a:p>
            <a:pPr marL="231775" indent="-231775"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solidFill>
                  <a:srgbClr val="FFC000"/>
                </a:solidFill>
                <a:latin typeface="Times New Roman" pitchFamily="18" charset="0"/>
              </a:rPr>
              <a:t>All made evident in Judgment</a:t>
            </a:r>
            <a:endParaRPr lang="en-US" sz="2600" dirty="0">
              <a:solidFill>
                <a:srgbClr val="FFC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" grpId="0" build="p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220200" cy="1752600"/>
          </a:xfrm>
        </p:spPr>
        <p:txBody>
          <a:bodyPr anchor="ctr"/>
          <a:lstStyle/>
          <a:p>
            <a:pPr algn="ctr"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the sower right to charge the enemy with sowing tares?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066800"/>
          </a:xfrm>
        </p:spPr>
        <p:txBody>
          <a:bodyPr anchor="ctr"/>
          <a:lstStyle/>
          <a:p>
            <a:pPr algn="ctr">
              <a:buFont typeface="Monotype Sorts"/>
              <a:buNone/>
            </a:pPr>
            <a:r>
              <a:rPr lang="en-US" sz="4600" b="1" dirty="0" smtClean="0">
                <a:effectLst/>
                <a:latin typeface="Times New Roman" pitchFamily="18" charset="0"/>
                <a:cs typeface="Times New Roman" pitchFamily="18" charset="0"/>
              </a:rPr>
              <a:t>YES – It was only source possible!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191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None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1932"/>
                  </a:outerShdw>
                </a:effectLst>
                <a:latin typeface="+mn-lt"/>
              </a:defRPr>
            </a:lvl9pPr>
          </a:lstStyle>
          <a:p>
            <a:pPr algn="ctr"/>
            <a:r>
              <a:rPr lang="en-US" sz="40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 was obvious from thing produced</a:t>
            </a:r>
            <a:endParaRPr lang="en-US" sz="4000" b="1" kern="0" dirty="0" smtClean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Recognizing Source of Product…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1988"/>
            <a:ext cx="9144000" cy="5966012"/>
          </a:xfrm>
        </p:spPr>
        <p:txBody>
          <a:bodyPr/>
          <a:lstStyle/>
          <a:p>
            <a:pPr defTabSz="804863">
              <a:spcBef>
                <a:spcPts val="0"/>
              </a:spcBef>
              <a:spcAft>
                <a:spcPts val="1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3316288" algn="l"/>
              </a:tabLst>
            </a:pPr>
            <a:r>
              <a:rPr lang="en-US" b="1" dirty="0" smtClean="0">
                <a:effectLst/>
                <a:latin typeface="Times New Roman" pitchFamily="18" charset="0"/>
              </a:rPr>
              <a:t>From the Kingdom</a:t>
            </a:r>
          </a:p>
          <a:p>
            <a:pPr lvl="1" defTabSz="519113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16288" algn="l"/>
              </a:tabLst>
            </a:pP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John 13:35</a:t>
            </a:r>
            <a:r>
              <a:rPr lang="en-US" b="1" dirty="0" smtClean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Love shows disciples</a:t>
            </a:r>
            <a:endParaRPr lang="en-US" b="1" dirty="0" smtClean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16288" algn="l"/>
              </a:tabLst>
            </a:pP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Titus 2:11-14</a:t>
            </a:r>
            <a:r>
              <a:rPr lang="en-US" b="1" dirty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Sober, righteous &amp; godly way of life</a:t>
            </a:r>
            <a:endParaRPr lang="en-US" b="1" dirty="0" smtClean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16288" algn="l"/>
              </a:tabLst>
            </a:pP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1 John 3:2-7</a:t>
            </a:r>
            <a:r>
              <a:rPr lang="en-US" b="1" dirty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Purity of life like our righteous God</a:t>
            </a:r>
            <a:endParaRPr lang="en-US" b="1" dirty="0" smtClean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21050" algn="l"/>
              </a:tabLst>
            </a:pP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Hebrews 12:1-3</a:t>
            </a:r>
            <a:r>
              <a:rPr lang="en-US" b="1" dirty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Patient obedience as seen in Christ</a:t>
            </a: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Ø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Matthew 5:16</a:t>
            </a:r>
            <a:r>
              <a:rPr lang="en-US" b="1" dirty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If present in us, 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light seen by 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others </a:t>
            </a:r>
            <a:endParaRPr lang="en-US" dirty="0" smtClean="0">
              <a:solidFill>
                <a:srgbClr val="66FFFF"/>
              </a:solidFill>
              <a:effectLst/>
              <a:latin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tabLst>
                <a:tab pos="3548063" algn="l"/>
              </a:tabLst>
            </a:pPr>
            <a:r>
              <a:rPr lang="en-US" b="1" dirty="0">
                <a:effectLst/>
                <a:latin typeface="Times New Roman" pitchFamily="18" charset="0"/>
              </a:rPr>
              <a:t>From the </a:t>
            </a:r>
            <a:r>
              <a:rPr lang="en-US" b="1" dirty="0" smtClean="0">
                <a:effectLst/>
                <a:latin typeface="Times New Roman" pitchFamily="18" charset="0"/>
              </a:rPr>
              <a:t>Evil One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John </a:t>
            </a: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8:44</a:t>
            </a:r>
            <a:r>
              <a:rPr lang="en-US" b="1" dirty="0" smtClean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Lust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, murder, 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lying – devil is father it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2 Thess. </a:t>
            </a: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2:8-12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Deception, no 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love 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truth like Satan acts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Acts </a:t>
            </a: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5:1-3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Lying 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&amp; 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greed as product of Satan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2 Cor. </a:t>
            </a:r>
            <a:r>
              <a:rPr lang="en-US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4:1-4</a:t>
            </a:r>
            <a:r>
              <a:rPr lang="en-US" b="1" dirty="0" smtClean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Veiling truth, handling it 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deceitfully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Acts 13:6-10</a:t>
            </a:r>
            <a:r>
              <a:rPr lang="en-US" b="1" dirty="0">
                <a:effectLst/>
                <a:latin typeface="Times New Roman" pitchFamily="18" charset="0"/>
              </a:rPr>
              <a:t>  </a:t>
            </a:r>
            <a:r>
              <a:rPr lang="en-US" b="1" dirty="0" smtClean="0">
                <a:effectLst/>
                <a:latin typeface="Times New Roman" pitchFamily="18" charset="0"/>
              </a:rPr>
              <a:t>	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Turn seekers away </a:t>
            </a:r>
            <a:r>
              <a:rPr lang="en-US" dirty="0">
                <a:solidFill>
                  <a:srgbClr val="66FFFF"/>
                </a:solidFill>
                <a:effectLst/>
                <a:latin typeface="Times New Roman" pitchFamily="18" charset="0"/>
              </a:rPr>
              <a:t>from the faith</a:t>
            </a:r>
            <a:endParaRPr lang="en-US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tabLst>
                <a:tab pos="3321050" algn="l"/>
              </a:tabLst>
            </a:pPr>
            <a:r>
              <a:rPr lang="en-US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1 John 3:10</a:t>
            </a:r>
            <a:r>
              <a:rPr lang="en-US" b="1" dirty="0">
                <a:effectLst/>
                <a:latin typeface="Times New Roman" pitchFamily="18" charset="0"/>
              </a:rPr>
              <a:t>	</a:t>
            </a:r>
            <a:r>
              <a:rPr lang="en-US" b="1" dirty="0" smtClean="0">
                <a:effectLst/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Children of devil manifest by this…</a:t>
            </a:r>
            <a:endParaRPr lang="en-US" b="1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9100"/>
            <a:ext cx="9144000" cy="1143000"/>
          </a:xfrm>
        </p:spPr>
        <p:txBody>
          <a:bodyPr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Do Not Be Deceived</a:t>
            </a:r>
            <a:endParaRPr lang="en-US" sz="6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5720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Good does not come from evil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Evil does not come from good</a:t>
            </a: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3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ctr"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Keeping Enemy from Sowing Evil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dirty="0" smtClean="0">
                <a:effectLst/>
                <a:latin typeface="Times New Roman" pitchFamily="18" charset="0"/>
              </a:rPr>
              <a:t>We must recognize when &amp; how enemy works to keep from product of evil in us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b="1" i="1" dirty="0" smtClean="0">
                <a:effectLst/>
                <a:latin typeface="Times New Roman" pitchFamily="18" charset="0"/>
              </a:rPr>
              <a:t>“But </a:t>
            </a:r>
            <a:r>
              <a:rPr lang="en-US" sz="3400" b="1" i="1" dirty="0">
                <a:effectLst/>
                <a:latin typeface="Times New Roman" pitchFamily="18" charset="0"/>
              </a:rPr>
              <a:t>while men slept, his enemies came and</a:t>
            </a:r>
            <a:r>
              <a:rPr lang="en-US" sz="3400" b="1" i="1" dirty="0" smtClean="0">
                <a:effectLst/>
                <a:latin typeface="Times New Roman" pitchFamily="18" charset="0"/>
              </a:rPr>
              <a:t>…”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b="1" dirty="0" smtClean="0">
                <a:effectLst/>
                <a:latin typeface="Times New Roman" pitchFamily="18" charset="0"/>
              </a:rPr>
              <a:t>Lack of spiritual diligence is disastrous</a:t>
            </a:r>
            <a:endParaRPr lang="en-US" sz="3400" b="1" dirty="0"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373438" algn="l"/>
              </a:tabLst>
              <a:defRPr/>
            </a:pPr>
            <a:r>
              <a:rPr lang="en-US" sz="30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Mark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13:33-37	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Lest coming… he f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ind 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you sleeping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373438" algn="l"/>
              </a:tabLst>
              <a:defRPr/>
            </a:pPr>
            <a:r>
              <a:rPr lang="en-US" sz="30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Isaiah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56:10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Not blind, </a:t>
            </a:r>
            <a:r>
              <a:rPr lang="en-US" sz="3000" dirty="0">
                <a:solidFill>
                  <a:srgbClr val="66FFFF"/>
                </a:solidFill>
                <a:effectLst/>
                <a:latin typeface="Times New Roman" pitchFamily="18" charset="0"/>
              </a:rPr>
              <a:t>l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ying 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down, love slumber 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373438" algn="l"/>
              </a:tabLst>
              <a:defRPr/>
            </a:pPr>
            <a:r>
              <a:rPr lang="en-US" sz="30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Romans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11:8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Spirit of 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stupor, not see or hear truth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373438" algn="l"/>
              </a:tabLst>
              <a:defRPr/>
            </a:pP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Rom. 13:11-14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</a:t>
            </a:r>
            <a:r>
              <a:rPr lang="en-US" sz="3000" dirty="0">
                <a:solidFill>
                  <a:srgbClr val="66FFFF"/>
                </a:solidFill>
                <a:effectLst/>
                <a:latin typeface="Times New Roman" pitchFamily="18" charset="0"/>
              </a:rPr>
              <a:t>A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wake from s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leep, cast off 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darkness</a:t>
            </a:r>
            <a:endParaRPr lang="en-US" sz="30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tabLst>
                <a:tab pos="3373438" algn="l"/>
              </a:tabLst>
              <a:defRPr/>
            </a:pPr>
            <a:r>
              <a:rPr lang="en-US" sz="3000" b="1" i="1" dirty="0">
                <a:solidFill>
                  <a:srgbClr val="FFFF00"/>
                </a:solidFill>
                <a:effectLst/>
                <a:latin typeface="Times New Roman" pitchFamily="18" charset="0"/>
              </a:rPr>
              <a:t>1 </a:t>
            </a:r>
            <a:r>
              <a:rPr lang="en-US" sz="3000" b="1" i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Thess. 5:2-8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itchFamily="18" charset="0"/>
              </a:rPr>
              <a:t>	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Lost </a:t>
            </a:r>
            <a:r>
              <a:rPr lang="en-US" sz="3000" dirty="0" smtClean="0">
                <a:effectLst/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  <a:sym typeface="Wingdings" panose="05000000000000000000" pitchFamily="2" charset="2"/>
              </a:rPr>
              <a:t> N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ight</a:t>
            </a:r>
            <a:r>
              <a:rPr lang="en-US" sz="3000" dirty="0" smtClean="0">
                <a:solidFill>
                  <a:srgbClr val="66FFFF"/>
                </a:solidFill>
                <a:effectLst/>
                <a:latin typeface="Times New Roman" pitchFamily="18" charset="0"/>
              </a:rPr>
              <a:t>, dark, sleep, drunk</a:t>
            </a:r>
            <a:endParaRPr lang="en-US" sz="3000" b="1" dirty="0">
              <a:solidFill>
                <a:srgbClr val="66FFFF"/>
              </a:solidFill>
              <a:effectLst/>
              <a:latin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400" b="1" i="1" dirty="0">
                <a:effectLst/>
                <a:latin typeface="Times New Roman" pitchFamily="18" charset="0"/>
              </a:rPr>
              <a:t>When good men sleep, evil </a:t>
            </a:r>
            <a:r>
              <a:rPr lang="en-US" sz="3400" b="1" i="1" dirty="0" smtClean="0">
                <a:effectLst/>
                <a:latin typeface="Times New Roman" pitchFamily="18" charset="0"/>
              </a:rPr>
              <a:t>conquers their lives</a:t>
            </a:r>
            <a:endParaRPr lang="en-US" sz="3400" b="1" dirty="0">
              <a:solidFill>
                <a:srgbClr val="CC33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1932"/>
      </a:dk1>
      <a:lt1>
        <a:srgbClr val="FFFFFF"/>
      </a:lt1>
      <a:dk2>
        <a:srgbClr val="02070A"/>
      </a:dk2>
      <a:lt2>
        <a:srgbClr val="FFFF00"/>
      </a:lt2>
      <a:accent1>
        <a:srgbClr val="777777"/>
      </a:accent1>
      <a:accent2>
        <a:srgbClr val="575859"/>
      </a:accent2>
      <a:accent3>
        <a:srgbClr val="AAAAAA"/>
      </a:accent3>
      <a:accent4>
        <a:srgbClr val="DADADA"/>
      </a:accent4>
      <a:accent5>
        <a:srgbClr val="BDBDBD"/>
      </a:accent5>
      <a:accent6>
        <a:srgbClr val="4E4F50"/>
      </a:accent6>
      <a:hlink>
        <a:srgbClr val="777777"/>
      </a:hlink>
      <a:folHlink>
        <a:srgbClr val="141516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5877</TotalTime>
  <Words>205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high voltage</vt:lpstr>
      <vt:lpstr>Discerning the Sower by the Seed</vt:lpstr>
      <vt:lpstr>Matthew 13:24-30</vt:lpstr>
      <vt:lpstr>Matthew 13:36-43</vt:lpstr>
      <vt:lpstr>Parable of Tares Stated &amp; Explained</vt:lpstr>
      <vt:lpstr>Was the sower right to charge the enemy with sowing tares?</vt:lpstr>
      <vt:lpstr>Recognizing Source of Product…</vt:lpstr>
      <vt:lpstr>Do Not Be Deceived</vt:lpstr>
      <vt:lpstr>Keeping Enemy from Sowing Evil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38</cp:revision>
  <dcterms:created xsi:type="dcterms:W3CDTF">2000-01-23T20:03:33Z</dcterms:created>
  <dcterms:modified xsi:type="dcterms:W3CDTF">2016-01-24T13:27:35Z</dcterms:modified>
</cp:coreProperties>
</file>