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376" r:id="rId2"/>
    <p:sldId id="256" r:id="rId3"/>
    <p:sldId id="370" r:id="rId4"/>
    <p:sldId id="257" r:id="rId5"/>
    <p:sldId id="371" r:id="rId6"/>
    <p:sldId id="372" r:id="rId7"/>
    <p:sldId id="373" r:id="rId8"/>
    <p:sldId id="374" r:id="rId9"/>
    <p:sldId id="375" r:id="rId10"/>
    <p:sldId id="261" r:id="rId11"/>
    <p:sldId id="262" r:id="rId12"/>
    <p:sldId id="321" r:id="rId13"/>
    <p:sldId id="322" r:id="rId14"/>
    <p:sldId id="323" r:id="rId15"/>
    <p:sldId id="265" r:id="rId16"/>
    <p:sldId id="266" r:id="rId17"/>
    <p:sldId id="325" r:id="rId18"/>
    <p:sldId id="326" r:id="rId19"/>
    <p:sldId id="377" r:id="rId20"/>
    <p:sldId id="327" r:id="rId21"/>
    <p:sldId id="269" r:id="rId22"/>
    <p:sldId id="270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278" r:id="rId33"/>
    <p:sldId id="279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16" r:id="rId65"/>
    <p:sldId id="317" r:id="rId6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000000"/>
    <a:srgbClr val="080808"/>
    <a:srgbClr val="FFFFFF"/>
    <a:srgbClr val="FFFF99"/>
    <a:srgbClr val="000058"/>
    <a:srgbClr val="000099"/>
    <a:srgbClr val="005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52400" y="1752600"/>
            <a:ext cx="8840788" cy="1612900"/>
            <a:chOff x="96" y="1104"/>
            <a:chExt cx="5569" cy="1016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96" y="1113"/>
              <a:ext cx="5565" cy="10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3501">
                  <a:srgbClr val="E6E6E6"/>
                </a:gs>
                <a:gs pos="16000">
                  <a:srgbClr val="7D8496"/>
                </a:gs>
                <a:gs pos="23500">
                  <a:srgbClr val="E6E6E6"/>
                </a:gs>
                <a:gs pos="42501">
                  <a:srgbClr val="7D8496"/>
                </a:gs>
                <a:gs pos="50000">
                  <a:srgbClr val="E6E6E6"/>
                </a:gs>
                <a:gs pos="57500">
                  <a:srgbClr val="7D8496"/>
                </a:gs>
                <a:gs pos="76500">
                  <a:srgbClr val="E6E6E6"/>
                </a:gs>
                <a:gs pos="84000">
                  <a:srgbClr val="7D8496"/>
                </a:gs>
                <a:gs pos="96500">
                  <a:srgbClr val="E6E6E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>
              <a:outerShdw dist="53882" dir="189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auto">
            <a:xfrm>
              <a:off x="96" y="1104"/>
              <a:ext cx="5569" cy="302"/>
            </a:xfrm>
            <a:custGeom>
              <a:avLst/>
              <a:gdLst>
                <a:gd name="T0" fmla="*/ 0 w 5569"/>
                <a:gd name="T1" fmla="*/ 301 h 302"/>
                <a:gd name="T2" fmla="*/ 0 w 5569"/>
                <a:gd name="T3" fmla="*/ 0 h 302"/>
                <a:gd name="T4" fmla="*/ 5568 w 5569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302">
                  <a:moveTo>
                    <a:pt x="0" y="301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auto">
            <a:xfrm>
              <a:off x="96" y="1818"/>
              <a:ext cx="5569" cy="302"/>
            </a:xfrm>
            <a:custGeom>
              <a:avLst/>
              <a:gdLst>
                <a:gd name="T0" fmla="*/ 5568 w 5569"/>
                <a:gd name="T1" fmla="*/ 0 h 302"/>
                <a:gd name="T2" fmla="*/ 5568 w 5569"/>
                <a:gd name="T3" fmla="*/ 301 h 302"/>
                <a:gd name="T4" fmla="*/ 0 w 5569"/>
                <a:gd name="T5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302">
                  <a:moveTo>
                    <a:pt x="5568" y="0"/>
                  </a:moveTo>
                  <a:lnTo>
                    <a:pt x="5568" y="301"/>
                  </a:lnTo>
                  <a:lnTo>
                    <a:pt x="0" y="301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CB7B1C-54DD-42C7-B451-408654BBE9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76E6A-AE31-4391-A54E-FD9FE8CD6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71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9DDB-39EE-48DA-A2F8-2B0C37299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89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2957D-F66E-47B8-BAF9-942F5ED95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3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82BB-1176-40B3-BED1-24FF7ACD8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4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57C67-57F5-4C7E-81F2-A961C0081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46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64FD-F794-4F2A-B96C-38B102271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8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613E3-E10A-4C70-90F8-D6420ACDC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75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7BFFD-AC3C-41A8-ACD2-A122758AB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16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3274C-A6BB-4A9E-8924-7048537C32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64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66190-92D8-49EE-9200-78616DB78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2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33000">
              <a:srgbClr val="000058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52400" y="5881688"/>
            <a:ext cx="8840788" cy="531812"/>
            <a:chOff x="96" y="3705"/>
            <a:chExt cx="5569" cy="335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96" y="3708"/>
              <a:ext cx="5565" cy="3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3501">
                  <a:srgbClr val="E6E6E6"/>
                </a:gs>
                <a:gs pos="16000">
                  <a:srgbClr val="7D8496"/>
                </a:gs>
                <a:gs pos="23500">
                  <a:srgbClr val="E6E6E6"/>
                </a:gs>
                <a:gs pos="42501">
                  <a:srgbClr val="7D8496"/>
                </a:gs>
                <a:gs pos="50000">
                  <a:srgbClr val="E6E6E6"/>
                </a:gs>
                <a:gs pos="57500">
                  <a:srgbClr val="7D8496"/>
                </a:gs>
                <a:gs pos="76500">
                  <a:srgbClr val="E6E6E6"/>
                </a:gs>
                <a:gs pos="84000">
                  <a:srgbClr val="7D8496"/>
                </a:gs>
                <a:gs pos="96500">
                  <a:srgbClr val="E6E6E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>
              <a:outerShdw dist="53882" dir="189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auto">
            <a:xfrm>
              <a:off x="96" y="3705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96" y="3819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auto">
            <a:xfrm>
              <a:off x="96" y="3933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96" y="3712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67676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96" y="3826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96" y="3940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3DE90B-7B98-495D-B24C-556D7C82E2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8194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baseline="30000" dirty="0" smtClean="0"/>
              <a:t>23</a:t>
            </a:r>
            <a:r>
              <a:rPr lang="en-US" sz="4000" b="1" baseline="30000" dirty="0"/>
              <a:t> </a:t>
            </a:r>
            <a:r>
              <a:rPr lang="en-US" sz="4000" dirty="0"/>
              <a:t>But the hour is coming, and now </a:t>
            </a:r>
            <a:r>
              <a:rPr lang="en-US" sz="4000" dirty="0" smtClean="0"/>
              <a:t>is, </a:t>
            </a:r>
            <a:r>
              <a:rPr lang="en-US" sz="4000" dirty="0"/>
              <a:t>when the </a:t>
            </a:r>
            <a:r>
              <a:rPr lang="en-US" sz="4000" b="1" dirty="0">
                <a:solidFill>
                  <a:srgbClr val="FFFF00"/>
                </a:solidFill>
              </a:rPr>
              <a:t>true worshipers</a:t>
            </a:r>
            <a:r>
              <a:rPr lang="en-US" sz="4000" dirty="0"/>
              <a:t> will worship the Father in spirit and truth; for the Father is seeking such to </a:t>
            </a:r>
            <a:r>
              <a:rPr lang="en-US" sz="4000" dirty="0" smtClean="0"/>
              <a:t>worship Him. </a:t>
            </a:r>
            <a:r>
              <a:rPr lang="en-US" sz="4000" b="1" baseline="30000" dirty="0" smtClean="0"/>
              <a:t>24 </a:t>
            </a:r>
            <a:r>
              <a:rPr lang="en-US" sz="4000" b="1" dirty="0" smtClean="0">
                <a:solidFill>
                  <a:srgbClr val="FFFF00"/>
                </a:solidFill>
              </a:rPr>
              <a:t>God is Spirit</a:t>
            </a:r>
            <a:r>
              <a:rPr lang="en-US" sz="4000" b="1" dirty="0">
                <a:solidFill>
                  <a:srgbClr val="FFFF00"/>
                </a:solidFill>
              </a:rPr>
              <a:t>, and those who worship Him must worship in spirit and truth</a:t>
            </a:r>
            <a:r>
              <a:rPr lang="en-US" sz="4000" dirty="0" smtClean="0"/>
              <a:t>.” </a:t>
            </a:r>
            <a:r>
              <a:rPr lang="en-US" sz="3200" dirty="0" smtClean="0"/>
              <a:t>(John 4:23-24)</a:t>
            </a:r>
            <a:endParaRPr lang="en-US" sz="3200" dirty="0"/>
          </a:p>
        </p:txBody>
      </p:sp>
      <p:sp>
        <p:nvSpPr>
          <p:cNvPr id="3" name="Bevel 2"/>
          <p:cNvSpPr/>
          <p:nvPr/>
        </p:nvSpPr>
        <p:spPr bwMode="auto">
          <a:xfrm>
            <a:off x="0" y="0"/>
            <a:ext cx="9144000" cy="2743200"/>
          </a:xfrm>
          <a:prstGeom prst="bevel">
            <a:avLst/>
          </a:prstGeom>
          <a:solidFill>
            <a:srgbClr val="080808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none" strike="noStrike" cap="none" normalizeH="0" baseline="0" dirty="0" smtClean="0">
                <a:ln>
                  <a:noFill/>
                </a:ln>
                <a:solidFill>
                  <a:srgbClr val="66FFFF"/>
                </a:solidFill>
                <a:effectLst/>
              </a:rPr>
              <a:t>All Acceptable Worship Must</a:t>
            </a:r>
            <a:r>
              <a:rPr kumimoji="0" lang="en-US" sz="5200" b="1" i="0" u="none" strike="noStrike" cap="none" normalizeH="0" dirty="0" smtClean="0">
                <a:ln>
                  <a:noFill/>
                </a:ln>
                <a:solidFill>
                  <a:srgbClr val="66FFFF"/>
                </a:solidFill>
                <a:effectLst/>
              </a:rPr>
              <a:t> Be </a:t>
            </a:r>
            <a:r>
              <a:rPr lang="en-US" sz="5200" b="1" dirty="0" smtClean="0">
                <a:solidFill>
                  <a:srgbClr val="66FFFF"/>
                </a:solidFill>
              </a:rPr>
              <a:t>In Spirit &amp; In Truth</a:t>
            </a:r>
            <a:endParaRPr kumimoji="0" lang="en-US" sz="5200" b="1" i="0" u="none" strike="noStrike" cap="none" normalizeH="0" baseline="0" dirty="0" smtClean="0">
              <a:ln>
                <a:noFill/>
              </a:ln>
              <a:solidFill>
                <a:srgbClr val="66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23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Lord’s Supper in Early Church</a:t>
            </a:r>
            <a:endParaRPr lang="en-US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8803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6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2</a:t>
            </a:r>
            <a:endParaRPr lang="en-US" altLang="en-US" sz="4000" b="1" dirty="0">
              <a:solidFill>
                <a:schemeClr val="tx2"/>
              </a:solidFill>
            </a:endParaRPr>
          </a:p>
          <a:p>
            <a:pPr>
              <a:lnSpc>
                <a:spcPct val="92000"/>
              </a:lnSpc>
            </a:pPr>
            <a:r>
              <a:rPr lang="en-US" sz="3200" b="1" baseline="30000" dirty="0"/>
              <a:t>42 </a:t>
            </a:r>
            <a:r>
              <a:rPr lang="en-US" sz="3200" dirty="0"/>
              <a:t>And they continued steadfastly in the apostles’ doctrine and fellowship, in the breaking of bread, and in prayers. </a:t>
            </a:r>
            <a:r>
              <a:rPr lang="en-US" sz="3200" b="1" baseline="30000" dirty="0"/>
              <a:t>43 </a:t>
            </a:r>
            <a:r>
              <a:rPr lang="en-US" sz="3200" dirty="0"/>
              <a:t>Then fear came upon every soul, and many wonders and signs were done through </a:t>
            </a:r>
            <a:r>
              <a:rPr lang="en-US" sz="3200" dirty="0" smtClean="0"/>
              <a:t>the apostles. </a:t>
            </a:r>
            <a:r>
              <a:rPr lang="en-US" sz="3200" b="1" baseline="30000" dirty="0" smtClean="0"/>
              <a:t>44</a:t>
            </a:r>
            <a:r>
              <a:rPr lang="en-US" sz="3200" b="1" baseline="30000" dirty="0"/>
              <a:t> </a:t>
            </a:r>
            <a:r>
              <a:rPr lang="en-US" sz="3200" dirty="0"/>
              <a:t>Now all who believed were together, and had all things </a:t>
            </a:r>
            <a:r>
              <a:rPr lang="en-US" sz="3200" dirty="0" smtClean="0"/>
              <a:t>in common, </a:t>
            </a:r>
            <a:r>
              <a:rPr lang="en-US" sz="3200" b="1" baseline="30000" dirty="0" smtClean="0"/>
              <a:t>45</a:t>
            </a:r>
            <a:r>
              <a:rPr lang="en-US" sz="3200" b="1" baseline="30000" dirty="0"/>
              <a:t> </a:t>
            </a:r>
            <a:r>
              <a:rPr lang="en-US" sz="3200" dirty="0"/>
              <a:t>and sold their possessions and goods, and divided them among all, as anyone had need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46</a:t>
            </a:r>
            <a:r>
              <a:rPr lang="en-US" sz="3200" b="1" baseline="30000" dirty="0"/>
              <a:t> </a:t>
            </a:r>
            <a:r>
              <a:rPr lang="en-US" sz="3200" dirty="0"/>
              <a:t>So continuing daily with one accord in the temple, and breaking bread from house to house, they ate their food with gladness and simplicity of heart,</a:t>
            </a:r>
            <a:r>
              <a:rPr lang="en-US" sz="3200" b="1" baseline="30000" dirty="0"/>
              <a:t>47 </a:t>
            </a:r>
            <a:r>
              <a:rPr lang="en-US" sz="3200" dirty="0"/>
              <a:t>praising God and having favor with all the people. And the Lord added to the </a:t>
            </a:r>
            <a:r>
              <a:rPr lang="en-US" sz="3200" dirty="0" smtClean="0"/>
              <a:t>church daily </a:t>
            </a:r>
            <a:r>
              <a:rPr lang="en-US" sz="3200" dirty="0"/>
              <a:t>those who were being saved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94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6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2</a:t>
            </a:r>
            <a:endParaRPr lang="en-US" altLang="en-US" sz="4000" b="1" dirty="0">
              <a:solidFill>
                <a:schemeClr val="tx2"/>
              </a:solidFill>
            </a:endParaRPr>
          </a:p>
          <a:p>
            <a:pPr>
              <a:lnSpc>
                <a:spcPct val="92000"/>
              </a:lnSpc>
            </a:pPr>
            <a:r>
              <a:rPr lang="en-US" sz="3200" b="1" baseline="30000" dirty="0"/>
              <a:t>42 </a:t>
            </a:r>
            <a:r>
              <a:rPr lang="en-US" sz="3200" dirty="0"/>
              <a:t>And they continued steadfastly in the apostles’ doctrine and fellowship, in </a:t>
            </a:r>
            <a:r>
              <a:rPr lang="en-US" sz="3200" dirty="0">
                <a:solidFill>
                  <a:srgbClr val="FFFF00"/>
                </a:solidFill>
              </a:rPr>
              <a:t>the breaking of bread</a:t>
            </a:r>
            <a:r>
              <a:rPr lang="en-US" sz="3200" dirty="0"/>
              <a:t>, and in prayers. </a:t>
            </a:r>
            <a:r>
              <a:rPr lang="en-US" sz="3200" b="1" baseline="30000" dirty="0"/>
              <a:t>43 </a:t>
            </a:r>
            <a:r>
              <a:rPr lang="en-US" sz="3200" dirty="0"/>
              <a:t>Then fear came upon every soul, and many wonders and signs were done through </a:t>
            </a:r>
            <a:r>
              <a:rPr lang="en-US" sz="3200" dirty="0" smtClean="0"/>
              <a:t>the apostles. </a:t>
            </a:r>
            <a:r>
              <a:rPr lang="en-US" sz="3200" b="1" baseline="30000" dirty="0" smtClean="0"/>
              <a:t>44</a:t>
            </a:r>
            <a:r>
              <a:rPr lang="en-US" sz="3200" b="1" baseline="30000" dirty="0"/>
              <a:t> </a:t>
            </a:r>
            <a:r>
              <a:rPr lang="en-US" sz="3200" dirty="0"/>
              <a:t>Now all who believed were together, and had all things </a:t>
            </a:r>
            <a:r>
              <a:rPr lang="en-US" sz="3200" dirty="0" smtClean="0"/>
              <a:t>in common, </a:t>
            </a:r>
            <a:r>
              <a:rPr lang="en-US" sz="3200" b="1" baseline="30000" dirty="0" smtClean="0"/>
              <a:t>45</a:t>
            </a:r>
            <a:r>
              <a:rPr lang="en-US" sz="3200" b="1" baseline="30000" dirty="0"/>
              <a:t> </a:t>
            </a:r>
            <a:r>
              <a:rPr lang="en-US" sz="3200" dirty="0"/>
              <a:t>and sold their possessions and goods, and divided them among all, as anyone had need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46</a:t>
            </a:r>
            <a:r>
              <a:rPr lang="en-US" sz="3200" b="1" baseline="30000" dirty="0"/>
              <a:t> </a:t>
            </a:r>
            <a:r>
              <a:rPr lang="en-US" sz="3200" dirty="0"/>
              <a:t>So continuing daily with one accord in the temple, and breaking bread from house to house, they ate their food with gladness and simplicity of heart,</a:t>
            </a:r>
            <a:r>
              <a:rPr lang="en-US" sz="3200" b="1" baseline="30000" dirty="0"/>
              <a:t>47 </a:t>
            </a:r>
            <a:r>
              <a:rPr lang="en-US" sz="3200" dirty="0"/>
              <a:t>praising God and having favor with all the people. And the Lord added to the </a:t>
            </a:r>
            <a:r>
              <a:rPr lang="en-US" sz="3200" dirty="0" smtClean="0"/>
              <a:t>church daily </a:t>
            </a:r>
            <a:r>
              <a:rPr lang="en-US" sz="3200" dirty="0"/>
              <a:t>those who were being saved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77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6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2</a:t>
            </a:r>
            <a:endParaRPr lang="en-US" altLang="en-US" sz="4000" b="1" dirty="0">
              <a:solidFill>
                <a:schemeClr val="tx2"/>
              </a:solidFill>
            </a:endParaRPr>
          </a:p>
          <a:p>
            <a:pPr>
              <a:lnSpc>
                <a:spcPct val="92000"/>
              </a:lnSpc>
            </a:pPr>
            <a:r>
              <a:rPr lang="en-US" sz="3200" b="1" baseline="30000" dirty="0"/>
              <a:t>42 </a:t>
            </a:r>
            <a:r>
              <a:rPr lang="en-US" sz="3200" dirty="0"/>
              <a:t>And they continued steadfastly in the apostles’ doctrine and fellowship, in </a:t>
            </a:r>
            <a:r>
              <a:rPr lang="en-US" sz="3200" dirty="0">
                <a:solidFill>
                  <a:srgbClr val="FFFF00"/>
                </a:solidFill>
              </a:rPr>
              <a:t>the breaking of bread</a:t>
            </a:r>
            <a:r>
              <a:rPr lang="en-US" sz="3200" dirty="0"/>
              <a:t>, and in prayers. </a:t>
            </a:r>
            <a:r>
              <a:rPr lang="en-US" sz="3200" b="1" baseline="30000" dirty="0"/>
              <a:t>43 </a:t>
            </a:r>
            <a:r>
              <a:rPr lang="en-US" sz="3200" dirty="0"/>
              <a:t>Then fear came upon every soul, and many wonders and signs were done through </a:t>
            </a:r>
            <a:r>
              <a:rPr lang="en-US" sz="3200" dirty="0" smtClean="0"/>
              <a:t>the apostles. </a:t>
            </a:r>
            <a:r>
              <a:rPr lang="en-US" sz="3200" b="1" baseline="30000" dirty="0" smtClean="0"/>
              <a:t>44</a:t>
            </a:r>
            <a:r>
              <a:rPr lang="en-US" sz="3200" b="1" baseline="30000" dirty="0"/>
              <a:t> </a:t>
            </a:r>
            <a:r>
              <a:rPr lang="en-US" sz="3200" dirty="0"/>
              <a:t>Now all who believed were together, and had all things </a:t>
            </a:r>
            <a:r>
              <a:rPr lang="en-US" sz="3200" dirty="0" smtClean="0"/>
              <a:t>in common, </a:t>
            </a:r>
            <a:r>
              <a:rPr lang="en-US" sz="3200" b="1" baseline="30000" dirty="0" smtClean="0"/>
              <a:t>45</a:t>
            </a:r>
            <a:r>
              <a:rPr lang="en-US" sz="3200" b="1" baseline="30000" dirty="0"/>
              <a:t> </a:t>
            </a:r>
            <a:r>
              <a:rPr lang="en-US" sz="3200" dirty="0"/>
              <a:t>and sold their possessions and goods, and divided them among all, as anyone had need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46</a:t>
            </a:r>
            <a:r>
              <a:rPr lang="en-US" sz="3200" b="1" baseline="30000" dirty="0"/>
              <a:t> </a:t>
            </a:r>
            <a:r>
              <a:rPr lang="en-US" sz="3200" dirty="0"/>
              <a:t>So </a:t>
            </a:r>
            <a:r>
              <a:rPr lang="en-US" sz="3200" dirty="0">
                <a:solidFill>
                  <a:srgbClr val="FFFF00"/>
                </a:solidFill>
              </a:rPr>
              <a:t>continuing daily with one accord in the temple</a:t>
            </a:r>
            <a:r>
              <a:rPr lang="en-US" sz="3200" dirty="0"/>
              <a:t>, and breaking bread from house to house, they ate their food with gladness and simplicity of heart,</a:t>
            </a:r>
            <a:r>
              <a:rPr lang="en-US" sz="3200" b="1" baseline="30000" dirty="0"/>
              <a:t>47 </a:t>
            </a:r>
            <a:r>
              <a:rPr lang="en-US" sz="3200" dirty="0"/>
              <a:t>praising God and having favor with all the people. And the Lord added to the </a:t>
            </a:r>
            <a:r>
              <a:rPr lang="en-US" sz="3200" dirty="0" smtClean="0"/>
              <a:t>church daily </a:t>
            </a:r>
            <a:r>
              <a:rPr lang="en-US" sz="3200" dirty="0"/>
              <a:t>those who were being saved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44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6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2</a:t>
            </a:r>
            <a:endParaRPr lang="en-US" altLang="en-US" sz="4000" b="1" dirty="0">
              <a:solidFill>
                <a:schemeClr val="tx2"/>
              </a:solidFill>
            </a:endParaRPr>
          </a:p>
          <a:p>
            <a:pPr>
              <a:lnSpc>
                <a:spcPct val="92000"/>
              </a:lnSpc>
            </a:pPr>
            <a:r>
              <a:rPr lang="en-US" sz="3200" b="1" baseline="30000" dirty="0"/>
              <a:t>42 </a:t>
            </a:r>
            <a:r>
              <a:rPr lang="en-US" sz="3200" dirty="0"/>
              <a:t>And they continued steadfastly in the apostles’ doctrine and fellowship, in </a:t>
            </a:r>
            <a:r>
              <a:rPr lang="en-US" sz="3200" dirty="0">
                <a:solidFill>
                  <a:srgbClr val="FFFF00"/>
                </a:solidFill>
              </a:rPr>
              <a:t>the breaking of bread</a:t>
            </a:r>
            <a:r>
              <a:rPr lang="en-US" sz="3200" dirty="0"/>
              <a:t>, and in prayers. </a:t>
            </a:r>
            <a:r>
              <a:rPr lang="en-US" sz="3200" b="1" baseline="30000" dirty="0"/>
              <a:t>43 </a:t>
            </a:r>
            <a:r>
              <a:rPr lang="en-US" sz="3200" dirty="0"/>
              <a:t>Then fear came upon every soul, and many wonders and signs were done through </a:t>
            </a:r>
            <a:r>
              <a:rPr lang="en-US" sz="3200" dirty="0" smtClean="0"/>
              <a:t>the apostles. </a:t>
            </a:r>
            <a:r>
              <a:rPr lang="en-US" sz="3200" b="1" baseline="30000" dirty="0" smtClean="0"/>
              <a:t>44</a:t>
            </a:r>
            <a:r>
              <a:rPr lang="en-US" sz="3200" b="1" baseline="30000" dirty="0"/>
              <a:t> </a:t>
            </a:r>
            <a:r>
              <a:rPr lang="en-US" sz="3200" dirty="0"/>
              <a:t>Now all who believed were together, and had all things </a:t>
            </a:r>
            <a:r>
              <a:rPr lang="en-US" sz="3200" dirty="0" smtClean="0"/>
              <a:t>in common, </a:t>
            </a:r>
            <a:r>
              <a:rPr lang="en-US" sz="3200" b="1" baseline="30000" dirty="0" smtClean="0"/>
              <a:t>45</a:t>
            </a:r>
            <a:r>
              <a:rPr lang="en-US" sz="3200" b="1" baseline="30000" dirty="0"/>
              <a:t> </a:t>
            </a:r>
            <a:r>
              <a:rPr lang="en-US" sz="3200" dirty="0"/>
              <a:t>and sold their possessions and goods, and divided them among all, as anyone had need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46</a:t>
            </a:r>
            <a:r>
              <a:rPr lang="en-US" sz="3200" b="1" baseline="30000" dirty="0"/>
              <a:t> </a:t>
            </a:r>
            <a:r>
              <a:rPr lang="en-US" sz="3200" dirty="0"/>
              <a:t>So </a:t>
            </a:r>
            <a:r>
              <a:rPr lang="en-US" sz="3200" dirty="0">
                <a:solidFill>
                  <a:srgbClr val="FFFF00"/>
                </a:solidFill>
              </a:rPr>
              <a:t>continuing daily with one accord in the temple</a:t>
            </a:r>
            <a:r>
              <a:rPr lang="en-US" sz="3200" dirty="0"/>
              <a:t>, and </a:t>
            </a:r>
            <a:r>
              <a:rPr lang="en-US" sz="3200" dirty="0">
                <a:solidFill>
                  <a:srgbClr val="FFC000"/>
                </a:solidFill>
              </a:rPr>
              <a:t>breaking bread from house to house</a:t>
            </a:r>
            <a:r>
              <a:rPr lang="en-US" sz="3200" dirty="0"/>
              <a:t>, they ate their food with gladness and simplicity of heart,</a:t>
            </a:r>
            <a:r>
              <a:rPr lang="en-US" sz="3200" b="1" baseline="30000" dirty="0"/>
              <a:t>47 </a:t>
            </a:r>
            <a:r>
              <a:rPr lang="en-US" sz="3200" dirty="0"/>
              <a:t>praising God and having favor with all the people. And the Lord added to the </a:t>
            </a:r>
            <a:r>
              <a:rPr lang="en-US" sz="3200" dirty="0" smtClean="0"/>
              <a:t>church daily </a:t>
            </a:r>
            <a:r>
              <a:rPr lang="en-US" sz="3200" dirty="0"/>
              <a:t>those who were being saved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50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Lord’s Supper in Troas</a:t>
            </a:r>
          </a:p>
        </p:txBody>
      </p:sp>
    </p:spTree>
    <p:extLst>
      <p:ext uri="{BB962C8B-B14F-4D97-AF65-F5344CB8AC3E}">
        <p14:creationId xmlns:p14="http://schemas.microsoft.com/office/powerpoint/2010/main" val="20471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6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</a:t>
            </a:r>
            <a:r>
              <a:rPr lang="en-US" altLang="en-US" sz="4400" b="1" dirty="0" smtClean="0">
                <a:solidFill>
                  <a:schemeClr val="tx2"/>
                </a:solidFill>
              </a:rPr>
              <a:t>20</a:t>
            </a:r>
            <a:endParaRPr lang="en-US" altLang="en-US" sz="2400" baseline="30000" dirty="0"/>
          </a:p>
          <a:p>
            <a:pPr>
              <a:lnSpc>
                <a:spcPct val="96000"/>
              </a:lnSpc>
            </a:pPr>
            <a:r>
              <a:rPr lang="en-US" sz="3000" b="1" baseline="30000" dirty="0" smtClean="0"/>
              <a:t>7</a:t>
            </a:r>
            <a:r>
              <a:rPr lang="en-US" sz="3000" b="1" baseline="30000" dirty="0"/>
              <a:t> </a:t>
            </a:r>
            <a:r>
              <a:rPr lang="en-US" sz="3000" dirty="0"/>
              <a:t>Now on the first day of the week, when </a:t>
            </a:r>
            <a:r>
              <a:rPr lang="en-US" sz="3000" dirty="0" smtClean="0"/>
              <a:t>the disciples came </a:t>
            </a:r>
            <a:r>
              <a:rPr lang="en-US" sz="3000" dirty="0"/>
              <a:t>together to break bread, Paul, ready to depart the next day, spoke to them and continued his message until midnight. </a:t>
            </a:r>
            <a:r>
              <a:rPr lang="en-US" sz="3000" b="1" baseline="30000" dirty="0"/>
              <a:t>8 </a:t>
            </a:r>
            <a:r>
              <a:rPr lang="en-US" sz="3000" dirty="0"/>
              <a:t>There were many lamps in the upper room where </a:t>
            </a:r>
            <a:r>
              <a:rPr lang="en-US" sz="3000" dirty="0" smtClean="0"/>
              <a:t>they were </a:t>
            </a:r>
            <a:r>
              <a:rPr lang="en-US" sz="3000" dirty="0"/>
              <a:t>gathered together. </a:t>
            </a:r>
            <a:r>
              <a:rPr lang="en-US" sz="3000" b="1" baseline="30000" dirty="0"/>
              <a:t>9 </a:t>
            </a:r>
            <a:r>
              <a:rPr lang="en-US" sz="3000" dirty="0"/>
              <a:t>And in a window sat a certain young man named </a:t>
            </a:r>
            <a:r>
              <a:rPr lang="en-US" sz="3000" dirty="0" err="1"/>
              <a:t>Eutychus</a:t>
            </a:r>
            <a:r>
              <a:rPr lang="en-US" sz="3000" dirty="0"/>
              <a:t>, who was sinking into a deep sleep. He was overcome by sleep; and as Paul continued speaking, he fell down from the third story and was taken up dead. </a:t>
            </a:r>
            <a:r>
              <a:rPr lang="en-US" sz="3000" b="1" baseline="30000" dirty="0"/>
              <a:t>10 </a:t>
            </a:r>
            <a:r>
              <a:rPr lang="en-US" sz="3000" dirty="0"/>
              <a:t>But Paul went down, fell on him, and embracing </a:t>
            </a:r>
            <a:r>
              <a:rPr lang="en-US" sz="3000" dirty="0" smtClean="0"/>
              <a:t>him said</a:t>
            </a:r>
            <a:r>
              <a:rPr lang="en-US" sz="3000" dirty="0"/>
              <a:t>, “Do not trouble yourselves, for his life is in him.” </a:t>
            </a:r>
            <a:r>
              <a:rPr lang="en-US" sz="3000" b="1" baseline="30000" dirty="0"/>
              <a:t>11 </a:t>
            </a:r>
            <a:r>
              <a:rPr lang="en-US" sz="3000" dirty="0"/>
              <a:t>Now when he had come up, had broken bread and eaten, and talked a long while, even till daybreak, he departed.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791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6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</a:t>
            </a:r>
            <a:r>
              <a:rPr lang="en-US" altLang="en-US" sz="4400" b="1" dirty="0" smtClean="0">
                <a:solidFill>
                  <a:schemeClr val="tx2"/>
                </a:solidFill>
              </a:rPr>
              <a:t>20</a:t>
            </a:r>
            <a:endParaRPr lang="en-US" altLang="en-US" sz="2400" baseline="30000" dirty="0"/>
          </a:p>
          <a:p>
            <a:pPr>
              <a:lnSpc>
                <a:spcPct val="96000"/>
              </a:lnSpc>
            </a:pPr>
            <a:r>
              <a:rPr lang="en-US" sz="3000" b="1" baseline="30000" dirty="0" smtClean="0"/>
              <a:t>7</a:t>
            </a:r>
            <a:r>
              <a:rPr lang="en-US" sz="3000" b="1" baseline="30000" dirty="0"/>
              <a:t> </a:t>
            </a:r>
            <a:r>
              <a:rPr lang="en-US" sz="3000" dirty="0"/>
              <a:t>Now </a:t>
            </a:r>
            <a:r>
              <a:rPr lang="en-US" sz="3000" dirty="0">
                <a:solidFill>
                  <a:srgbClr val="FFFF00"/>
                </a:solidFill>
              </a:rPr>
              <a:t>on the first day of the week</a:t>
            </a:r>
            <a:r>
              <a:rPr lang="en-US" sz="3000" dirty="0"/>
              <a:t>, when </a:t>
            </a:r>
            <a:r>
              <a:rPr lang="en-US" sz="3000" dirty="0" smtClean="0"/>
              <a:t>the disciples came </a:t>
            </a:r>
            <a:r>
              <a:rPr lang="en-US" sz="3000" dirty="0"/>
              <a:t>together to break bread, Paul, ready to depart the next day, spoke to them and continued his message until midnight. </a:t>
            </a:r>
            <a:r>
              <a:rPr lang="en-US" sz="3000" b="1" baseline="30000" dirty="0"/>
              <a:t>8 </a:t>
            </a:r>
            <a:r>
              <a:rPr lang="en-US" sz="3000" dirty="0"/>
              <a:t>There were many lamps in the upper room where </a:t>
            </a:r>
            <a:r>
              <a:rPr lang="en-US" sz="3000" dirty="0" smtClean="0"/>
              <a:t>they were </a:t>
            </a:r>
            <a:r>
              <a:rPr lang="en-US" sz="3000" dirty="0"/>
              <a:t>gathered together. </a:t>
            </a:r>
            <a:r>
              <a:rPr lang="en-US" sz="3000" b="1" baseline="30000" dirty="0"/>
              <a:t>9 </a:t>
            </a:r>
            <a:r>
              <a:rPr lang="en-US" sz="3000" dirty="0"/>
              <a:t>And in a window sat a certain young man named </a:t>
            </a:r>
            <a:r>
              <a:rPr lang="en-US" sz="3000" dirty="0" err="1"/>
              <a:t>Eutychus</a:t>
            </a:r>
            <a:r>
              <a:rPr lang="en-US" sz="3000" dirty="0"/>
              <a:t>, who was sinking into a deep sleep. He was overcome by sleep; and as Paul continued speaking, he fell down from the third story and was taken up dead. </a:t>
            </a:r>
            <a:r>
              <a:rPr lang="en-US" sz="3000" b="1" baseline="30000" dirty="0"/>
              <a:t>10 </a:t>
            </a:r>
            <a:r>
              <a:rPr lang="en-US" sz="3000" dirty="0"/>
              <a:t>But Paul went down, fell on him, and embracing </a:t>
            </a:r>
            <a:r>
              <a:rPr lang="en-US" sz="3000" dirty="0" smtClean="0"/>
              <a:t>him said</a:t>
            </a:r>
            <a:r>
              <a:rPr lang="en-US" sz="3000" dirty="0"/>
              <a:t>, “Do not trouble yourselves, for his life is in him.” </a:t>
            </a:r>
            <a:r>
              <a:rPr lang="en-US" sz="3000" b="1" baseline="30000" dirty="0"/>
              <a:t>11 </a:t>
            </a:r>
            <a:r>
              <a:rPr lang="en-US" sz="3000" dirty="0"/>
              <a:t>Now when he had come up, had broken bread and eaten, and talked a long while, even till daybreak, he departed.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56671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6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</a:t>
            </a:r>
            <a:r>
              <a:rPr lang="en-US" altLang="en-US" sz="4400" b="1" dirty="0" smtClean="0">
                <a:solidFill>
                  <a:schemeClr val="tx2"/>
                </a:solidFill>
              </a:rPr>
              <a:t>20</a:t>
            </a:r>
            <a:endParaRPr lang="en-US" altLang="en-US" sz="2400" baseline="30000" dirty="0"/>
          </a:p>
          <a:p>
            <a:pPr>
              <a:lnSpc>
                <a:spcPct val="96000"/>
              </a:lnSpc>
            </a:pPr>
            <a:r>
              <a:rPr lang="en-US" sz="3000" b="1" baseline="30000" dirty="0" smtClean="0"/>
              <a:t>7</a:t>
            </a:r>
            <a:r>
              <a:rPr lang="en-US" sz="3000" b="1" baseline="30000" dirty="0"/>
              <a:t> </a:t>
            </a:r>
            <a:r>
              <a:rPr lang="en-US" sz="3000" dirty="0"/>
              <a:t>Now </a:t>
            </a:r>
            <a:r>
              <a:rPr lang="en-US" sz="3000" dirty="0">
                <a:solidFill>
                  <a:srgbClr val="FFFF00"/>
                </a:solidFill>
              </a:rPr>
              <a:t>on the first day of the week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FFFF00"/>
                </a:solidFill>
              </a:rPr>
              <a:t>when </a:t>
            </a:r>
            <a:r>
              <a:rPr lang="en-US" sz="3000" dirty="0" smtClean="0">
                <a:solidFill>
                  <a:srgbClr val="FFFF00"/>
                </a:solidFill>
              </a:rPr>
              <a:t>the disciples </a:t>
            </a:r>
            <a:r>
              <a:rPr lang="en-US" sz="3000" b="1" dirty="0" smtClean="0">
                <a:solidFill>
                  <a:srgbClr val="FFFF00"/>
                </a:solidFill>
              </a:rPr>
              <a:t>came </a:t>
            </a:r>
            <a:r>
              <a:rPr lang="en-US" sz="3000" b="1" dirty="0">
                <a:solidFill>
                  <a:srgbClr val="FFFF00"/>
                </a:solidFill>
              </a:rPr>
              <a:t>together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u="sng" dirty="0">
                <a:solidFill>
                  <a:srgbClr val="FFFF00"/>
                </a:solidFill>
              </a:rPr>
              <a:t>to break bread</a:t>
            </a:r>
            <a:r>
              <a:rPr lang="en-US" sz="3000" dirty="0"/>
              <a:t>, Paul, ready to depart the next day, spoke to them and continued his message until midnight. </a:t>
            </a:r>
            <a:r>
              <a:rPr lang="en-US" sz="3000" b="1" baseline="30000" dirty="0"/>
              <a:t>8 </a:t>
            </a:r>
            <a:r>
              <a:rPr lang="en-US" sz="3000" dirty="0"/>
              <a:t>There were many lamps in the upper room where </a:t>
            </a:r>
            <a:r>
              <a:rPr lang="en-US" sz="3000" dirty="0" smtClean="0"/>
              <a:t>they were </a:t>
            </a:r>
            <a:r>
              <a:rPr lang="en-US" sz="3000" dirty="0"/>
              <a:t>gathered together. </a:t>
            </a:r>
            <a:r>
              <a:rPr lang="en-US" sz="3000" b="1" baseline="30000" dirty="0"/>
              <a:t>9 </a:t>
            </a:r>
            <a:r>
              <a:rPr lang="en-US" sz="3000" dirty="0"/>
              <a:t>And in a window sat a certain young man named </a:t>
            </a:r>
            <a:r>
              <a:rPr lang="en-US" sz="3000" dirty="0" err="1"/>
              <a:t>Eutychus</a:t>
            </a:r>
            <a:r>
              <a:rPr lang="en-US" sz="3000" dirty="0"/>
              <a:t>, who was sinking into a deep sleep. He was overcome by sleep; and as Paul continued speaking, he fell down from the third story and was taken up dead. </a:t>
            </a:r>
            <a:r>
              <a:rPr lang="en-US" sz="3000" b="1" baseline="30000" dirty="0"/>
              <a:t>10 </a:t>
            </a:r>
            <a:r>
              <a:rPr lang="en-US" sz="3000" dirty="0"/>
              <a:t>But Paul went down, fell on him, and embracing </a:t>
            </a:r>
            <a:r>
              <a:rPr lang="en-US" sz="3000" dirty="0" smtClean="0"/>
              <a:t>him said</a:t>
            </a:r>
            <a:r>
              <a:rPr lang="en-US" sz="3000" dirty="0"/>
              <a:t>, “Do not trouble yourselves, for his life is in him.” </a:t>
            </a:r>
            <a:r>
              <a:rPr lang="en-US" sz="3000" b="1" baseline="30000" dirty="0"/>
              <a:t>11 </a:t>
            </a:r>
            <a:r>
              <a:rPr lang="en-US" sz="3000" dirty="0"/>
              <a:t>Now when he had come up, had broken bread and eaten, and talked a long while, even till daybreak, he departed.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2126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6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</a:t>
            </a:r>
            <a:r>
              <a:rPr lang="en-US" altLang="en-US" sz="4400" b="1" dirty="0" smtClean="0">
                <a:solidFill>
                  <a:schemeClr val="tx2"/>
                </a:solidFill>
              </a:rPr>
              <a:t>20</a:t>
            </a:r>
            <a:endParaRPr lang="en-US" altLang="en-US" sz="2400" baseline="30000" dirty="0"/>
          </a:p>
          <a:p>
            <a:pPr>
              <a:lnSpc>
                <a:spcPct val="96000"/>
              </a:lnSpc>
            </a:pPr>
            <a:r>
              <a:rPr lang="en-US" sz="3000" b="1" baseline="30000" dirty="0" smtClean="0"/>
              <a:t>7</a:t>
            </a:r>
            <a:r>
              <a:rPr lang="en-US" sz="3000" b="1" baseline="30000" dirty="0"/>
              <a:t> </a:t>
            </a:r>
            <a:r>
              <a:rPr lang="en-US" sz="3000" dirty="0"/>
              <a:t>Now </a:t>
            </a:r>
            <a:r>
              <a:rPr lang="en-US" sz="3000" dirty="0">
                <a:solidFill>
                  <a:srgbClr val="FFFF00"/>
                </a:solidFill>
              </a:rPr>
              <a:t>on the first day of the week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FFFF00"/>
                </a:solidFill>
              </a:rPr>
              <a:t>when </a:t>
            </a:r>
            <a:r>
              <a:rPr lang="en-US" sz="3000" dirty="0" smtClean="0">
                <a:solidFill>
                  <a:srgbClr val="FFFF00"/>
                </a:solidFill>
              </a:rPr>
              <a:t>the disciples </a:t>
            </a:r>
            <a:r>
              <a:rPr lang="en-US" sz="3000" b="1" dirty="0" smtClean="0">
                <a:solidFill>
                  <a:srgbClr val="FFFF00"/>
                </a:solidFill>
              </a:rPr>
              <a:t>came </a:t>
            </a:r>
            <a:r>
              <a:rPr lang="en-US" sz="3000" b="1" dirty="0">
                <a:solidFill>
                  <a:srgbClr val="FFFF00"/>
                </a:solidFill>
              </a:rPr>
              <a:t>together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u="sng" dirty="0">
                <a:solidFill>
                  <a:srgbClr val="FFFF00"/>
                </a:solidFill>
              </a:rPr>
              <a:t>to break bread</a:t>
            </a:r>
            <a:r>
              <a:rPr lang="en-US" sz="3000" dirty="0"/>
              <a:t>, Paul, ready to depart the next day, spoke to them and continued his message until midnight. </a:t>
            </a:r>
            <a:r>
              <a:rPr lang="en-US" sz="3000" b="1" baseline="30000" dirty="0"/>
              <a:t>8 </a:t>
            </a:r>
            <a:r>
              <a:rPr lang="en-US" sz="3000" dirty="0"/>
              <a:t>There were many lamps </a:t>
            </a:r>
            <a:r>
              <a:rPr lang="en-US" sz="3000" dirty="0">
                <a:solidFill>
                  <a:srgbClr val="FFFF00"/>
                </a:solidFill>
              </a:rPr>
              <a:t>in the upper room where </a:t>
            </a:r>
            <a:r>
              <a:rPr lang="en-US" sz="3000" dirty="0" smtClean="0">
                <a:solidFill>
                  <a:srgbClr val="FFFF00"/>
                </a:solidFill>
              </a:rPr>
              <a:t>they were </a:t>
            </a:r>
            <a:r>
              <a:rPr lang="en-US" sz="3000" b="1" dirty="0">
                <a:solidFill>
                  <a:srgbClr val="FFFF00"/>
                </a:solidFill>
              </a:rPr>
              <a:t>gathered together</a:t>
            </a:r>
            <a:r>
              <a:rPr lang="en-US" sz="3000" dirty="0"/>
              <a:t>. </a:t>
            </a:r>
            <a:r>
              <a:rPr lang="en-US" sz="3000" b="1" baseline="30000" dirty="0"/>
              <a:t>9 </a:t>
            </a:r>
            <a:r>
              <a:rPr lang="en-US" sz="3000" dirty="0"/>
              <a:t>And in a window sat a certain young man named </a:t>
            </a:r>
            <a:r>
              <a:rPr lang="en-US" sz="3000" dirty="0" err="1"/>
              <a:t>Eutychus</a:t>
            </a:r>
            <a:r>
              <a:rPr lang="en-US" sz="3000" dirty="0"/>
              <a:t>, who was sinking into a deep sleep. He was overcome by sleep; and as Paul continued speaking, he fell down from the third story and was taken up dead. </a:t>
            </a:r>
            <a:r>
              <a:rPr lang="en-US" sz="3000" b="1" baseline="30000" dirty="0"/>
              <a:t>10 </a:t>
            </a:r>
            <a:r>
              <a:rPr lang="en-US" sz="3000" dirty="0"/>
              <a:t>But Paul went down, fell on him, and embracing </a:t>
            </a:r>
            <a:r>
              <a:rPr lang="en-US" sz="3000" dirty="0" smtClean="0"/>
              <a:t>him said</a:t>
            </a:r>
            <a:r>
              <a:rPr lang="en-US" sz="3000" dirty="0"/>
              <a:t>, “Do not trouble yourselves, for his life is in him.” </a:t>
            </a:r>
            <a:r>
              <a:rPr lang="en-US" sz="3000" b="1" baseline="30000" dirty="0"/>
              <a:t>11 </a:t>
            </a:r>
            <a:r>
              <a:rPr lang="en-US" sz="3000" dirty="0"/>
              <a:t>Now when he had come up, had broken bread and eaten, and talked a long while, even till daybreak, he departed.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8567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71800"/>
            <a:ext cx="9144000" cy="2514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70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Acceptable </a:t>
            </a:r>
            <a:r>
              <a:rPr lang="en-US" altLang="en-US" sz="70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Worship in N.T. – </a:t>
            </a:r>
            <a:r>
              <a:rPr lang="en-US" altLang="en-US" sz="70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Lord’s Supper</a:t>
            </a:r>
            <a:endParaRPr lang="en-US" altLang="en-US" sz="70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 sz="5400" b="1" dirty="0" smtClean="0">
                <a:solidFill>
                  <a:schemeClr val="tx1"/>
                </a:solidFill>
              </a:rPr>
              <a:t>Matthew 26</a:t>
            </a:r>
            <a:r>
              <a:rPr lang="en-US" altLang="en-US" sz="5400" b="1" dirty="0" smtClean="0">
                <a:solidFill>
                  <a:schemeClr val="tx1"/>
                </a:solidFill>
              </a:rPr>
              <a:t>:26-29</a:t>
            </a:r>
            <a:endParaRPr lang="en-US" altLang="en-US" sz="5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6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400" b="1" dirty="0">
                <a:solidFill>
                  <a:schemeClr val="tx2"/>
                </a:solidFill>
              </a:rPr>
              <a:t>Acts </a:t>
            </a:r>
            <a:r>
              <a:rPr lang="en-US" altLang="en-US" sz="4400" b="1" dirty="0" smtClean="0">
                <a:solidFill>
                  <a:schemeClr val="tx2"/>
                </a:solidFill>
              </a:rPr>
              <a:t>20</a:t>
            </a:r>
            <a:endParaRPr lang="en-US" altLang="en-US" sz="2400" baseline="30000" dirty="0"/>
          </a:p>
          <a:p>
            <a:pPr>
              <a:lnSpc>
                <a:spcPct val="96000"/>
              </a:lnSpc>
            </a:pPr>
            <a:r>
              <a:rPr lang="en-US" sz="3000" b="1" baseline="30000" dirty="0" smtClean="0"/>
              <a:t>7</a:t>
            </a:r>
            <a:r>
              <a:rPr lang="en-US" sz="3000" b="1" baseline="30000" dirty="0"/>
              <a:t> </a:t>
            </a:r>
            <a:r>
              <a:rPr lang="en-US" sz="3000" dirty="0"/>
              <a:t>Now </a:t>
            </a:r>
            <a:r>
              <a:rPr lang="en-US" sz="3000" dirty="0">
                <a:solidFill>
                  <a:srgbClr val="FFFF00"/>
                </a:solidFill>
              </a:rPr>
              <a:t>on the first day of the week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FFFF00"/>
                </a:solidFill>
              </a:rPr>
              <a:t>when </a:t>
            </a:r>
            <a:r>
              <a:rPr lang="en-US" sz="3000" dirty="0" smtClean="0">
                <a:solidFill>
                  <a:srgbClr val="FFFF00"/>
                </a:solidFill>
              </a:rPr>
              <a:t>the disciples </a:t>
            </a:r>
            <a:r>
              <a:rPr lang="en-US" sz="3000" b="1" dirty="0" smtClean="0">
                <a:solidFill>
                  <a:srgbClr val="FFFF00"/>
                </a:solidFill>
              </a:rPr>
              <a:t>came </a:t>
            </a:r>
            <a:r>
              <a:rPr lang="en-US" sz="3000" b="1" dirty="0">
                <a:solidFill>
                  <a:srgbClr val="FFFF00"/>
                </a:solidFill>
              </a:rPr>
              <a:t>together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u="sng" dirty="0">
                <a:solidFill>
                  <a:srgbClr val="FFFF00"/>
                </a:solidFill>
              </a:rPr>
              <a:t>to break bread</a:t>
            </a:r>
            <a:r>
              <a:rPr lang="en-US" sz="3000" dirty="0"/>
              <a:t>, Paul, ready to depart the next day, spoke to them and continued his message until midnight. </a:t>
            </a:r>
            <a:r>
              <a:rPr lang="en-US" sz="3000" b="1" baseline="30000" dirty="0"/>
              <a:t>8 </a:t>
            </a:r>
            <a:r>
              <a:rPr lang="en-US" sz="3000" dirty="0"/>
              <a:t>There were many lamps </a:t>
            </a:r>
            <a:r>
              <a:rPr lang="en-US" sz="3000" dirty="0">
                <a:solidFill>
                  <a:srgbClr val="FFFF00"/>
                </a:solidFill>
              </a:rPr>
              <a:t>in the upper room where </a:t>
            </a:r>
            <a:r>
              <a:rPr lang="en-US" sz="3000" dirty="0" smtClean="0">
                <a:solidFill>
                  <a:srgbClr val="FFFF00"/>
                </a:solidFill>
              </a:rPr>
              <a:t>they were </a:t>
            </a:r>
            <a:r>
              <a:rPr lang="en-US" sz="3000" b="1" dirty="0">
                <a:solidFill>
                  <a:srgbClr val="FFFF00"/>
                </a:solidFill>
              </a:rPr>
              <a:t>gathered together</a:t>
            </a:r>
            <a:r>
              <a:rPr lang="en-US" sz="3000" dirty="0"/>
              <a:t>. </a:t>
            </a:r>
            <a:r>
              <a:rPr lang="en-US" sz="3000" b="1" baseline="30000" dirty="0"/>
              <a:t>9 </a:t>
            </a:r>
            <a:r>
              <a:rPr lang="en-US" sz="3000" dirty="0"/>
              <a:t>And in a window sat a certain young man named </a:t>
            </a:r>
            <a:r>
              <a:rPr lang="en-US" sz="3000" dirty="0" err="1"/>
              <a:t>Eutychus</a:t>
            </a:r>
            <a:r>
              <a:rPr lang="en-US" sz="3000" dirty="0"/>
              <a:t>, who was sinking into a deep sleep. He was overcome by sleep; and as Paul continued speaking, he fell down from the third story and was taken up dead. </a:t>
            </a:r>
            <a:r>
              <a:rPr lang="en-US" sz="3000" b="1" baseline="30000" dirty="0"/>
              <a:t>10 </a:t>
            </a:r>
            <a:r>
              <a:rPr lang="en-US" sz="3000" dirty="0"/>
              <a:t>But Paul went down, fell on him, and embracing </a:t>
            </a:r>
            <a:r>
              <a:rPr lang="en-US" sz="3000" dirty="0" smtClean="0"/>
              <a:t>him said</a:t>
            </a:r>
            <a:r>
              <a:rPr lang="en-US" sz="3000" dirty="0"/>
              <a:t>, “Do not trouble yourselves, for his life is in him.” </a:t>
            </a:r>
            <a:r>
              <a:rPr lang="en-US" sz="3000" b="1" baseline="30000" dirty="0"/>
              <a:t>11 </a:t>
            </a:r>
            <a:r>
              <a:rPr lang="en-US" sz="3000" dirty="0"/>
              <a:t>Now </a:t>
            </a:r>
            <a:r>
              <a:rPr lang="en-US" sz="3000" dirty="0">
                <a:solidFill>
                  <a:srgbClr val="FFC000"/>
                </a:solidFill>
              </a:rPr>
              <a:t>when he had come up, had broken bread and eaten</a:t>
            </a:r>
            <a:r>
              <a:rPr lang="en-US" sz="3000" dirty="0"/>
              <a:t>, and talked a long while, even till daybreak, he departed.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5562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“Communion” (</a:t>
            </a:r>
            <a:r>
              <a:rPr lang="en-US" altLang="en-US" sz="4800" b="1" i="1" dirty="0"/>
              <a:t>Fellowship</a:t>
            </a:r>
            <a:r>
              <a:rPr lang="en-US" altLang="en-US" sz="4800" b="1" dirty="0"/>
              <a:t>) with What in Lord’s Supper?</a:t>
            </a:r>
          </a:p>
        </p:txBody>
      </p:sp>
    </p:spTree>
    <p:extLst>
      <p:ext uri="{BB962C8B-B14F-4D97-AF65-F5344CB8AC3E}">
        <p14:creationId xmlns:p14="http://schemas.microsoft.com/office/powerpoint/2010/main" val="9708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cup of blessing which we bless, is it not the communion of the blood of Christ? The bread which we break, is it not the communion of the body </a:t>
            </a:r>
            <a:r>
              <a:rPr lang="en-US" sz="3000" dirty="0" smtClean="0"/>
              <a:t>of Christ?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/>
              <a:t>Are</a:t>
            </a:r>
            <a:r>
              <a:rPr lang="en-US" sz="2800" dirty="0"/>
              <a:t> </a:t>
            </a:r>
            <a:r>
              <a:rPr lang="en-US" sz="3000" dirty="0"/>
              <a:t>not</a:t>
            </a:r>
            <a:r>
              <a:rPr lang="en-US" sz="2800" dirty="0"/>
              <a:t> </a:t>
            </a:r>
            <a:r>
              <a:rPr lang="en-US" sz="3000" dirty="0"/>
              <a:t>those</a:t>
            </a:r>
            <a:r>
              <a:rPr lang="en-US" sz="2800" dirty="0"/>
              <a:t> </a:t>
            </a:r>
            <a:r>
              <a:rPr lang="en-US" sz="3000" dirty="0"/>
              <a:t>who</a:t>
            </a:r>
            <a:r>
              <a:rPr lang="en-US" sz="2800" dirty="0"/>
              <a:t> </a:t>
            </a:r>
            <a:r>
              <a:rPr lang="en-US" sz="3000" dirty="0"/>
              <a:t>eat</a:t>
            </a:r>
            <a:r>
              <a:rPr lang="en-US" sz="2800" dirty="0"/>
              <a:t> </a:t>
            </a:r>
            <a:r>
              <a:rPr lang="en-US" sz="3000" dirty="0"/>
              <a:t>of</a:t>
            </a:r>
            <a:r>
              <a:rPr lang="en-US" sz="2800" dirty="0"/>
              <a:t> </a:t>
            </a:r>
            <a:r>
              <a:rPr lang="en-US" sz="3000" dirty="0"/>
              <a:t>the</a:t>
            </a:r>
            <a:r>
              <a:rPr lang="en-US" sz="2800" dirty="0"/>
              <a:t> </a:t>
            </a:r>
            <a:r>
              <a:rPr lang="en-US" sz="3000" dirty="0" smtClean="0"/>
              <a:t>sacrifices</a:t>
            </a:r>
            <a:r>
              <a:rPr lang="en-US" sz="2800" dirty="0" smtClean="0"/>
              <a:t> </a:t>
            </a:r>
            <a:r>
              <a:rPr lang="en-US" sz="3000" dirty="0" smtClean="0"/>
              <a:t>partakers of </a:t>
            </a:r>
            <a:r>
              <a:rPr lang="en-US" sz="3000" dirty="0"/>
              <a:t>the altar?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that </a:t>
            </a:r>
            <a:r>
              <a:rPr lang="en-US" sz="3000" dirty="0"/>
              <a:t>the things which the Gentiles sacrifice they sacrifice to demons and not to God, and I do not want you to have fellowship with demons.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038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communion of the blood of Christ? The bread which we break, is it not the communion of the body </a:t>
            </a:r>
            <a:r>
              <a:rPr lang="en-US" sz="3000" dirty="0" smtClean="0"/>
              <a:t>of Christ?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/>
              <a:t>Are</a:t>
            </a:r>
            <a:r>
              <a:rPr lang="en-US" sz="2800" dirty="0"/>
              <a:t> </a:t>
            </a:r>
            <a:r>
              <a:rPr lang="en-US" sz="3000" dirty="0"/>
              <a:t>not</a:t>
            </a:r>
            <a:r>
              <a:rPr lang="en-US" sz="2800" dirty="0"/>
              <a:t> </a:t>
            </a:r>
            <a:r>
              <a:rPr lang="en-US" sz="3000" dirty="0"/>
              <a:t>those</a:t>
            </a:r>
            <a:r>
              <a:rPr lang="en-US" sz="2800" dirty="0"/>
              <a:t> </a:t>
            </a:r>
            <a:r>
              <a:rPr lang="en-US" sz="3000" dirty="0"/>
              <a:t>who</a:t>
            </a:r>
            <a:r>
              <a:rPr lang="en-US" sz="2800" dirty="0"/>
              <a:t> </a:t>
            </a:r>
            <a:r>
              <a:rPr lang="en-US" sz="3000" dirty="0"/>
              <a:t>eat</a:t>
            </a:r>
            <a:r>
              <a:rPr lang="en-US" sz="2800" dirty="0"/>
              <a:t> </a:t>
            </a:r>
            <a:r>
              <a:rPr lang="en-US" sz="3000" dirty="0"/>
              <a:t>of</a:t>
            </a:r>
            <a:r>
              <a:rPr lang="en-US" sz="2800" dirty="0"/>
              <a:t> </a:t>
            </a:r>
            <a:r>
              <a:rPr lang="en-US" sz="3000" dirty="0"/>
              <a:t>the</a:t>
            </a:r>
            <a:r>
              <a:rPr lang="en-US" sz="2800" dirty="0"/>
              <a:t> </a:t>
            </a:r>
            <a:r>
              <a:rPr lang="en-US" sz="3000" dirty="0" smtClean="0"/>
              <a:t>sacrifices</a:t>
            </a:r>
            <a:r>
              <a:rPr lang="en-US" sz="2800" dirty="0" smtClean="0"/>
              <a:t> </a:t>
            </a:r>
            <a:r>
              <a:rPr lang="en-US" sz="3000" dirty="0" smtClean="0"/>
              <a:t>partakers of </a:t>
            </a:r>
            <a:r>
              <a:rPr lang="en-US" sz="3000" dirty="0"/>
              <a:t>the altar?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that </a:t>
            </a:r>
            <a:r>
              <a:rPr lang="en-US" sz="3000" dirty="0"/>
              <a:t>the things which the Gentiles sacrifice they sacrifice to demons and not to God, and I do not want you to have fellowship with demons.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813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bread which we break, is it not the communion of the body </a:t>
            </a:r>
            <a:r>
              <a:rPr lang="en-US" sz="3000" dirty="0" smtClean="0"/>
              <a:t>of Christ?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/>
              <a:t>Are</a:t>
            </a:r>
            <a:r>
              <a:rPr lang="en-US" sz="2800" dirty="0"/>
              <a:t> </a:t>
            </a:r>
            <a:r>
              <a:rPr lang="en-US" sz="3000" dirty="0"/>
              <a:t>not</a:t>
            </a:r>
            <a:r>
              <a:rPr lang="en-US" sz="2800" dirty="0"/>
              <a:t> </a:t>
            </a:r>
            <a:r>
              <a:rPr lang="en-US" sz="3000" dirty="0"/>
              <a:t>those</a:t>
            </a:r>
            <a:r>
              <a:rPr lang="en-US" sz="2800" dirty="0"/>
              <a:t> </a:t>
            </a:r>
            <a:r>
              <a:rPr lang="en-US" sz="3000" dirty="0"/>
              <a:t>who</a:t>
            </a:r>
            <a:r>
              <a:rPr lang="en-US" sz="2800" dirty="0"/>
              <a:t> </a:t>
            </a:r>
            <a:r>
              <a:rPr lang="en-US" sz="3000" dirty="0"/>
              <a:t>eat</a:t>
            </a:r>
            <a:r>
              <a:rPr lang="en-US" sz="2800" dirty="0"/>
              <a:t> </a:t>
            </a:r>
            <a:r>
              <a:rPr lang="en-US" sz="3000" dirty="0"/>
              <a:t>of</a:t>
            </a:r>
            <a:r>
              <a:rPr lang="en-US" sz="2800" dirty="0"/>
              <a:t> </a:t>
            </a:r>
            <a:r>
              <a:rPr lang="en-US" sz="3000" dirty="0"/>
              <a:t>the</a:t>
            </a:r>
            <a:r>
              <a:rPr lang="en-US" sz="2800" dirty="0"/>
              <a:t> </a:t>
            </a:r>
            <a:r>
              <a:rPr lang="en-US" sz="3000" dirty="0" smtClean="0"/>
              <a:t>sacrifices</a:t>
            </a:r>
            <a:r>
              <a:rPr lang="en-US" sz="2800" dirty="0" smtClean="0"/>
              <a:t> </a:t>
            </a:r>
            <a:r>
              <a:rPr lang="en-US" sz="3000" dirty="0" smtClean="0"/>
              <a:t>partakers of </a:t>
            </a:r>
            <a:r>
              <a:rPr lang="en-US" sz="3000" dirty="0"/>
              <a:t>the altar?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that </a:t>
            </a:r>
            <a:r>
              <a:rPr lang="en-US" sz="3000" dirty="0"/>
              <a:t>the things which the Gentiles sacrifice they sacrifice to demons and not to God, and I do not want you to have fellowship with demons.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03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</a:t>
            </a:r>
            <a:r>
              <a:rPr lang="en-US" sz="3000" b="1" dirty="0">
                <a:solidFill>
                  <a:srgbClr val="FFFF00"/>
                </a:solidFill>
              </a:rPr>
              <a:t>bread</a:t>
            </a:r>
            <a:r>
              <a:rPr lang="en-US" sz="3000" dirty="0">
                <a:solidFill>
                  <a:srgbClr val="FFFF00"/>
                </a:solidFill>
              </a:rPr>
              <a:t> which we break</a:t>
            </a:r>
            <a:r>
              <a:rPr lang="en-US" sz="3000" dirty="0"/>
              <a:t>, is it not the communion of the body </a:t>
            </a:r>
            <a:r>
              <a:rPr lang="en-US" sz="3000" dirty="0" smtClean="0"/>
              <a:t>of Christ?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/>
              <a:t>Are</a:t>
            </a:r>
            <a:r>
              <a:rPr lang="en-US" sz="2800" dirty="0"/>
              <a:t> </a:t>
            </a:r>
            <a:r>
              <a:rPr lang="en-US" sz="3000" dirty="0"/>
              <a:t>not</a:t>
            </a:r>
            <a:r>
              <a:rPr lang="en-US" sz="2800" dirty="0"/>
              <a:t> </a:t>
            </a:r>
            <a:r>
              <a:rPr lang="en-US" sz="3000" dirty="0"/>
              <a:t>those</a:t>
            </a:r>
            <a:r>
              <a:rPr lang="en-US" sz="2800" dirty="0"/>
              <a:t> </a:t>
            </a:r>
            <a:r>
              <a:rPr lang="en-US" sz="3000" dirty="0"/>
              <a:t>who</a:t>
            </a:r>
            <a:r>
              <a:rPr lang="en-US" sz="2800" dirty="0"/>
              <a:t> </a:t>
            </a:r>
            <a:r>
              <a:rPr lang="en-US" sz="3000" dirty="0"/>
              <a:t>eat</a:t>
            </a:r>
            <a:r>
              <a:rPr lang="en-US" sz="2800" dirty="0"/>
              <a:t> </a:t>
            </a:r>
            <a:r>
              <a:rPr lang="en-US" sz="3000" dirty="0"/>
              <a:t>of</a:t>
            </a:r>
            <a:r>
              <a:rPr lang="en-US" sz="2800" dirty="0"/>
              <a:t> </a:t>
            </a:r>
            <a:r>
              <a:rPr lang="en-US" sz="3000" dirty="0"/>
              <a:t>the</a:t>
            </a:r>
            <a:r>
              <a:rPr lang="en-US" sz="2800" dirty="0"/>
              <a:t> </a:t>
            </a:r>
            <a:r>
              <a:rPr lang="en-US" sz="3000" dirty="0" smtClean="0"/>
              <a:t>sacrifices</a:t>
            </a:r>
            <a:r>
              <a:rPr lang="en-US" sz="2800" dirty="0" smtClean="0"/>
              <a:t> </a:t>
            </a:r>
            <a:r>
              <a:rPr lang="en-US" sz="3000" dirty="0" smtClean="0"/>
              <a:t>partakers of </a:t>
            </a:r>
            <a:r>
              <a:rPr lang="en-US" sz="3000" dirty="0"/>
              <a:t>the altar?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that </a:t>
            </a:r>
            <a:r>
              <a:rPr lang="en-US" sz="3000" dirty="0"/>
              <a:t>the things which the Gentiles sacrifice they sacrifice to demons and not to God, and I do not want you to have fellowship with demons.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96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</a:t>
            </a:r>
            <a:r>
              <a:rPr lang="en-US" sz="3000" b="1" dirty="0">
                <a:solidFill>
                  <a:srgbClr val="FFFF00"/>
                </a:solidFill>
              </a:rPr>
              <a:t>bread</a:t>
            </a:r>
            <a:r>
              <a:rPr lang="en-US" sz="3000" dirty="0">
                <a:solidFill>
                  <a:srgbClr val="FFFF00"/>
                </a:solidFill>
              </a:rPr>
              <a:t> which we break</a:t>
            </a:r>
            <a:r>
              <a:rPr lang="en-US" sz="3000" dirty="0"/>
              <a:t>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body </a:t>
            </a:r>
            <a:r>
              <a:rPr lang="en-US" sz="3000" dirty="0" smtClean="0">
                <a:solidFill>
                  <a:srgbClr val="FFFF00"/>
                </a:solidFill>
              </a:rPr>
              <a:t>of Christ</a:t>
            </a:r>
            <a:r>
              <a:rPr lang="en-US" sz="3000" dirty="0" smtClean="0"/>
              <a:t>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/>
              <a:t>Are</a:t>
            </a:r>
            <a:r>
              <a:rPr lang="en-US" sz="2800" dirty="0"/>
              <a:t> </a:t>
            </a:r>
            <a:r>
              <a:rPr lang="en-US" sz="3000" dirty="0"/>
              <a:t>not</a:t>
            </a:r>
            <a:r>
              <a:rPr lang="en-US" sz="2800" dirty="0"/>
              <a:t> </a:t>
            </a:r>
            <a:r>
              <a:rPr lang="en-US" sz="3000" dirty="0"/>
              <a:t>those</a:t>
            </a:r>
            <a:r>
              <a:rPr lang="en-US" sz="2800" dirty="0"/>
              <a:t> </a:t>
            </a:r>
            <a:r>
              <a:rPr lang="en-US" sz="3000" dirty="0"/>
              <a:t>who</a:t>
            </a:r>
            <a:r>
              <a:rPr lang="en-US" sz="2800" dirty="0"/>
              <a:t> </a:t>
            </a:r>
            <a:r>
              <a:rPr lang="en-US" sz="3000" dirty="0"/>
              <a:t>eat</a:t>
            </a:r>
            <a:r>
              <a:rPr lang="en-US" sz="2800" dirty="0"/>
              <a:t> </a:t>
            </a:r>
            <a:r>
              <a:rPr lang="en-US" sz="3000" dirty="0"/>
              <a:t>of</a:t>
            </a:r>
            <a:r>
              <a:rPr lang="en-US" sz="2800" dirty="0"/>
              <a:t> </a:t>
            </a:r>
            <a:r>
              <a:rPr lang="en-US" sz="3000" dirty="0"/>
              <a:t>the</a:t>
            </a:r>
            <a:r>
              <a:rPr lang="en-US" sz="2800" dirty="0"/>
              <a:t> </a:t>
            </a:r>
            <a:r>
              <a:rPr lang="en-US" sz="3000" dirty="0" smtClean="0"/>
              <a:t>sacrifices</a:t>
            </a:r>
            <a:r>
              <a:rPr lang="en-US" sz="2800" dirty="0" smtClean="0"/>
              <a:t> </a:t>
            </a:r>
            <a:r>
              <a:rPr lang="en-US" sz="3000" dirty="0" smtClean="0"/>
              <a:t>partakers of </a:t>
            </a:r>
            <a:r>
              <a:rPr lang="en-US" sz="3000" dirty="0"/>
              <a:t>the altar?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that </a:t>
            </a:r>
            <a:r>
              <a:rPr lang="en-US" sz="3000" dirty="0"/>
              <a:t>the things which the Gentiles sacrifice they sacrifice to demons and not to God, and I do not want you to have fellowship with demons.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4776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</a:t>
            </a:r>
            <a:r>
              <a:rPr lang="en-US" sz="3000" b="1" dirty="0">
                <a:solidFill>
                  <a:srgbClr val="FFFF00"/>
                </a:solidFill>
              </a:rPr>
              <a:t>bread</a:t>
            </a:r>
            <a:r>
              <a:rPr lang="en-US" sz="3000" dirty="0">
                <a:solidFill>
                  <a:srgbClr val="FFFF00"/>
                </a:solidFill>
              </a:rPr>
              <a:t> which we break</a:t>
            </a:r>
            <a:r>
              <a:rPr lang="en-US" sz="3000" dirty="0"/>
              <a:t>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body </a:t>
            </a:r>
            <a:r>
              <a:rPr lang="en-US" sz="3000" dirty="0" smtClean="0">
                <a:solidFill>
                  <a:srgbClr val="FFFF00"/>
                </a:solidFill>
              </a:rPr>
              <a:t>of Christ</a:t>
            </a:r>
            <a:r>
              <a:rPr lang="en-US" sz="3000" dirty="0" smtClean="0"/>
              <a:t>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>
                <a:solidFill>
                  <a:srgbClr val="66FFFF"/>
                </a:solidFill>
              </a:rPr>
              <a:t>Are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not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those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who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eat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of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 smtClean="0">
                <a:solidFill>
                  <a:srgbClr val="66FFFF"/>
                </a:solidFill>
              </a:rPr>
              <a:t>sacrifices</a:t>
            </a:r>
            <a:r>
              <a:rPr lang="en-US" sz="2800" dirty="0" smtClean="0">
                <a:solidFill>
                  <a:srgbClr val="66FFFF"/>
                </a:solidFill>
              </a:rPr>
              <a:t> </a:t>
            </a:r>
            <a:r>
              <a:rPr lang="en-US" sz="3000" u="sng" dirty="0" smtClean="0">
                <a:solidFill>
                  <a:srgbClr val="66FFFF"/>
                </a:solidFill>
              </a:rPr>
              <a:t>partakers</a:t>
            </a:r>
            <a:r>
              <a:rPr lang="en-US" sz="3000" dirty="0" smtClean="0">
                <a:solidFill>
                  <a:srgbClr val="66FFFF"/>
                </a:solidFill>
              </a:rPr>
              <a:t> of </a:t>
            </a:r>
            <a:r>
              <a:rPr lang="en-US" sz="3000" dirty="0">
                <a:solidFill>
                  <a:srgbClr val="66FFFF"/>
                </a:solidFill>
              </a:rPr>
              <a:t>the altar</a:t>
            </a:r>
            <a:r>
              <a:rPr lang="en-US" sz="3000" dirty="0"/>
              <a:t>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that </a:t>
            </a:r>
            <a:r>
              <a:rPr lang="en-US" sz="3000" dirty="0"/>
              <a:t>the things which the Gentiles sacrifice they sacrifice to demons and not to God, and I do not want you to have fellowship with demons.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593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</a:t>
            </a:r>
            <a:r>
              <a:rPr lang="en-US" sz="3000" b="1" dirty="0">
                <a:solidFill>
                  <a:srgbClr val="FFFF00"/>
                </a:solidFill>
              </a:rPr>
              <a:t>bread</a:t>
            </a:r>
            <a:r>
              <a:rPr lang="en-US" sz="3000" dirty="0">
                <a:solidFill>
                  <a:srgbClr val="FFFF00"/>
                </a:solidFill>
              </a:rPr>
              <a:t> which we break</a:t>
            </a:r>
            <a:r>
              <a:rPr lang="en-US" sz="3000" dirty="0"/>
              <a:t>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body </a:t>
            </a:r>
            <a:r>
              <a:rPr lang="en-US" sz="3000" dirty="0" smtClean="0">
                <a:solidFill>
                  <a:srgbClr val="FFFF00"/>
                </a:solidFill>
              </a:rPr>
              <a:t>of Christ</a:t>
            </a:r>
            <a:r>
              <a:rPr lang="en-US" sz="3000" dirty="0" smtClean="0"/>
              <a:t>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>
                <a:solidFill>
                  <a:srgbClr val="66FFFF"/>
                </a:solidFill>
              </a:rPr>
              <a:t>Are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not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those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who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eat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of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 smtClean="0">
                <a:solidFill>
                  <a:srgbClr val="66FFFF"/>
                </a:solidFill>
              </a:rPr>
              <a:t>sacrifices</a:t>
            </a:r>
            <a:r>
              <a:rPr lang="en-US" sz="2800" dirty="0" smtClean="0">
                <a:solidFill>
                  <a:srgbClr val="66FFFF"/>
                </a:solidFill>
              </a:rPr>
              <a:t> </a:t>
            </a:r>
            <a:r>
              <a:rPr lang="en-US" sz="3000" u="sng" dirty="0" smtClean="0">
                <a:solidFill>
                  <a:srgbClr val="66FFFF"/>
                </a:solidFill>
              </a:rPr>
              <a:t>partakers</a:t>
            </a:r>
            <a:r>
              <a:rPr lang="en-US" sz="3000" dirty="0" smtClean="0">
                <a:solidFill>
                  <a:srgbClr val="66FFFF"/>
                </a:solidFill>
              </a:rPr>
              <a:t> of </a:t>
            </a:r>
            <a:r>
              <a:rPr lang="en-US" sz="3000" dirty="0">
                <a:solidFill>
                  <a:srgbClr val="66FFFF"/>
                </a:solidFill>
              </a:rPr>
              <a:t>the altar</a:t>
            </a:r>
            <a:r>
              <a:rPr lang="en-US" sz="3000" dirty="0"/>
              <a:t>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</a:t>
            </a:r>
            <a:r>
              <a:rPr lang="en-US" sz="3000" dirty="0" smtClean="0">
                <a:solidFill>
                  <a:srgbClr val="FFC000"/>
                </a:solidFill>
              </a:rPr>
              <a:t>that </a:t>
            </a:r>
            <a:r>
              <a:rPr lang="en-US" sz="3000" dirty="0">
                <a:solidFill>
                  <a:srgbClr val="FFC000"/>
                </a:solidFill>
              </a:rPr>
              <a:t>the things which the Gentiles sacrifice they sacrifice to </a:t>
            </a:r>
            <a:r>
              <a:rPr lang="en-US" sz="3000" u="sng" dirty="0">
                <a:solidFill>
                  <a:srgbClr val="FFC000"/>
                </a:solidFill>
              </a:rPr>
              <a:t>demons</a:t>
            </a:r>
            <a:r>
              <a:rPr lang="en-US" sz="3000" dirty="0">
                <a:solidFill>
                  <a:srgbClr val="FFC000"/>
                </a:solidFill>
              </a:rPr>
              <a:t> and not to God</a:t>
            </a:r>
            <a:r>
              <a:rPr lang="en-US" sz="3000" dirty="0"/>
              <a:t>, and I do not want you to have fellowship with demons.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6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</a:t>
            </a:r>
            <a:r>
              <a:rPr lang="en-US" sz="3000" b="1" dirty="0">
                <a:solidFill>
                  <a:srgbClr val="FFFF00"/>
                </a:solidFill>
              </a:rPr>
              <a:t>bread</a:t>
            </a:r>
            <a:r>
              <a:rPr lang="en-US" sz="3000" dirty="0">
                <a:solidFill>
                  <a:srgbClr val="FFFF00"/>
                </a:solidFill>
              </a:rPr>
              <a:t> which we break</a:t>
            </a:r>
            <a:r>
              <a:rPr lang="en-US" sz="3000" dirty="0"/>
              <a:t>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body </a:t>
            </a:r>
            <a:r>
              <a:rPr lang="en-US" sz="3000" dirty="0" smtClean="0">
                <a:solidFill>
                  <a:srgbClr val="FFFF00"/>
                </a:solidFill>
              </a:rPr>
              <a:t>of Christ</a:t>
            </a:r>
            <a:r>
              <a:rPr lang="en-US" sz="3000" dirty="0" smtClean="0"/>
              <a:t>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>
                <a:solidFill>
                  <a:srgbClr val="66FFFF"/>
                </a:solidFill>
              </a:rPr>
              <a:t>Are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not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those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who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eat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of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 smtClean="0">
                <a:solidFill>
                  <a:srgbClr val="66FFFF"/>
                </a:solidFill>
              </a:rPr>
              <a:t>sacrifices</a:t>
            </a:r>
            <a:r>
              <a:rPr lang="en-US" sz="2800" dirty="0" smtClean="0">
                <a:solidFill>
                  <a:srgbClr val="66FFFF"/>
                </a:solidFill>
              </a:rPr>
              <a:t> </a:t>
            </a:r>
            <a:r>
              <a:rPr lang="en-US" sz="3000" u="sng" dirty="0" smtClean="0">
                <a:solidFill>
                  <a:srgbClr val="66FFFF"/>
                </a:solidFill>
              </a:rPr>
              <a:t>partakers</a:t>
            </a:r>
            <a:r>
              <a:rPr lang="en-US" sz="3000" dirty="0" smtClean="0">
                <a:solidFill>
                  <a:srgbClr val="66FFFF"/>
                </a:solidFill>
              </a:rPr>
              <a:t> of </a:t>
            </a:r>
            <a:r>
              <a:rPr lang="en-US" sz="3000" dirty="0">
                <a:solidFill>
                  <a:srgbClr val="66FFFF"/>
                </a:solidFill>
              </a:rPr>
              <a:t>the altar</a:t>
            </a:r>
            <a:r>
              <a:rPr lang="en-US" sz="3000" dirty="0"/>
              <a:t>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</a:t>
            </a:r>
            <a:r>
              <a:rPr lang="en-US" sz="3000" dirty="0" smtClean="0">
                <a:solidFill>
                  <a:srgbClr val="FFC000"/>
                </a:solidFill>
              </a:rPr>
              <a:t>that </a:t>
            </a:r>
            <a:r>
              <a:rPr lang="en-US" sz="3000" dirty="0">
                <a:solidFill>
                  <a:srgbClr val="FFC000"/>
                </a:solidFill>
              </a:rPr>
              <a:t>the things which the Gentiles sacrifice they sacrifice to </a:t>
            </a:r>
            <a:r>
              <a:rPr lang="en-US" sz="3000" u="sng" dirty="0">
                <a:solidFill>
                  <a:srgbClr val="FFC000"/>
                </a:solidFill>
              </a:rPr>
              <a:t>demons</a:t>
            </a:r>
            <a:r>
              <a:rPr lang="en-US" sz="3000" dirty="0">
                <a:solidFill>
                  <a:srgbClr val="FFC000"/>
                </a:solidFill>
              </a:rPr>
              <a:t> and not to God</a:t>
            </a:r>
            <a:r>
              <a:rPr lang="en-US" sz="3000" dirty="0"/>
              <a:t>, and </a:t>
            </a:r>
            <a:r>
              <a:rPr lang="en-US" sz="3000" dirty="0">
                <a:solidFill>
                  <a:srgbClr val="FFC000"/>
                </a:solidFill>
              </a:rPr>
              <a:t>I do not want you to have </a:t>
            </a:r>
            <a:r>
              <a:rPr lang="en-US" sz="3000" b="1" dirty="0">
                <a:solidFill>
                  <a:srgbClr val="FFC000"/>
                </a:solidFill>
              </a:rPr>
              <a:t>fellowship</a:t>
            </a:r>
            <a:r>
              <a:rPr lang="en-US" sz="3000" dirty="0">
                <a:solidFill>
                  <a:srgbClr val="FFC000"/>
                </a:solidFill>
              </a:rPr>
              <a:t> </a:t>
            </a:r>
            <a:r>
              <a:rPr lang="en-US" sz="3000" u="sng" dirty="0">
                <a:solidFill>
                  <a:srgbClr val="FFC000"/>
                </a:solidFill>
              </a:rPr>
              <a:t>with demons</a:t>
            </a:r>
            <a:r>
              <a:rPr lang="en-US" sz="3000" dirty="0"/>
              <a:t>. </a:t>
            </a:r>
            <a:r>
              <a:rPr lang="en-US" sz="3000" b="1" baseline="30000" dirty="0"/>
              <a:t>21 </a:t>
            </a:r>
            <a:r>
              <a:rPr lang="en-US" sz="3000" dirty="0"/>
              <a:t>You cannot drink the cup of the Lord and the cup of demons;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788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800" b="1" dirty="0" smtClean="0"/>
              <a:t>Matthew 26:26-29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143000"/>
            <a:ext cx="906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26 </a:t>
            </a:r>
            <a:r>
              <a:rPr lang="en-US" sz="3600" dirty="0"/>
              <a:t>And as they were eating, Jesus took bread</a:t>
            </a:r>
            <a:r>
              <a:rPr lang="en-US" sz="3600" dirty="0" smtClean="0"/>
              <a:t>, blessed and broke</a:t>
            </a:r>
            <a:r>
              <a:rPr lang="en-US" sz="3600" dirty="0"/>
              <a:t> it, and </a:t>
            </a:r>
            <a:r>
              <a:rPr lang="en-US" sz="3600" dirty="0" smtClean="0"/>
              <a:t>gave it</a:t>
            </a:r>
            <a:r>
              <a:rPr lang="en-US" sz="3600" dirty="0"/>
              <a:t> to the disciples </a:t>
            </a:r>
            <a:r>
              <a:rPr lang="en-US" sz="3600" dirty="0" smtClean="0"/>
              <a:t>and said, “</a:t>
            </a:r>
            <a:r>
              <a:rPr lang="en-US" sz="3600" dirty="0"/>
              <a:t>Take, eat; this is My body</a:t>
            </a:r>
            <a:r>
              <a:rPr lang="en-US" sz="3600" dirty="0" smtClean="0"/>
              <a:t>.” </a:t>
            </a:r>
            <a:r>
              <a:rPr lang="en-US" sz="3600" b="1" baseline="30000" dirty="0" smtClean="0"/>
              <a:t>27</a:t>
            </a:r>
            <a:r>
              <a:rPr lang="en-US" sz="3600" b="1" baseline="30000" dirty="0"/>
              <a:t> </a:t>
            </a:r>
            <a:r>
              <a:rPr lang="en-US" sz="3600" dirty="0"/>
              <a:t>Then He took </a:t>
            </a:r>
            <a:r>
              <a:rPr lang="en-US" sz="3600" dirty="0" smtClean="0"/>
              <a:t>the cup, and gave </a:t>
            </a:r>
            <a:r>
              <a:rPr lang="en-US" sz="3600" dirty="0"/>
              <a:t>thanks, and gave it to them, saying, “Drink from it, all of you. </a:t>
            </a:r>
            <a:r>
              <a:rPr lang="en-US" sz="3600" b="1" baseline="30000" dirty="0"/>
              <a:t>28 </a:t>
            </a:r>
            <a:r>
              <a:rPr lang="en-US" sz="3600" dirty="0"/>
              <a:t>For this is My blood of the </a:t>
            </a:r>
            <a:r>
              <a:rPr lang="en-US" sz="3600" dirty="0" smtClean="0"/>
              <a:t>new covenant</a:t>
            </a:r>
            <a:r>
              <a:rPr lang="en-US" sz="3600" dirty="0"/>
              <a:t>, which is shed for many for the remission of sins. </a:t>
            </a:r>
            <a:r>
              <a:rPr lang="en-US" sz="3600" b="1" baseline="30000" dirty="0"/>
              <a:t>29 </a:t>
            </a:r>
            <a:r>
              <a:rPr lang="en-US" sz="3600" dirty="0"/>
              <a:t>But I say</a:t>
            </a:r>
            <a:r>
              <a:rPr lang="en-US" sz="2800" dirty="0"/>
              <a:t> </a:t>
            </a:r>
            <a:r>
              <a:rPr lang="en-US" sz="3600" dirty="0"/>
              <a:t>to</a:t>
            </a:r>
            <a:r>
              <a:rPr lang="en-US" sz="2800" dirty="0"/>
              <a:t> </a:t>
            </a:r>
            <a:r>
              <a:rPr lang="en-US" sz="3600" dirty="0"/>
              <a:t>you,</a:t>
            </a:r>
            <a:r>
              <a:rPr lang="en-US" sz="2800" dirty="0"/>
              <a:t> </a:t>
            </a:r>
            <a:r>
              <a:rPr lang="en-US" sz="3600" dirty="0"/>
              <a:t>I</a:t>
            </a:r>
            <a:r>
              <a:rPr lang="en-US" sz="3200" dirty="0"/>
              <a:t> </a:t>
            </a:r>
            <a:r>
              <a:rPr lang="en-US" sz="3600" dirty="0"/>
              <a:t>will</a:t>
            </a:r>
            <a:r>
              <a:rPr lang="en-US" sz="2800" dirty="0"/>
              <a:t> </a:t>
            </a:r>
            <a:r>
              <a:rPr lang="en-US" sz="3600" dirty="0"/>
              <a:t>not</a:t>
            </a:r>
            <a:r>
              <a:rPr lang="en-US" sz="2800" dirty="0"/>
              <a:t> </a:t>
            </a:r>
            <a:r>
              <a:rPr lang="en-US" sz="3600" dirty="0"/>
              <a:t>drink</a:t>
            </a:r>
            <a:r>
              <a:rPr lang="en-US" sz="2800" dirty="0"/>
              <a:t> </a:t>
            </a:r>
            <a:r>
              <a:rPr lang="en-US" sz="3600" dirty="0"/>
              <a:t>of</a:t>
            </a:r>
            <a:r>
              <a:rPr lang="en-US" sz="3200" dirty="0"/>
              <a:t> </a:t>
            </a:r>
            <a:r>
              <a:rPr lang="en-US" sz="3600" dirty="0"/>
              <a:t>this</a:t>
            </a:r>
            <a:r>
              <a:rPr lang="en-US" sz="2800" dirty="0"/>
              <a:t> </a:t>
            </a:r>
            <a:r>
              <a:rPr lang="en-US" sz="3600" dirty="0"/>
              <a:t>fruit</a:t>
            </a:r>
            <a:r>
              <a:rPr lang="en-US" sz="2800" dirty="0"/>
              <a:t> </a:t>
            </a:r>
            <a:r>
              <a:rPr lang="en-US" sz="3600" dirty="0"/>
              <a:t>of</a:t>
            </a:r>
            <a:r>
              <a:rPr lang="en-US" sz="3200" dirty="0"/>
              <a:t> </a:t>
            </a:r>
            <a:r>
              <a:rPr lang="en-US" sz="3600" dirty="0" smtClean="0"/>
              <a:t>the</a:t>
            </a:r>
            <a:r>
              <a:rPr lang="en-US" sz="2800" dirty="0" smtClean="0"/>
              <a:t> </a:t>
            </a:r>
            <a:r>
              <a:rPr lang="en-US" sz="3600" dirty="0"/>
              <a:t>vine from now on until that day when I drink it new with you in My Father’s kingdom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39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</a:t>
            </a:r>
            <a:r>
              <a:rPr lang="en-US" sz="3000" b="1" dirty="0">
                <a:solidFill>
                  <a:srgbClr val="FFFF00"/>
                </a:solidFill>
              </a:rPr>
              <a:t>bread</a:t>
            </a:r>
            <a:r>
              <a:rPr lang="en-US" sz="3000" dirty="0">
                <a:solidFill>
                  <a:srgbClr val="FFFF00"/>
                </a:solidFill>
              </a:rPr>
              <a:t> which we break</a:t>
            </a:r>
            <a:r>
              <a:rPr lang="en-US" sz="3000" dirty="0"/>
              <a:t>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body </a:t>
            </a:r>
            <a:r>
              <a:rPr lang="en-US" sz="3000" dirty="0" smtClean="0">
                <a:solidFill>
                  <a:srgbClr val="FFFF00"/>
                </a:solidFill>
              </a:rPr>
              <a:t>of Christ</a:t>
            </a:r>
            <a:r>
              <a:rPr lang="en-US" sz="3000" dirty="0" smtClean="0"/>
              <a:t>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>
                <a:solidFill>
                  <a:srgbClr val="66FFFF"/>
                </a:solidFill>
              </a:rPr>
              <a:t>Are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not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those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who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eat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of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 smtClean="0">
                <a:solidFill>
                  <a:srgbClr val="66FFFF"/>
                </a:solidFill>
              </a:rPr>
              <a:t>sacrifices</a:t>
            </a:r>
            <a:r>
              <a:rPr lang="en-US" sz="2800" dirty="0" smtClean="0">
                <a:solidFill>
                  <a:srgbClr val="66FFFF"/>
                </a:solidFill>
              </a:rPr>
              <a:t> </a:t>
            </a:r>
            <a:r>
              <a:rPr lang="en-US" sz="3000" u="sng" dirty="0" smtClean="0">
                <a:solidFill>
                  <a:srgbClr val="66FFFF"/>
                </a:solidFill>
              </a:rPr>
              <a:t>partakers</a:t>
            </a:r>
            <a:r>
              <a:rPr lang="en-US" sz="3000" dirty="0" smtClean="0">
                <a:solidFill>
                  <a:srgbClr val="66FFFF"/>
                </a:solidFill>
              </a:rPr>
              <a:t> of </a:t>
            </a:r>
            <a:r>
              <a:rPr lang="en-US" sz="3000" dirty="0">
                <a:solidFill>
                  <a:srgbClr val="66FFFF"/>
                </a:solidFill>
              </a:rPr>
              <a:t>the altar</a:t>
            </a:r>
            <a:r>
              <a:rPr lang="en-US" sz="3000" dirty="0"/>
              <a:t>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</a:t>
            </a:r>
            <a:r>
              <a:rPr lang="en-US" sz="3000" dirty="0" smtClean="0">
                <a:solidFill>
                  <a:srgbClr val="FFC000"/>
                </a:solidFill>
              </a:rPr>
              <a:t>that </a:t>
            </a:r>
            <a:r>
              <a:rPr lang="en-US" sz="3000" dirty="0">
                <a:solidFill>
                  <a:srgbClr val="FFC000"/>
                </a:solidFill>
              </a:rPr>
              <a:t>the things which the Gentiles sacrifice they sacrifice to </a:t>
            </a:r>
            <a:r>
              <a:rPr lang="en-US" sz="3000" u="sng" dirty="0">
                <a:solidFill>
                  <a:srgbClr val="FFC000"/>
                </a:solidFill>
              </a:rPr>
              <a:t>demons</a:t>
            </a:r>
            <a:r>
              <a:rPr lang="en-US" sz="3000" dirty="0">
                <a:solidFill>
                  <a:srgbClr val="FFC000"/>
                </a:solidFill>
              </a:rPr>
              <a:t> and not to God</a:t>
            </a:r>
            <a:r>
              <a:rPr lang="en-US" sz="3000" dirty="0"/>
              <a:t>, and </a:t>
            </a:r>
            <a:r>
              <a:rPr lang="en-US" sz="3000" dirty="0">
                <a:solidFill>
                  <a:srgbClr val="FFC000"/>
                </a:solidFill>
              </a:rPr>
              <a:t>I do not want you to have </a:t>
            </a:r>
            <a:r>
              <a:rPr lang="en-US" sz="3000" b="1" dirty="0">
                <a:solidFill>
                  <a:srgbClr val="FFC000"/>
                </a:solidFill>
              </a:rPr>
              <a:t>fellowship</a:t>
            </a:r>
            <a:r>
              <a:rPr lang="en-US" sz="3000" dirty="0">
                <a:solidFill>
                  <a:srgbClr val="FFC000"/>
                </a:solidFill>
              </a:rPr>
              <a:t> </a:t>
            </a:r>
            <a:r>
              <a:rPr lang="en-US" sz="3000" u="sng" dirty="0">
                <a:solidFill>
                  <a:srgbClr val="FFC000"/>
                </a:solidFill>
              </a:rPr>
              <a:t>with demons</a:t>
            </a:r>
            <a:r>
              <a:rPr lang="en-US" sz="3000" dirty="0"/>
              <a:t>. </a:t>
            </a:r>
            <a:r>
              <a:rPr lang="en-US" sz="3000" b="1" baseline="30000" dirty="0"/>
              <a:t>21 </a:t>
            </a:r>
            <a:r>
              <a:rPr lang="en-US" sz="3000" dirty="0">
                <a:solidFill>
                  <a:srgbClr val="FFFF00"/>
                </a:solidFill>
              </a:rPr>
              <a:t>You cannot drink the </a:t>
            </a:r>
            <a:r>
              <a:rPr lang="en-US" sz="3000" b="1" dirty="0">
                <a:solidFill>
                  <a:srgbClr val="FFFF00"/>
                </a:solidFill>
              </a:rPr>
              <a:t>cup of the Lord</a:t>
            </a:r>
            <a:r>
              <a:rPr lang="en-US" sz="3000" dirty="0"/>
              <a:t> and </a:t>
            </a:r>
            <a:r>
              <a:rPr lang="en-US" sz="3000" dirty="0">
                <a:solidFill>
                  <a:srgbClr val="FFC000"/>
                </a:solidFill>
              </a:rPr>
              <a:t>the cup of demons</a:t>
            </a:r>
            <a:r>
              <a:rPr lang="en-US" sz="3000" dirty="0"/>
              <a:t>; you cannot partake of the Lord’s table and of the table of 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321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6675"/>
            <a:ext cx="8991600" cy="67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10</a:t>
            </a:r>
            <a:endParaRPr lang="en-US" altLang="en-US" sz="2400" dirty="0"/>
          </a:p>
          <a:p>
            <a:pPr>
              <a:lnSpc>
                <a:spcPct val="98000"/>
              </a:lnSpc>
            </a:pPr>
            <a:r>
              <a:rPr lang="en-US" sz="3000" b="1" baseline="30000" dirty="0"/>
              <a:t>16 </a:t>
            </a:r>
            <a:r>
              <a:rPr lang="en-US" sz="3000" dirty="0"/>
              <a:t>The </a:t>
            </a:r>
            <a:r>
              <a:rPr lang="en-US" sz="3000" b="1" dirty="0">
                <a:solidFill>
                  <a:srgbClr val="FFFF00"/>
                </a:solidFill>
              </a:rPr>
              <a:t>cup</a:t>
            </a:r>
            <a:r>
              <a:rPr lang="en-US" sz="3000" dirty="0">
                <a:solidFill>
                  <a:srgbClr val="FFFF00"/>
                </a:solidFill>
              </a:rPr>
              <a:t> of blessing</a:t>
            </a:r>
            <a:r>
              <a:rPr lang="en-US" sz="3000" dirty="0"/>
              <a:t> which we bless,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blood of Christ</a:t>
            </a:r>
            <a:r>
              <a:rPr lang="en-US" sz="3000" dirty="0"/>
              <a:t>? The </a:t>
            </a:r>
            <a:r>
              <a:rPr lang="en-US" sz="3000" b="1" dirty="0">
                <a:solidFill>
                  <a:srgbClr val="FFFF00"/>
                </a:solidFill>
              </a:rPr>
              <a:t>bread</a:t>
            </a:r>
            <a:r>
              <a:rPr lang="en-US" sz="3000" dirty="0">
                <a:solidFill>
                  <a:srgbClr val="FFFF00"/>
                </a:solidFill>
              </a:rPr>
              <a:t> which we break</a:t>
            </a:r>
            <a:r>
              <a:rPr lang="en-US" sz="3000" dirty="0"/>
              <a:t>, is it not the </a:t>
            </a:r>
            <a:r>
              <a:rPr lang="en-US" sz="3000" b="1" dirty="0">
                <a:solidFill>
                  <a:srgbClr val="FFFF00"/>
                </a:solidFill>
              </a:rPr>
              <a:t>communion</a:t>
            </a:r>
            <a:r>
              <a:rPr lang="en-US" sz="3000" dirty="0">
                <a:solidFill>
                  <a:srgbClr val="FFFF00"/>
                </a:solidFill>
              </a:rPr>
              <a:t> of the body </a:t>
            </a:r>
            <a:r>
              <a:rPr lang="en-US" sz="3000" dirty="0" smtClean="0">
                <a:solidFill>
                  <a:srgbClr val="FFFF00"/>
                </a:solidFill>
              </a:rPr>
              <a:t>of Christ</a:t>
            </a:r>
            <a:r>
              <a:rPr lang="en-US" sz="3000" dirty="0" smtClean="0"/>
              <a:t>? </a:t>
            </a:r>
            <a:r>
              <a:rPr lang="en-US" sz="3000" b="1" baseline="30000" dirty="0" smtClean="0"/>
              <a:t>17</a:t>
            </a:r>
            <a:r>
              <a:rPr lang="en-US" sz="3000" b="1" baseline="30000" dirty="0"/>
              <a:t> </a:t>
            </a:r>
            <a:r>
              <a:rPr lang="en-US" sz="3000" dirty="0"/>
              <a:t>For we, though many, are one bread </a:t>
            </a:r>
            <a:r>
              <a:rPr lang="en-US" sz="3000" dirty="0" smtClean="0"/>
              <a:t>and one </a:t>
            </a:r>
            <a:r>
              <a:rPr lang="en-US" sz="3000" dirty="0"/>
              <a:t>body; for we all partake of that one bread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18</a:t>
            </a:r>
            <a:r>
              <a:rPr lang="en-US" sz="3000" b="1" baseline="30000" dirty="0"/>
              <a:t> </a:t>
            </a:r>
            <a:r>
              <a:rPr lang="en-US" sz="3000" dirty="0"/>
              <a:t>Observe Israel after the</a:t>
            </a:r>
            <a:r>
              <a:rPr lang="en-US" sz="2800" dirty="0"/>
              <a:t> </a:t>
            </a:r>
            <a:r>
              <a:rPr lang="en-US" sz="3000" dirty="0"/>
              <a:t>flesh:</a:t>
            </a:r>
            <a:r>
              <a:rPr lang="en-US" sz="2400" dirty="0"/>
              <a:t> </a:t>
            </a:r>
            <a:r>
              <a:rPr lang="en-US" sz="3000" dirty="0">
                <a:solidFill>
                  <a:srgbClr val="66FFFF"/>
                </a:solidFill>
              </a:rPr>
              <a:t>Are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not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those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who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eat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of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>
                <a:solidFill>
                  <a:srgbClr val="66FFFF"/>
                </a:solidFill>
              </a:rPr>
              <a:t>the</a:t>
            </a:r>
            <a:r>
              <a:rPr lang="en-US" sz="2800" dirty="0">
                <a:solidFill>
                  <a:srgbClr val="66FFFF"/>
                </a:solidFill>
              </a:rPr>
              <a:t> </a:t>
            </a:r>
            <a:r>
              <a:rPr lang="en-US" sz="3000" dirty="0" smtClean="0">
                <a:solidFill>
                  <a:srgbClr val="66FFFF"/>
                </a:solidFill>
              </a:rPr>
              <a:t>sacrifices</a:t>
            </a:r>
            <a:r>
              <a:rPr lang="en-US" sz="2800" dirty="0" smtClean="0">
                <a:solidFill>
                  <a:srgbClr val="66FFFF"/>
                </a:solidFill>
              </a:rPr>
              <a:t> </a:t>
            </a:r>
            <a:r>
              <a:rPr lang="en-US" sz="3000" u="sng" dirty="0" smtClean="0">
                <a:solidFill>
                  <a:srgbClr val="66FFFF"/>
                </a:solidFill>
              </a:rPr>
              <a:t>partakers</a:t>
            </a:r>
            <a:r>
              <a:rPr lang="en-US" sz="3000" dirty="0" smtClean="0">
                <a:solidFill>
                  <a:srgbClr val="66FFFF"/>
                </a:solidFill>
              </a:rPr>
              <a:t> of </a:t>
            </a:r>
            <a:r>
              <a:rPr lang="en-US" sz="3000" dirty="0">
                <a:solidFill>
                  <a:srgbClr val="66FFFF"/>
                </a:solidFill>
              </a:rPr>
              <a:t>the altar</a:t>
            </a:r>
            <a:r>
              <a:rPr lang="en-US" sz="3000" dirty="0"/>
              <a:t>? </a:t>
            </a:r>
            <a:r>
              <a:rPr lang="en-US" sz="3000" b="1" baseline="30000" dirty="0"/>
              <a:t>19 </a:t>
            </a:r>
            <a:r>
              <a:rPr lang="en-US" sz="3000" dirty="0"/>
              <a:t>What am I saying then? That an idol is anything, or what is offered to idols </a:t>
            </a:r>
            <a:r>
              <a:rPr lang="en-US" sz="3000" dirty="0" smtClean="0"/>
              <a:t>is anything?</a:t>
            </a:r>
          </a:p>
          <a:p>
            <a:pPr>
              <a:lnSpc>
                <a:spcPct val="98000"/>
              </a:lnSpc>
            </a:pPr>
            <a:r>
              <a:rPr lang="en-US" sz="3000" baseline="30000" dirty="0" smtClean="0"/>
              <a:t>20 </a:t>
            </a:r>
            <a:r>
              <a:rPr lang="en-US" sz="3000" dirty="0" smtClean="0"/>
              <a:t>Rather, </a:t>
            </a:r>
            <a:r>
              <a:rPr lang="en-US" sz="3000" dirty="0" smtClean="0">
                <a:solidFill>
                  <a:srgbClr val="FFC000"/>
                </a:solidFill>
              </a:rPr>
              <a:t>that </a:t>
            </a:r>
            <a:r>
              <a:rPr lang="en-US" sz="3000" dirty="0">
                <a:solidFill>
                  <a:srgbClr val="FFC000"/>
                </a:solidFill>
              </a:rPr>
              <a:t>the things which the Gentiles sacrifice they sacrifice to </a:t>
            </a:r>
            <a:r>
              <a:rPr lang="en-US" sz="3000" u="sng" dirty="0">
                <a:solidFill>
                  <a:srgbClr val="FFC000"/>
                </a:solidFill>
              </a:rPr>
              <a:t>demons</a:t>
            </a:r>
            <a:r>
              <a:rPr lang="en-US" sz="3000" dirty="0">
                <a:solidFill>
                  <a:srgbClr val="FFC000"/>
                </a:solidFill>
              </a:rPr>
              <a:t> and not to God</a:t>
            </a:r>
            <a:r>
              <a:rPr lang="en-US" sz="3000" dirty="0"/>
              <a:t>, and </a:t>
            </a:r>
            <a:r>
              <a:rPr lang="en-US" sz="3000" dirty="0">
                <a:solidFill>
                  <a:srgbClr val="FFC000"/>
                </a:solidFill>
              </a:rPr>
              <a:t>I do not want you to have </a:t>
            </a:r>
            <a:r>
              <a:rPr lang="en-US" sz="3000" b="1" dirty="0">
                <a:solidFill>
                  <a:srgbClr val="FFC000"/>
                </a:solidFill>
              </a:rPr>
              <a:t>fellowship</a:t>
            </a:r>
            <a:r>
              <a:rPr lang="en-US" sz="3000" dirty="0">
                <a:solidFill>
                  <a:srgbClr val="FFC000"/>
                </a:solidFill>
              </a:rPr>
              <a:t> </a:t>
            </a:r>
            <a:r>
              <a:rPr lang="en-US" sz="3000" u="sng" dirty="0">
                <a:solidFill>
                  <a:srgbClr val="FFC000"/>
                </a:solidFill>
              </a:rPr>
              <a:t>with demons</a:t>
            </a:r>
            <a:r>
              <a:rPr lang="en-US" sz="3000" dirty="0"/>
              <a:t>. </a:t>
            </a:r>
            <a:r>
              <a:rPr lang="en-US" sz="3000" b="1" baseline="30000" dirty="0"/>
              <a:t>21 </a:t>
            </a:r>
            <a:r>
              <a:rPr lang="en-US" sz="3000" dirty="0">
                <a:solidFill>
                  <a:srgbClr val="FFFF00"/>
                </a:solidFill>
              </a:rPr>
              <a:t>You cannot drink the </a:t>
            </a:r>
            <a:r>
              <a:rPr lang="en-US" sz="3000" b="1" dirty="0">
                <a:solidFill>
                  <a:srgbClr val="FFFF00"/>
                </a:solidFill>
              </a:rPr>
              <a:t>cup of the Lord</a:t>
            </a:r>
            <a:r>
              <a:rPr lang="en-US" sz="3000" dirty="0"/>
              <a:t> and </a:t>
            </a:r>
            <a:r>
              <a:rPr lang="en-US" sz="3000" dirty="0">
                <a:solidFill>
                  <a:srgbClr val="FFC000"/>
                </a:solidFill>
              </a:rPr>
              <a:t>the cup of demons</a:t>
            </a:r>
            <a:r>
              <a:rPr lang="en-US" sz="3000" dirty="0"/>
              <a:t>; you cannot </a:t>
            </a:r>
            <a:r>
              <a:rPr lang="en-US" sz="3000" b="1" dirty="0">
                <a:solidFill>
                  <a:srgbClr val="FFFF00"/>
                </a:solidFill>
              </a:rPr>
              <a:t>partake</a:t>
            </a:r>
            <a:r>
              <a:rPr lang="en-US" sz="3000" dirty="0">
                <a:solidFill>
                  <a:srgbClr val="FFFF00"/>
                </a:solidFill>
              </a:rPr>
              <a:t> of the </a:t>
            </a:r>
            <a:r>
              <a:rPr lang="en-US" sz="3000" b="1" dirty="0">
                <a:solidFill>
                  <a:srgbClr val="FFFF00"/>
                </a:solidFill>
              </a:rPr>
              <a:t>Lord’s table</a:t>
            </a:r>
            <a:r>
              <a:rPr lang="en-US" sz="3000" dirty="0"/>
              <a:t> and </a:t>
            </a:r>
            <a:r>
              <a:rPr lang="en-US" sz="3000" dirty="0">
                <a:solidFill>
                  <a:srgbClr val="FFC000"/>
                </a:solidFill>
              </a:rPr>
              <a:t>of the table of </a:t>
            </a:r>
            <a:r>
              <a:rPr lang="en-US" sz="3000" u="sng" dirty="0">
                <a:solidFill>
                  <a:srgbClr val="FFC000"/>
                </a:solidFill>
              </a:rPr>
              <a:t>demons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60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Corinth &amp; 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2169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I do </a:t>
            </a:r>
            <a:r>
              <a:rPr lang="en-US" sz="2900" dirty="0" smtClean="0"/>
              <a:t>not praise you, since</a:t>
            </a:r>
            <a:r>
              <a:rPr lang="en-US" sz="2800" dirty="0" smtClean="0"/>
              <a:t> </a:t>
            </a:r>
            <a:r>
              <a:rPr lang="en-US" sz="2900" dirty="0" smtClean="0"/>
              <a:t>you</a:t>
            </a:r>
            <a:r>
              <a:rPr lang="en-US" sz="2800" dirty="0" smtClean="0"/>
              <a:t> </a:t>
            </a:r>
            <a:r>
              <a:rPr lang="en-US" sz="2900" dirty="0"/>
              <a:t>come</a:t>
            </a:r>
            <a:r>
              <a:rPr lang="en-US" sz="2800" dirty="0"/>
              <a:t> </a:t>
            </a:r>
            <a:r>
              <a:rPr lang="en-US" sz="2900" dirty="0"/>
              <a:t>together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for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better</a:t>
            </a:r>
            <a:r>
              <a:rPr lang="en-US" sz="2800" dirty="0"/>
              <a:t> </a:t>
            </a:r>
            <a:r>
              <a:rPr lang="en-US" sz="2900" dirty="0"/>
              <a:t>but</a:t>
            </a:r>
            <a:r>
              <a:rPr lang="en-US" sz="2800" dirty="0"/>
              <a:t> </a:t>
            </a:r>
            <a:r>
              <a:rPr lang="en-US" sz="2900" dirty="0"/>
              <a:t>for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worse.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when you come together as a church, I hear that there are divisions among you,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when you come together in one place, it is not to eat the Lord’s Supper. </a:t>
            </a:r>
            <a:r>
              <a:rPr lang="en-US" sz="2900" b="1" baseline="30000" dirty="0"/>
              <a:t>21 </a:t>
            </a:r>
            <a:r>
              <a:rPr lang="en-US" sz="2900" dirty="0"/>
              <a:t>For in eating, each one takes his own supper ahead of others; and one is hungry and another is drunk.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1128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/>
              <a:t>For I received from the Lord that which I also delivered to you: that the Lord Jesus on the same night in which He was betrayed took bread;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“Take, </a:t>
            </a:r>
            <a:r>
              <a:rPr lang="en-US" sz="2800" dirty="0" smtClean="0"/>
              <a:t>eat; this </a:t>
            </a:r>
            <a:r>
              <a:rPr lang="en-US" sz="2800" dirty="0"/>
              <a:t>is My body which </a:t>
            </a:r>
            <a:r>
              <a:rPr lang="en-US" sz="2800" dirty="0" smtClean="0"/>
              <a:t>is broken for </a:t>
            </a:r>
            <a:r>
              <a:rPr lang="en-US" sz="2800" dirty="0"/>
              <a:t>you; do this in remembrance of Me.”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 also</a:t>
            </a:r>
            <a:r>
              <a:rPr lang="en-US" sz="2800" dirty="0"/>
              <a:t> took the cup after supper</a:t>
            </a:r>
            <a:r>
              <a:rPr lang="en-US" sz="2800" dirty="0" smtClean="0"/>
              <a:t>, saying, “</a:t>
            </a:r>
            <a:r>
              <a:rPr lang="en-US" sz="2800" dirty="0"/>
              <a:t>This cup is the new covenant in My blood. This do, </a:t>
            </a:r>
            <a:r>
              <a:rPr lang="en-US" sz="2800" dirty="0" smtClean="0"/>
              <a:t>as </a:t>
            </a:r>
            <a:r>
              <a:rPr lang="en-US" sz="2800" dirty="0"/>
              <a:t>often as you drink it, in remembrance of Me</a:t>
            </a:r>
            <a:r>
              <a:rPr lang="en-US" sz="2800" dirty="0" smtClean="0"/>
              <a:t>.” </a:t>
            </a:r>
            <a:r>
              <a:rPr lang="en-US" sz="2800" b="1" baseline="30000" dirty="0" smtClean="0"/>
              <a:t>26</a:t>
            </a:r>
            <a:r>
              <a:rPr lang="en-US" sz="2800" b="1" baseline="30000" dirty="0"/>
              <a:t> </a:t>
            </a:r>
            <a:r>
              <a:rPr lang="en-US" sz="2800" dirty="0"/>
              <a:t>For as often as you eat this bread and drink this cup,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01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47459"/>
            <a:ext cx="8991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900" b="1" baseline="30000" dirty="0" smtClean="0"/>
              <a:t>30</a:t>
            </a:r>
            <a:r>
              <a:rPr lang="en-US" sz="2900" b="1" baseline="30000" dirty="0"/>
              <a:t> </a:t>
            </a:r>
            <a:r>
              <a:rPr lang="en-US" sz="2900" dirty="0"/>
              <a:t>For this reason </a:t>
            </a:r>
            <a:r>
              <a:rPr lang="en-US" sz="2900" dirty="0" smtClean="0"/>
              <a:t>many are</a:t>
            </a:r>
            <a:r>
              <a:rPr lang="en-US" sz="2900" dirty="0"/>
              <a:t> weak and sick among you, and many sleep. </a:t>
            </a:r>
            <a:r>
              <a:rPr lang="en-US" sz="2900" b="1" baseline="30000" dirty="0"/>
              <a:t>31 </a:t>
            </a:r>
            <a:r>
              <a:rPr lang="en-US" sz="2900" dirty="0"/>
              <a:t>For if we would judge ourselves, we would not be judged. </a:t>
            </a:r>
            <a:r>
              <a:rPr lang="en-US" sz="2900" b="1" baseline="30000" dirty="0"/>
              <a:t>32 </a:t>
            </a:r>
            <a:r>
              <a:rPr lang="en-US" sz="2900" dirty="0"/>
              <a:t>But when we are judged, we are chastened by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Lord,</a:t>
            </a:r>
            <a:r>
              <a:rPr lang="en-US" sz="2800" dirty="0"/>
              <a:t> </a:t>
            </a:r>
            <a:r>
              <a:rPr lang="en-US" sz="2900" dirty="0"/>
              <a:t>that</a:t>
            </a:r>
            <a:r>
              <a:rPr lang="en-US" sz="2800" dirty="0"/>
              <a:t> </a:t>
            </a:r>
            <a:r>
              <a:rPr lang="en-US" sz="2900" dirty="0"/>
              <a:t>we</a:t>
            </a:r>
            <a:r>
              <a:rPr lang="en-US" sz="2800" dirty="0"/>
              <a:t> </a:t>
            </a:r>
            <a:r>
              <a:rPr lang="en-US" sz="2900" dirty="0"/>
              <a:t>may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be</a:t>
            </a:r>
            <a:r>
              <a:rPr lang="en-US" sz="2800" dirty="0"/>
              <a:t> </a:t>
            </a:r>
            <a:r>
              <a:rPr lang="en-US" sz="2900" dirty="0"/>
              <a:t>condemned</a:t>
            </a:r>
            <a:r>
              <a:rPr lang="en-US" sz="2800" dirty="0"/>
              <a:t> </a:t>
            </a:r>
            <a:r>
              <a:rPr lang="en-US" sz="2900" dirty="0"/>
              <a:t>with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world. </a:t>
            </a:r>
            <a:r>
              <a:rPr lang="en-US" sz="2900" b="1" baseline="30000" dirty="0" smtClean="0"/>
              <a:t>33</a:t>
            </a:r>
            <a:r>
              <a:rPr lang="en-US" sz="2900" b="1" baseline="30000" dirty="0"/>
              <a:t> </a:t>
            </a:r>
            <a:r>
              <a:rPr lang="en-US" sz="2900" dirty="0"/>
              <a:t>Therefore, my brethren, when you come together to eat, wait for one another. </a:t>
            </a:r>
            <a:r>
              <a:rPr lang="en-US" sz="2900" b="1" baseline="30000" dirty="0"/>
              <a:t>34 </a:t>
            </a:r>
            <a:r>
              <a:rPr lang="en-US" sz="2900" dirty="0"/>
              <a:t>But if anyone is hungry, let him eat at home, lest you </a:t>
            </a:r>
            <a:r>
              <a:rPr lang="en-US" sz="2900" dirty="0" smtClean="0"/>
              <a:t>come together for </a:t>
            </a:r>
            <a:r>
              <a:rPr lang="en-US" sz="2900" dirty="0"/>
              <a:t>judgment. And the rest I will set in order when I come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8482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when you come together as a church, I hear that there are divisions among you,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when you come together in one place, it is not to eat the Lord’s Supper. </a:t>
            </a:r>
            <a:r>
              <a:rPr lang="en-US" sz="2900" b="1" baseline="30000" dirty="0"/>
              <a:t>21 </a:t>
            </a:r>
            <a:r>
              <a:rPr lang="en-US" sz="2900" dirty="0"/>
              <a:t>For in eating, each one takes his own supper ahead of others; and one is hungry and another is drunk.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0722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divisions among you,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when you come together in one place, it is not to eat the Lord’s Supper. </a:t>
            </a:r>
            <a:r>
              <a:rPr lang="en-US" sz="2900" b="1" baseline="30000" dirty="0"/>
              <a:t>21 </a:t>
            </a:r>
            <a:r>
              <a:rPr lang="en-US" sz="2900" dirty="0"/>
              <a:t>For in eating, each one takes his own supper ahead of others; and one is hungry and another is drunk.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46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</a:t>
            </a:r>
            <a:r>
              <a:rPr lang="en-US" sz="2900" dirty="0">
                <a:solidFill>
                  <a:srgbClr val="FFC000"/>
                </a:solidFill>
              </a:rPr>
              <a:t>divisions among you</a:t>
            </a:r>
            <a:r>
              <a:rPr lang="en-US" sz="2900" dirty="0"/>
              <a:t>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when you come together in one place, it is not to eat the Lord’s Supper. </a:t>
            </a:r>
            <a:r>
              <a:rPr lang="en-US" sz="2900" b="1" baseline="30000" dirty="0"/>
              <a:t>21 </a:t>
            </a:r>
            <a:r>
              <a:rPr lang="en-US" sz="2900" dirty="0"/>
              <a:t>For in eating, each one takes his own supper ahead of others; and one is hungry and another is drunk.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245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</a:t>
            </a:r>
            <a:r>
              <a:rPr lang="en-US" sz="2900" dirty="0">
                <a:solidFill>
                  <a:srgbClr val="FFC000"/>
                </a:solidFill>
              </a:rPr>
              <a:t>divisions among you</a:t>
            </a:r>
            <a:r>
              <a:rPr lang="en-US" sz="2900" dirty="0"/>
              <a:t>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in one place</a:t>
            </a:r>
            <a:r>
              <a:rPr lang="en-US" sz="2900" dirty="0"/>
              <a:t>, it is not to eat the Lord’s Supper. </a:t>
            </a:r>
            <a:r>
              <a:rPr lang="en-US" sz="2900" b="1" baseline="30000" dirty="0"/>
              <a:t>21 </a:t>
            </a:r>
            <a:r>
              <a:rPr lang="en-US" sz="2900" dirty="0"/>
              <a:t>For in eating, each one takes his own supper ahead of others; and one is hungry and another is drunk.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6428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Christ </a:t>
            </a:r>
            <a:r>
              <a:rPr lang="en-US" altLang="en-US" sz="4800" b="1" dirty="0" smtClean="0"/>
              <a:t>Instituted </a:t>
            </a:r>
            <a:r>
              <a:rPr lang="en-US" altLang="en-US" sz="4800" b="1" dirty="0"/>
              <a:t>Lord’s Supper</a:t>
            </a:r>
            <a:endParaRPr lang="en-US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1072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</a:t>
            </a:r>
            <a:r>
              <a:rPr lang="en-US" sz="2900" dirty="0">
                <a:solidFill>
                  <a:srgbClr val="FFC000"/>
                </a:solidFill>
              </a:rPr>
              <a:t>divisions among you</a:t>
            </a:r>
            <a:r>
              <a:rPr lang="en-US" sz="2900" dirty="0"/>
              <a:t>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in one place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it is not to eat the </a:t>
            </a:r>
            <a:r>
              <a:rPr lang="en-US" sz="2900" dirty="0">
                <a:solidFill>
                  <a:srgbClr val="FFFF00"/>
                </a:solidFill>
              </a:rPr>
              <a:t>Lord’s Supper</a:t>
            </a:r>
            <a:r>
              <a:rPr lang="en-US" sz="2900" dirty="0"/>
              <a:t>. </a:t>
            </a:r>
            <a:r>
              <a:rPr lang="en-US" sz="2900" b="1" baseline="30000" dirty="0"/>
              <a:t>21 </a:t>
            </a:r>
            <a:r>
              <a:rPr lang="en-US" sz="2900" dirty="0"/>
              <a:t>For in eating, each one takes his own supper ahead of others; and one is hungry and another is drunk.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005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</a:t>
            </a:r>
            <a:r>
              <a:rPr lang="en-US" sz="2900" dirty="0">
                <a:solidFill>
                  <a:srgbClr val="FFC000"/>
                </a:solidFill>
              </a:rPr>
              <a:t>divisions among you</a:t>
            </a:r>
            <a:r>
              <a:rPr lang="en-US" sz="2900" dirty="0"/>
              <a:t>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in one place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it is not to eat the </a:t>
            </a:r>
            <a:r>
              <a:rPr lang="en-US" sz="2900" dirty="0">
                <a:solidFill>
                  <a:srgbClr val="FFFF00"/>
                </a:solidFill>
              </a:rPr>
              <a:t>Lord’s Supper</a:t>
            </a:r>
            <a:r>
              <a:rPr lang="en-US" sz="2900" dirty="0"/>
              <a:t>. </a:t>
            </a:r>
            <a:r>
              <a:rPr lang="en-US" sz="2900" b="1" baseline="30000" dirty="0"/>
              <a:t>21 </a:t>
            </a:r>
            <a:r>
              <a:rPr lang="en-US" sz="2900" b="1" dirty="0">
                <a:solidFill>
                  <a:srgbClr val="FFC000"/>
                </a:solidFill>
              </a:rPr>
              <a:t>F</a:t>
            </a:r>
            <a:r>
              <a:rPr lang="en-US" sz="2900" b="1" cap="small" dirty="0">
                <a:solidFill>
                  <a:srgbClr val="FFC000"/>
                </a:solidFill>
              </a:rPr>
              <a:t>or</a:t>
            </a:r>
            <a:r>
              <a:rPr lang="en-US" sz="2400" dirty="0"/>
              <a:t> </a:t>
            </a:r>
            <a:r>
              <a:rPr lang="en-US" sz="2900" dirty="0"/>
              <a:t>in</a:t>
            </a:r>
            <a:r>
              <a:rPr lang="en-US" sz="2400" dirty="0"/>
              <a:t> </a:t>
            </a:r>
            <a:r>
              <a:rPr lang="en-US" sz="2900" dirty="0"/>
              <a:t>eating,</a:t>
            </a:r>
            <a:r>
              <a:rPr lang="en-US" sz="2400" dirty="0"/>
              <a:t> </a:t>
            </a:r>
            <a:r>
              <a:rPr lang="en-US" sz="2900" dirty="0"/>
              <a:t>each</a:t>
            </a:r>
            <a:r>
              <a:rPr lang="en-US" sz="2400" dirty="0"/>
              <a:t> </a:t>
            </a:r>
            <a:r>
              <a:rPr lang="en-US" sz="2900" dirty="0"/>
              <a:t>one</a:t>
            </a:r>
            <a:r>
              <a:rPr lang="en-US" sz="2400" dirty="0"/>
              <a:t> </a:t>
            </a:r>
            <a:r>
              <a:rPr lang="en-US" sz="2900" dirty="0"/>
              <a:t>takes</a:t>
            </a:r>
            <a:r>
              <a:rPr lang="en-US" sz="2400" dirty="0"/>
              <a:t> </a:t>
            </a:r>
            <a:r>
              <a:rPr lang="en-US" sz="2900" dirty="0"/>
              <a:t>his own supper ahead of others; and one is hungry and another is drunk.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320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</a:t>
            </a:r>
            <a:r>
              <a:rPr lang="en-US" sz="2900" dirty="0">
                <a:solidFill>
                  <a:srgbClr val="FFC000"/>
                </a:solidFill>
              </a:rPr>
              <a:t>divisions among you</a:t>
            </a:r>
            <a:r>
              <a:rPr lang="en-US" sz="2900" dirty="0"/>
              <a:t>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in one place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it is not to eat the </a:t>
            </a:r>
            <a:r>
              <a:rPr lang="en-US" sz="2900" dirty="0">
                <a:solidFill>
                  <a:srgbClr val="FFFF00"/>
                </a:solidFill>
              </a:rPr>
              <a:t>Lord’s Supper</a:t>
            </a:r>
            <a:r>
              <a:rPr lang="en-US" sz="2900" dirty="0"/>
              <a:t>. </a:t>
            </a:r>
            <a:r>
              <a:rPr lang="en-US" sz="2900" b="1" baseline="30000" dirty="0"/>
              <a:t>21 </a:t>
            </a:r>
            <a:r>
              <a:rPr lang="en-US" sz="2900" b="1" dirty="0">
                <a:solidFill>
                  <a:srgbClr val="FFC000"/>
                </a:solidFill>
              </a:rPr>
              <a:t>F</a:t>
            </a:r>
            <a:r>
              <a:rPr lang="en-US" sz="2900" b="1" cap="small" dirty="0">
                <a:solidFill>
                  <a:srgbClr val="FFC000"/>
                </a:solidFill>
              </a:rPr>
              <a:t>or</a:t>
            </a:r>
            <a:r>
              <a:rPr lang="en-US" sz="2400" dirty="0"/>
              <a:t> </a:t>
            </a:r>
            <a:r>
              <a:rPr lang="en-US" sz="2900" dirty="0">
                <a:solidFill>
                  <a:srgbClr val="FFC000"/>
                </a:solidFill>
              </a:rPr>
              <a:t>in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eating,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each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one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takes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his own supper ahead of others; and one is hungry and another is drunk</a:t>
            </a:r>
            <a:r>
              <a:rPr lang="en-US" sz="2900" dirty="0"/>
              <a:t>. </a:t>
            </a:r>
            <a:r>
              <a:rPr lang="en-US" sz="2900" b="1" baseline="30000" dirty="0"/>
              <a:t>22 </a:t>
            </a:r>
            <a:r>
              <a:rPr lang="en-US" sz="2900" dirty="0"/>
              <a:t>What! Do you not have houses to eat and drink in? Or do you despise the church of God and shame those who have nothing?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2409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</a:t>
            </a:r>
            <a:r>
              <a:rPr lang="en-US" sz="2900" dirty="0">
                <a:solidFill>
                  <a:srgbClr val="FFC000"/>
                </a:solidFill>
              </a:rPr>
              <a:t>divisions among you</a:t>
            </a:r>
            <a:r>
              <a:rPr lang="en-US" sz="2900" dirty="0"/>
              <a:t>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in one place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it is not to eat the </a:t>
            </a:r>
            <a:r>
              <a:rPr lang="en-US" sz="2900" dirty="0">
                <a:solidFill>
                  <a:srgbClr val="FFFF00"/>
                </a:solidFill>
              </a:rPr>
              <a:t>Lord’s Supper</a:t>
            </a:r>
            <a:r>
              <a:rPr lang="en-US" sz="2900" dirty="0"/>
              <a:t>. </a:t>
            </a:r>
            <a:r>
              <a:rPr lang="en-US" sz="2900" b="1" baseline="30000" dirty="0"/>
              <a:t>21 </a:t>
            </a:r>
            <a:r>
              <a:rPr lang="en-US" sz="2900" b="1" dirty="0">
                <a:solidFill>
                  <a:srgbClr val="FFC000"/>
                </a:solidFill>
              </a:rPr>
              <a:t>F</a:t>
            </a:r>
            <a:r>
              <a:rPr lang="en-US" sz="2900" b="1" cap="small" dirty="0">
                <a:solidFill>
                  <a:srgbClr val="FFC000"/>
                </a:solidFill>
              </a:rPr>
              <a:t>or</a:t>
            </a:r>
            <a:r>
              <a:rPr lang="en-US" sz="2400" dirty="0"/>
              <a:t> </a:t>
            </a:r>
            <a:r>
              <a:rPr lang="en-US" sz="2900" dirty="0">
                <a:solidFill>
                  <a:srgbClr val="FFC000"/>
                </a:solidFill>
              </a:rPr>
              <a:t>in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eating,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each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one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takes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his own supper ahead of others; and one is hungry and another is drunk</a:t>
            </a:r>
            <a:r>
              <a:rPr lang="en-US" sz="2900" dirty="0"/>
              <a:t>. </a:t>
            </a:r>
            <a:r>
              <a:rPr lang="en-US" sz="2900" b="1" baseline="30000" dirty="0"/>
              <a:t>22 </a:t>
            </a:r>
            <a:r>
              <a:rPr lang="en-US" sz="2900" dirty="0"/>
              <a:t>What! </a:t>
            </a:r>
            <a:r>
              <a:rPr lang="en-US" sz="2900" dirty="0">
                <a:solidFill>
                  <a:srgbClr val="FFC000"/>
                </a:solidFill>
              </a:rPr>
              <a:t>Do you not have houses to eat and drink in? Or do you despise the church of God and shame those who have nothing?</a:t>
            </a:r>
            <a:r>
              <a:rPr lang="en-US" sz="2900" dirty="0"/>
              <a:t> What shall I say to you? Shall I praise you in this? 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7037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34233"/>
            <a:ext cx="8991600" cy="663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4000" b="1" dirty="0">
                <a:solidFill>
                  <a:schemeClr val="tx2"/>
                </a:solidFill>
              </a:rPr>
              <a:t>1 Corinthians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11</a:t>
            </a:r>
            <a:endParaRPr lang="en-US" altLang="en-US" sz="4000" baseline="30000" dirty="0"/>
          </a:p>
          <a:p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Now in giving these instructions </a:t>
            </a:r>
            <a:r>
              <a:rPr lang="en-US" sz="2900" dirty="0">
                <a:solidFill>
                  <a:srgbClr val="FFC000"/>
                </a:solidFill>
              </a:rPr>
              <a:t>I do </a:t>
            </a:r>
            <a:r>
              <a:rPr lang="en-US" sz="2900" dirty="0" smtClean="0">
                <a:solidFill>
                  <a:srgbClr val="FFC000"/>
                </a:solidFill>
              </a:rPr>
              <a:t>not praise you, since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you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come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900" b="1" dirty="0">
                <a:solidFill>
                  <a:srgbClr val="FFFF00"/>
                </a:solidFill>
              </a:rPr>
              <a:t>together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not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the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better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but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for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the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worse</a:t>
            </a:r>
            <a:r>
              <a:rPr lang="en-US" sz="2900" dirty="0" smtClean="0"/>
              <a:t>. </a:t>
            </a:r>
            <a:r>
              <a:rPr lang="en-US" sz="2900" b="1" baseline="30000" dirty="0" smtClean="0"/>
              <a:t>18</a:t>
            </a:r>
            <a:r>
              <a:rPr lang="en-US" sz="2900" b="1" baseline="30000" dirty="0"/>
              <a:t> </a:t>
            </a:r>
            <a:r>
              <a:rPr lang="en-US" sz="2900" dirty="0"/>
              <a:t>For first of all,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 as a church</a:t>
            </a:r>
            <a:r>
              <a:rPr lang="en-US" sz="2900" dirty="0"/>
              <a:t>, I hear that there are </a:t>
            </a:r>
            <a:r>
              <a:rPr lang="en-US" sz="2900" dirty="0">
                <a:solidFill>
                  <a:srgbClr val="FFC000"/>
                </a:solidFill>
              </a:rPr>
              <a:t>divisions among you</a:t>
            </a:r>
            <a:r>
              <a:rPr lang="en-US" sz="2900" dirty="0"/>
              <a:t>, and in part I believe </a:t>
            </a:r>
            <a:r>
              <a:rPr lang="en-US" sz="2900" dirty="0" smtClean="0"/>
              <a:t>it. </a:t>
            </a: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For there must also be factions among you, that</a:t>
            </a:r>
            <a:r>
              <a:rPr lang="en-US" sz="2800" dirty="0"/>
              <a:t> </a:t>
            </a:r>
            <a:r>
              <a:rPr lang="en-US" sz="2900" dirty="0"/>
              <a:t>those</a:t>
            </a:r>
            <a:r>
              <a:rPr lang="en-US" sz="2600" dirty="0"/>
              <a:t> </a:t>
            </a:r>
            <a:r>
              <a:rPr lang="en-US" sz="2900" dirty="0"/>
              <a:t>who</a:t>
            </a:r>
            <a:r>
              <a:rPr lang="en-US" sz="2600" dirty="0"/>
              <a:t> </a:t>
            </a:r>
            <a:r>
              <a:rPr lang="en-US" sz="2900" dirty="0"/>
              <a:t>are</a:t>
            </a:r>
            <a:r>
              <a:rPr lang="en-US" sz="2600" dirty="0"/>
              <a:t> </a:t>
            </a:r>
            <a:r>
              <a:rPr lang="en-US" sz="2900" dirty="0"/>
              <a:t>approved</a:t>
            </a:r>
            <a:r>
              <a:rPr lang="en-US" sz="2600" dirty="0"/>
              <a:t> </a:t>
            </a:r>
            <a:r>
              <a:rPr lang="en-US" sz="2900" dirty="0"/>
              <a:t>may</a:t>
            </a:r>
            <a:r>
              <a:rPr lang="en-US" sz="2600" dirty="0"/>
              <a:t> </a:t>
            </a:r>
            <a:r>
              <a:rPr lang="en-US" sz="2900" dirty="0"/>
              <a:t>be</a:t>
            </a:r>
            <a:r>
              <a:rPr lang="en-US" sz="2600" dirty="0"/>
              <a:t> </a:t>
            </a:r>
            <a:r>
              <a:rPr lang="en-US" sz="2900" dirty="0"/>
              <a:t>recognized</a:t>
            </a:r>
            <a:r>
              <a:rPr lang="en-US" sz="2600" dirty="0"/>
              <a:t> </a:t>
            </a:r>
            <a:r>
              <a:rPr lang="en-US" sz="2900" dirty="0" smtClean="0"/>
              <a:t>among</a:t>
            </a:r>
            <a:r>
              <a:rPr lang="en-US" sz="2600" dirty="0" smtClean="0"/>
              <a:t> </a:t>
            </a:r>
            <a:r>
              <a:rPr lang="en-US" sz="2900" dirty="0" smtClean="0"/>
              <a:t>you. </a:t>
            </a:r>
            <a:r>
              <a:rPr lang="en-US" sz="2900" b="1" baseline="30000" dirty="0" smtClean="0"/>
              <a:t>20</a:t>
            </a:r>
            <a:r>
              <a:rPr lang="en-US" sz="2900" b="1" baseline="30000" dirty="0"/>
              <a:t> </a:t>
            </a:r>
            <a:r>
              <a:rPr lang="en-US" sz="2900" dirty="0"/>
              <a:t>Therefore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in one place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it is not to eat the </a:t>
            </a:r>
            <a:r>
              <a:rPr lang="en-US" sz="2900" dirty="0">
                <a:solidFill>
                  <a:srgbClr val="FFFF00"/>
                </a:solidFill>
              </a:rPr>
              <a:t>Lord’s Supper</a:t>
            </a:r>
            <a:r>
              <a:rPr lang="en-US" sz="2900" dirty="0"/>
              <a:t>. </a:t>
            </a:r>
            <a:r>
              <a:rPr lang="en-US" sz="2900" b="1" baseline="30000" dirty="0"/>
              <a:t>21 </a:t>
            </a:r>
            <a:r>
              <a:rPr lang="en-US" sz="2900" b="1" dirty="0">
                <a:solidFill>
                  <a:srgbClr val="FFC000"/>
                </a:solidFill>
              </a:rPr>
              <a:t>F</a:t>
            </a:r>
            <a:r>
              <a:rPr lang="en-US" sz="2900" b="1" cap="small" dirty="0">
                <a:solidFill>
                  <a:srgbClr val="FFC000"/>
                </a:solidFill>
              </a:rPr>
              <a:t>or</a:t>
            </a:r>
            <a:r>
              <a:rPr lang="en-US" sz="2400" dirty="0"/>
              <a:t> </a:t>
            </a:r>
            <a:r>
              <a:rPr lang="en-US" sz="2900" dirty="0">
                <a:solidFill>
                  <a:srgbClr val="FFC000"/>
                </a:solidFill>
              </a:rPr>
              <a:t>in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eating,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each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one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takes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900" dirty="0">
                <a:solidFill>
                  <a:srgbClr val="FFC000"/>
                </a:solidFill>
              </a:rPr>
              <a:t>his own supper ahead of others; and one is hungry and another is drunk</a:t>
            </a:r>
            <a:r>
              <a:rPr lang="en-US" sz="2900" dirty="0"/>
              <a:t>. </a:t>
            </a:r>
            <a:r>
              <a:rPr lang="en-US" sz="2900" b="1" baseline="30000" dirty="0"/>
              <a:t>22 </a:t>
            </a:r>
            <a:r>
              <a:rPr lang="en-US" sz="2900" dirty="0"/>
              <a:t>What! </a:t>
            </a:r>
            <a:r>
              <a:rPr lang="en-US" sz="2900" dirty="0">
                <a:solidFill>
                  <a:srgbClr val="FFC000"/>
                </a:solidFill>
              </a:rPr>
              <a:t>Do you not have houses to eat and drink in? Or do you despise the church of God and shame those who have nothing?</a:t>
            </a:r>
            <a:r>
              <a:rPr lang="en-US" sz="2900" dirty="0"/>
              <a:t> What shall I say to you? Shall I praise you in this? </a:t>
            </a:r>
            <a:r>
              <a:rPr lang="en-US" sz="2900" b="1" dirty="0">
                <a:solidFill>
                  <a:srgbClr val="FFC000"/>
                </a:solidFill>
              </a:rPr>
              <a:t>I do not praise you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1067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on the same night in which He was betrayed took bread;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“Take, </a:t>
            </a:r>
            <a:r>
              <a:rPr lang="en-US" sz="2800" dirty="0" smtClean="0"/>
              <a:t>eat; this </a:t>
            </a:r>
            <a:r>
              <a:rPr lang="en-US" sz="2800" dirty="0"/>
              <a:t>is My body which </a:t>
            </a:r>
            <a:r>
              <a:rPr lang="en-US" sz="2800" dirty="0" smtClean="0"/>
              <a:t>is broken for </a:t>
            </a:r>
            <a:r>
              <a:rPr lang="en-US" sz="2800" dirty="0"/>
              <a:t>you; do this in remembrance of Me.”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 also</a:t>
            </a:r>
            <a:r>
              <a:rPr lang="en-US" sz="2800" dirty="0"/>
              <a:t> took the cup after supper</a:t>
            </a:r>
            <a:r>
              <a:rPr lang="en-US" sz="2800" dirty="0" smtClean="0"/>
              <a:t>, saying, “</a:t>
            </a:r>
            <a:r>
              <a:rPr lang="en-US" sz="2800" dirty="0"/>
              <a:t>This cup is the new covenant in My blood. This do, </a:t>
            </a:r>
            <a:r>
              <a:rPr lang="en-US" sz="2800" dirty="0" smtClean="0"/>
              <a:t>as </a:t>
            </a:r>
            <a:r>
              <a:rPr lang="en-US" sz="2800" dirty="0"/>
              <a:t>often as you drink it, in remembrance of Me</a:t>
            </a:r>
            <a:r>
              <a:rPr lang="en-US" sz="2800" dirty="0" smtClean="0"/>
              <a:t>.” </a:t>
            </a:r>
            <a:r>
              <a:rPr lang="en-US" sz="2800" b="1" baseline="30000" dirty="0" smtClean="0"/>
              <a:t>26</a:t>
            </a:r>
            <a:r>
              <a:rPr lang="en-US" sz="2800" b="1" baseline="30000" dirty="0"/>
              <a:t> </a:t>
            </a:r>
            <a:r>
              <a:rPr lang="en-US" sz="2800" dirty="0"/>
              <a:t>For as often as you eat this bread and drink this cup,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37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“Take, </a:t>
            </a:r>
            <a:r>
              <a:rPr lang="en-US" sz="2800" dirty="0" smtClean="0"/>
              <a:t>eat; this </a:t>
            </a:r>
            <a:r>
              <a:rPr lang="en-US" sz="2800" dirty="0"/>
              <a:t>is My body which </a:t>
            </a:r>
            <a:r>
              <a:rPr lang="en-US" sz="2800" dirty="0" smtClean="0"/>
              <a:t>is broken for </a:t>
            </a:r>
            <a:r>
              <a:rPr lang="en-US" sz="2800" dirty="0"/>
              <a:t>you; do this in remembrance of Me.”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 also</a:t>
            </a:r>
            <a:r>
              <a:rPr lang="en-US" sz="2800" dirty="0"/>
              <a:t> took the cup after supper</a:t>
            </a:r>
            <a:r>
              <a:rPr lang="en-US" sz="2800" dirty="0" smtClean="0"/>
              <a:t>, saying, “</a:t>
            </a:r>
            <a:r>
              <a:rPr lang="en-US" sz="2800" dirty="0"/>
              <a:t>This cup is the new covenant in My blood. This do, </a:t>
            </a:r>
            <a:r>
              <a:rPr lang="en-US" sz="2800" dirty="0" smtClean="0"/>
              <a:t>as </a:t>
            </a:r>
            <a:r>
              <a:rPr lang="en-US" sz="2800" dirty="0"/>
              <a:t>often as you drink it, in remembrance of Me</a:t>
            </a:r>
            <a:r>
              <a:rPr lang="en-US" sz="2800" dirty="0" smtClean="0"/>
              <a:t>.” </a:t>
            </a:r>
            <a:r>
              <a:rPr lang="en-US" sz="2800" b="1" baseline="30000" dirty="0" smtClean="0"/>
              <a:t>26</a:t>
            </a:r>
            <a:r>
              <a:rPr lang="en-US" sz="2800" b="1" baseline="30000" dirty="0"/>
              <a:t> </a:t>
            </a:r>
            <a:r>
              <a:rPr lang="en-US" sz="2800" dirty="0"/>
              <a:t>For as often as you eat this bread and drink this cup,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12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do this in remembrance of Me.”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 also</a:t>
            </a:r>
            <a:r>
              <a:rPr lang="en-US" sz="2800" dirty="0"/>
              <a:t> took the cup after supper</a:t>
            </a:r>
            <a:r>
              <a:rPr lang="en-US" sz="2800" dirty="0" smtClean="0"/>
              <a:t>, saying, “</a:t>
            </a:r>
            <a:r>
              <a:rPr lang="en-US" sz="2800" dirty="0"/>
              <a:t>This cup is the new covenant in My blood. This do, </a:t>
            </a:r>
            <a:r>
              <a:rPr lang="en-US" sz="2800" dirty="0" smtClean="0"/>
              <a:t>as </a:t>
            </a:r>
            <a:r>
              <a:rPr lang="en-US" sz="2800" dirty="0"/>
              <a:t>often as you drink it, in remembrance of Me</a:t>
            </a:r>
            <a:r>
              <a:rPr lang="en-US" sz="2800" dirty="0" smtClean="0"/>
              <a:t>.” </a:t>
            </a:r>
            <a:r>
              <a:rPr lang="en-US" sz="2800" b="1" baseline="30000" dirty="0" smtClean="0"/>
              <a:t>26</a:t>
            </a:r>
            <a:r>
              <a:rPr lang="en-US" sz="2800" b="1" baseline="30000" dirty="0"/>
              <a:t> </a:t>
            </a:r>
            <a:r>
              <a:rPr lang="en-US" sz="2800" dirty="0"/>
              <a:t>For as often as you eat this bread and drink this cup,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66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 also</a:t>
            </a:r>
            <a:r>
              <a:rPr lang="en-US" sz="2800" dirty="0"/>
              <a:t> took the cup after supper</a:t>
            </a:r>
            <a:r>
              <a:rPr lang="en-US" sz="2800" dirty="0" smtClean="0"/>
              <a:t>, saying, “</a:t>
            </a:r>
            <a:r>
              <a:rPr lang="en-US" sz="2800" dirty="0"/>
              <a:t>This cup is the new covenant in My blood. This do, </a:t>
            </a:r>
            <a:r>
              <a:rPr lang="en-US" sz="2800" dirty="0" smtClean="0"/>
              <a:t>as </a:t>
            </a:r>
            <a:r>
              <a:rPr lang="en-US" sz="2800" dirty="0"/>
              <a:t>often as you drink it, in remembrance of Me</a:t>
            </a:r>
            <a:r>
              <a:rPr lang="en-US" sz="2800" dirty="0" smtClean="0"/>
              <a:t>.” </a:t>
            </a:r>
            <a:r>
              <a:rPr lang="en-US" sz="2800" b="1" baseline="30000" dirty="0" smtClean="0"/>
              <a:t>26</a:t>
            </a:r>
            <a:r>
              <a:rPr lang="en-US" sz="2800" b="1" baseline="30000" dirty="0"/>
              <a:t> </a:t>
            </a:r>
            <a:r>
              <a:rPr lang="en-US" sz="2800" dirty="0"/>
              <a:t>For as often as you eat this bread and drink this cup,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21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 “</a:t>
            </a:r>
            <a:r>
              <a:rPr lang="en-US" sz="2800" dirty="0"/>
              <a:t>This cup is the new covenant in My blood. This do, </a:t>
            </a:r>
            <a:r>
              <a:rPr lang="en-US" sz="2800" dirty="0" smtClean="0"/>
              <a:t>as </a:t>
            </a:r>
            <a:r>
              <a:rPr lang="en-US" sz="2800" dirty="0"/>
              <a:t>often as you drink it, in remembrance of Me</a:t>
            </a:r>
            <a:r>
              <a:rPr lang="en-US" sz="2800" dirty="0" smtClean="0"/>
              <a:t>.” </a:t>
            </a:r>
            <a:r>
              <a:rPr lang="en-US" sz="2800" b="1" baseline="30000" dirty="0" smtClean="0"/>
              <a:t>26</a:t>
            </a:r>
            <a:r>
              <a:rPr lang="en-US" sz="2800" b="1" baseline="30000" dirty="0"/>
              <a:t> </a:t>
            </a:r>
            <a:r>
              <a:rPr lang="en-US" sz="2800" dirty="0"/>
              <a:t>For as often as you eat this bread and drink this cup,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087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106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solidFill>
                  <a:schemeClr val="tx2"/>
                </a:solidFill>
              </a:rPr>
              <a:t>Luke 22</a:t>
            </a:r>
            <a:endParaRPr lang="en-US" altLang="en-US" sz="2400" dirty="0"/>
          </a:p>
          <a:p>
            <a:endParaRPr lang="en-US" altLang="en-US" sz="3600" baseline="30000" dirty="0" smtClean="0"/>
          </a:p>
          <a:p>
            <a:r>
              <a:rPr lang="en-US" sz="3800" b="1" baseline="30000" dirty="0"/>
              <a:t>19 </a:t>
            </a:r>
            <a:r>
              <a:rPr lang="en-US" sz="3800" dirty="0"/>
              <a:t>And He took bread, gave thanks </a:t>
            </a:r>
            <a:r>
              <a:rPr lang="en-US" sz="3800" dirty="0" smtClean="0"/>
              <a:t>and broke it, and gave</a:t>
            </a:r>
            <a:r>
              <a:rPr lang="en-US" sz="3800" dirty="0"/>
              <a:t> it to them, saying</a:t>
            </a:r>
            <a:r>
              <a:rPr lang="en-US" sz="3800" dirty="0" smtClean="0"/>
              <a:t>, “</a:t>
            </a:r>
            <a:r>
              <a:rPr lang="en-US" sz="3800" dirty="0"/>
              <a:t>This is My body which is given for you; do this in remembrance of Me</a:t>
            </a:r>
            <a:r>
              <a:rPr lang="en-US" sz="3800" dirty="0" smtClean="0"/>
              <a:t>.” </a:t>
            </a:r>
            <a:r>
              <a:rPr lang="en-US" sz="3800" b="1" baseline="30000" dirty="0" smtClean="0"/>
              <a:t>20</a:t>
            </a:r>
            <a:r>
              <a:rPr lang="en-US" sz="3800" b="1" baseline="30000" dirty="0"/>
              <a:t> </a:t>
            </a:r>
            <a:r>
              <a:rPr lang="en-US" sz="3800" dirty="0"/>
              <a:t>Likewise </a:t>
            </a:r>
            <a:r>
              <a:rPr lang="en-US" sz="3800" dirty="0" smtClean="0"/>
              <a:t>He also took the </a:t>
            </a:r>
            <a:r>
              <a:rPr lang="en-US" sz="3800" dirty="0"/>
              <a:t>cup after supper</a:t>
            </a:r>
            <a:r>
              <a:rPr lang="en-US" sz="3800" dirty="0" smtClean="0"/>
              <a:t>, saying, “This</a:t>
            </a:r>
            <a:r>
              <a:rPr lang="en-US" sz="3600" dirty="0" smtClean="0"/>
              <a:t> </a:t>
            </a:r>
            <a:r>
              <a:rPr lang="en-US" sz="3800" dirty="0" smtClean="0"/>
              <a:t>cup</a:t>
            </a:r>
            <a:r>
              <a:rPr lang="en-US" sz="3600" dirty="0" smtClean="0"/>
              <a:t> </a:t>
            </a:r>
            <a:r>
              <a:rPr lang="en-US" sz="3800" dirty="0" smtClean="0"/>
              <a:t>is</a:t>
            </a:r>
            <a:r>
              <a:rPr lang="en-US" sz="3600" dirty="0" smtClean="0"/>
              <a:t> </a:t>
            </a:r>
            <a:r>
              <a:rPr lang="en-US" sz="3800" dirty="0" smtClean="0"/>
              <a:t>the</a:t>
            </a:r>
            <a:r>
              <a:rPr lang="en-US" sz="3600" dirty="0" smtClean="0"/>
              <a:t> </a:t>
            </a:r>
            <a:r>
              <a:rPr lang="en-US" sz="3800" dirty="0" smtClean="0"/>
              <a:t>new</a:t>
            </a:r>
            <a:r>
              <a:rPr lang="en-US" sz="3600" dirty="0" smtClean="0"/>
              <a:t> </a:t>
            </a:r>
            <a:r>
              <a:rPr lang="en-US" sz="3800" dirty="0"/>
              <a:t>covenant</a:t>
            </a:r>
            <a:r>
              <a:rPr lang="en-US" sz="3600" dirty="0"/>
              <a:t> </a:t>
            </a:r>
            <a:r>
              <a:rPr lang="en-US" sz="3800" dirty="0"/>
              <a:t>in</a:t>
            </a:r>
            <a:r>
              <a:rPr lang="en-US" sz="3600" dirty="0"/>
              <a:t> </a:t>
            </a:r>
            <a:r>
              <a:rPr lang="en-US" sz="3800" dirty="0" smtClean="0"/>
              <a:t>My</a:t>
            </a:r>
            <a:r>
              <a:rPr lang="en-US" sz="3600" dirty="0" smtClean="0"/>
              <a:t> </a:t>
            </a:r>
            <a:r>
              <a:rPr lang="en-US" sz="3800" dirty="0" smtClean="0"/>
              <a:t>blood, which </a:t>
            </a:r>
            <a:r>
              <a:rPr lang="en-US" sz="3800" dirty="0"/>
              <a:t>is shed for you</a:t>
            </a:r>
            <a:r>
              <a:rPr lang="en-US" sz="3800" dirty="0" smtClean="0"/>
              <a:t>.”</a:t>
            </a:r>
            <a:endParaRPr lang="en-US" sz="3800" dirty="0"/>
          </a:p>
          <a:p>
            <a:endParaRPr lang="en-US" alt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9360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This do, </a:t>
            </a:r>
            <a:r>
              <a:rPr lang="en-US" sz="2800" dirty="0" smtClean="0"/>
              <a:t>as </a:t>
            </a:r>
            <a:r>
              <a:rPr lang="en-US" sz="2800" dirty="0"/>
              <a:t>often as you drink it, in remembrance of Me</a:t>
            </a:r>
            <a:r>
              <a:rPr lang="en-US" sz="2800" dirty="0" smtClean="0"/>
              <a:t>.” </a:t>
            </a:r>
            <a:r>
              <a:rPr lang="en-US" sz="2800" b="1" baseline="30000" dirty="0" smtClean="0"/>
              <a:t>26</a:t>
            </a:r>
            <a:r>
              <a:rPr lang="en-US" sz="2800" b="1" baseline="30000" dirty="0"/>
              <a:t> </a:t>
            </a:r>
            <a:r>
              <a:rPr lang="en-US" sz="2800" dirty="0"/>
              <a:t>For as often as you eat this bread and drink this cup,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77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This do, </a:t>
            </a:r>
            <a:r>
              <a:rPr lang="en-US" sz="2800" dirty="0" smtClean="0">
                <a:solidFill>
                  <a:srgbClr val="FFFF00"/>
                </a:solidFill>
              </a:rPr>
              <a:t>as </a:t>
            </a:r>
            <a:r>
              <a:rPr lang="en-US" sz="2800" dirty="0">
                <a:solidFill>
                  <a:srgbClr val="FFFF00"/>
                </a:solidFill>
              </a:rPr>
              <a:t>often as you drink it, </a:t>
            </a:r>
            <a:r>
              <a:rPr lang="en-US" sz="2800" b="1" dirty="0">
                <a:solidFill>
                  <a:srgbClr val="FFFF00"/>
                </a:solidFill>
              </a:rPr>
              <a:t>in remembrance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of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Me</a:t>
            </a:r>
            <a:r>
              <a:rPr lang="en-US" sz="2800" dirty="0" smtClean="0"/>
              <a:t>.</a:t>
            </a:r>
            <a:r>
              <a:rPr lang="en-US" sz="2700" dirty="0" smtClean="0"/>
              <a:t>”</a:t>
            </a:r>
            <a:r>
              <a:rPr lang="en-US" sz="2600" dirty="0" smtClean="0"/>
              <a:t> </a:t>
            </a:r>
            <a:r>
              <a:rPr lang="en-US" sz="2800" b="1" baseline="30000" dirty="0" smtClean="0"/>
              <a:t>26</a:t>
            </a:r>
            <a:r>
              <a:rPr lang="en-US" sz="20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often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you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bread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drink</a:t>
            </a:r>
            <a:r>
              <a:rPr lang="en-US" sz="2800" dirty="0">
                <a:solidFill>
                  <a:srgbClr val="FFFF00"/>
                </a:solidFill>
              </a:rPr>
              <a:t> this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800" dirty="0"/>
              <a:t>, you proclaim the Lord’s death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1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This do, </a:t>
            </a:r>
            <a:r>
              <a:rPr lang="en-US" sz="2800" dirty="0" smtClean="0">
                <a:solidFill>
                  <a:srgbClr val="FFFF00"/>
                </a:solidFill>
              </a:rPr>
              <a:t>as </a:t>
            </a:r>
            <a:r>
              <a:rPr lang="en-US" sz="2800" dirty="0">
                <a:solidFill>
                  <a:srgbClr val="FFFF00"/>
                </a:solidFill>
              </a:rPr>
              <a:t>often as you drink it, </a:t>
            </a:r>
            <a:r>
              <a:rPr lang="en-US" sz="2800" b="1" dirty="0">
                <a:solidFill>
                  <a:srgbClr val="FFFF00"/>
                </a:solidFill>
              </a:rPr>
              <a:t>in remembrance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of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Me</a:t>
            </a:r>
            <a:r>
              <a:rPr lang="en-US" sz="2800" dirty="0" smtClean="0"/>
              <a:t>.</a:t>
            </a:r>
            <a:r>
              <a:rPr lang="en-US" sz="2700" dirty="0" smtClean="0"/>
              <a:t>”</a:t>
            </a:r>
            <a:r>
              <a:rPr lang="en-US" sz="2600" dirty="0" smtClean="0"/>
              <a:t> </a:t>
            </a:r>
            <a:r>
              <a:rPr lang="en-US" sz="2800" b="1" baseline="30000" dirty="0" smtClean="0"/>
              <a:t>26</a:t>
            </a:r>
            <a:r>
              <a:rPr lang="en-US" sz="20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often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you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bread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drink</a:t>
            </a:r>
            <a:r>
              <a:rPr lang="en-US" sz="2800" dirty="0">
                <a:solidFill>
                  <a:srgbClr val="FFFF00"/>
                </a:solidFill>
              </a:rPr>
              <a:t> this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you </a:t>
            </a:r>
            <a:r>
              <a:rPr lang="en-US" sz="2800" b="1" dirty="0">
                <a:solidFill>
                  <a:srgbClr val="FFFF00"/>
                </a:solidFill>
              </a:rPr>
              <a:t>proclaim the Lord’s death</a:t>
            </a:r>
            <a:r>
              <a:rPr lang="en-US" sz="2800" dirty="0">
                <a:solidFill>
                  <a:srgbClr val="FFFF00"/>
                </a:solidFill>
              </a:rPr>
              <a:t>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whoever eats this bread or drinks this cup of the Lord in an unworthy manner will be guilty of the body and </a:t>
            </a:r>
            <a:r>
              <a:rPr lang="en-US" sz="2800" dirty="0" smtClean="0"/>
              <a:t>blood of </a:t>
            </a:r>
            <a:r>
              <a:rPr lang="en-US" sz="2800" dirty="0"/>
              <a:t>the Lord.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94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This do, </a:t>
            </a:r>
            <a:r>
              <a:rPr lang="en-US" sz="2800" dirty="0" smtClean="0">
                <a:solidFill>
                  <a:srgbClr val="FFFF00"/>
                </a:solidFill>
              </a:rPr>
              <a:t>as </a:t>
            </a:r>
            <a:r>
              <a:rPr lang="en-US" sz="2800" dirty="0">
                <a:solidFill>
                  <a:srgbClr val="FFFF00"/>
                </a:solidFill>
              </a:rPr>
              <a:t>often as you drink it, </a:t>
            </a:r>
            <a:r>
              <a:rPr lang="en-US" sz="2800" b="1" dirty="0">
                <a:solidFill>
                  <a:srgbClr val="FFFF00"/>
                </a:solidFill>
              </a:rPr>
              <a:t>in remembrance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of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Me</a:t>
            </a:r>
            <a:r>
              <a:rPr lang="en-US" sz="2800" dirty="0" smtClean="0"/>
              <a:t>.</a:t>
            </a:r>
            <a:r>
              <a:rPr lang="en-US" sz="2700" dirty="0" smtClean="0"/>
              <a:t>”</a:t>
            </a:r>
            <a:r>
              <a:rPr lang="en-US" sz="2600" dirty="0" smtClean="0"/>
              <a:t> </a:t>
            </a:r>
            <a:r>
              <a:rPr lang="en-US" sz="2800" b="1" baseline="30000" dirty="0" smtClean="0"/>
              <a:t>26</a:t>
            </a:r>
            <a:r>
              <a:rPr lang="en-US" sz="20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often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you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bread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drink</a:t>
            </a:r>
            <a:r>
              <a:rPr lang="en-US" sz="2800" dirty="0">
                <a:solidFill>
                  <a:srgbClr val="FFFF00"/>
                </a:solidFill>
              </a:rPr>
              <a:t> this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you </a:t>
            </a:r>
            <a:r>
              <a:rPr lang="en-US" sz="2800" b="1" dirty="0">
                <a:solidFill>
                  <a:srgbClr val="FFFF00"/>
                </a:solidFill>
              </a:rPr>
              <a:t>proclaim the Lord’s death</a:t>
            </a:r>
            <a:r>
              <a:rPr lang="en-US" sz="2800" dirty="0">
                <a:solidFill>
                  <a:srgbClr val="FFFF00"/>
                </a:solidFill>
              </a:rPr>
              <a:t>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</a:t>
            </a:r>
            <a:r>
              <a:rPr lang="en-US" sz="2800" dirty="0">
                <a:solidFill>
                  <a:srgbClr val="FFC000"/>
                </a:solidFill>
              </a:rPr>
              <a:t>whoever eats this bread or drinks this cup of the Lord </a:t>
            </a:r>
            <a:r>
              <a:rPr lang="en-US" sz="2800" u="sng" dirty="0">
                <a:solidFill>
                  <a:srgbClr val="FFC000"/>
                </a:solidFill>
              </a:rPr>
              <a:t>in an unworthy </a:t>
            </a:r>
            <a:r>
              <a:rPr lang="en-US" sz="2800" b="1" u="sng" dirty="0">
                <a:solidFill>
                  <a:srgbClr val="FFC000"/>
                </a:solidFill>
              </a:rPr>
              <a:t>manner</a:t>
            </a:r>
            <a:r>
              <a:rPr lang="en-US" sz="2800" dirty="0">
                <a:solidFill>
                  <a:srgbClr val="FFC000"/>
                </a:solidFill>
              </a:rPr>
              <a:t> will be guilty of the body and </a:t>
            </a:r>
            <a:r>
              <a:rPr lang="en-US" sz="2800" dirty="0" smtClean="0">
                <a:solidFill>
                  <a:srgbClr val="FFC000"/>
                </a:solidFill>
              </a:rPr>
              <a:t>blood of </a:t>
            </a:r>
            <a:r>
              <a:rPr lang="en-US" sz="2800" dirty="0">
                <a:solidFill>
                  <a:srgbClr val="FFC000"/>
                </a:solidFill>
              </a:rPr>
              <a:t>the Lord</a:t>
            </a:r>
            <a:r>
              <a:rPr lang="en-US" sz="2800" dirty="0"/>
              <a:t>. </a:t>
            </a:r>
            <a:r>
              <a:rPr lang="en-US" sz="2800" b="1" baseline="30000" dirty="0"/>
              <a:t>28 </a:t>
            </a:r>
            <a:r>
              <a:rPr lang="en-US" sz="2800" dirty="0"/>
              <a:t>But let a man examine himself,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9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This do, </a:t>
            </a:r>
            <a:r>
              <a:rPr lang="en-US" sz="2800" dirty="0" smtClean="0">
                <a:solidFill>
                  <a:srgbClr val="FFFF00"/>
                </a:solidFill>
              </a:rPr>
              <a:t>as </a:t>
            </a:r>
            <a:r>
              <a:rPr lang="en-US" sz="2800" dirty="0">
                <a:solidFill>
                  <a:srgbClr val="FFFF00"/>
                </a:solidFill>
              </a:rPr>
              <a:t>often as you drink it, </a:t>
            </a:r>
            <a:r>
              <a:rPr lang="en-US" sz="2800" b="1" dirty="0">
                <a:solidFill>
                  <a:srgbClr val="FFFF00"/>
                </a:solidFill>
              </a:rPr>
              <a:t>in remembrance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of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Me</a:t>
            </a:r>
            <a:r>
              <a:rPr lang="en-US" sz="2800" dirty="0" smtClean="0"/>
              <a:t>.</a:t>
            </a:r>
            <a:r>
              <a:rPr lang="en-US" sz="2700" dirty="0" smtClean="0"/>
              <a:t>”</a:t>
            </a:r>
            <a:r>
              <a:rPr lang="en-US" sz="2600" dirty="0" smtClean="0"/>
              <a:t> </a:t>
            </a:r>
            <a:r>
              <a:rPr lang="en-US" sz="2800" b="1" baseline="30000" dirty="0" smtClean="0"/>
              <a:t>26</a:t>
            </a:r>
            <a:r>
              <a:rPr lang="en-US" sz="20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often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you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bread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drink</a:t>
            </a:r>
            <a:r>
              <a:rPr lang="en-US" sz="2800" dirty="0">
                <a:solidFill>
                  <a:srgbClr val="FFFF00"/>
                </a:solidFill>
              </a:rPr>
              <a:t> this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you </a:t>
            </a:r>
            <a:r>
              <a:rPr lang="en-US" sz="2800" b="1" dirty="0">
                <a:solidFill>
                  <a:srgbClr val="FFFF00"/>
                </a:solidFill>
              </a:rPr>
              <a:t>proclaim the Lord’s death</a:t>
            </a:r>
            <a:r>
              <a:rPr lang="en-US" sz="2800" dirty="0">
                <a:solidFill>
                  <a:srgbClr val="FFFF00"/>
                </a:solidFill>
              </a:rPr>
              <a:t>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</a:t>
            </a:r>
            <a:r>
              <a:rPr lang="en-US" sz="2800" dirty="0">
                <a:solidFill>
                  <a:srgbClr val="FFC000"/>
                </a:solidFill>
              </a:rPr>
              <a:t>whoever eats this bread or drinks this cup of the Lord </a:t>
            </a:r>
            <a:r>
              <a:rPr lang="en-US" sz="2800" u="sng" dirty="0">
                <a:solidFill>
                  <a:srgbClr val="FFC000"/>
                </a:solidFill>
              </a:rPr>
              <a:t>in an unworthy </a:t>
            </a:r>
            <a:r>
              <a:rPr lang="en-US" sz="2800" b="1" u="sng" dirty="0">
                <a:solidFill>
                  <a:srgbClr val="FFC000"/>
                </a:solidFill>
              </a:rPr>
              <a:t>manner</a:t>
            </a:r>
            <a:r>
              <a:rPr lang="en-US" sz="2800" dirty="0">
                <a:solidFill>
                  <a:srgbClr val="FFC000"/>
                </a:solidFill>
              </a:rPr>
              <a:t> will be guilty of the body and </a:t>
            </a:r>
            <a:r>
              <a:rPr lang="en-US" sz="2800" dirty="0" smtClean="0">
                <a:solidFill>
                  <a:srgbClr val="FFC000"/>
                </a:solidFill>
              </a:rPr>
              <a:t>blood of </a:t>
            </a:r>
            <a:r>
              <a:rPr lang="en-US" sz="2800" dirty="0">
                <a:solidFill>
                  <a:srgbClr val="FFC000"/>
                </a:solidFill>
              </a:rPr>
              <a:t>the Lord</a:t>
            </a:r>
            <a:r>
              <a:rPr lang="en-US" sz="2800" dirty="0"/>
              <a:t>. </a:t>
            </a:r>
            <a:r>
              <a:rPr lang="en-US" sz="2800" b="1" baseline="30000" dirty="0"/>
              <a:t>28 </a:t>
            </a:r>
            <a:r>
              <a:rPr lang="en-US" sz="2800" dirty="0"/>
              <a:t>But </a:t>
            </a:r>
            <a:r>
              <a:rPr lang="en-US" sz="2800" dirty="0">
                <a:solidFill>
                  <a:srgbClr val="FFFF00"/>
                </a:solidFill>
              </a:rPr>
              <a:t>let a man </a:t>
            </a:r>
            <a:r>
              <a:rPr lang="en-US" sz="2800" b="1" dirty="0">
                <a:solidFill>
                  <a:srgbClr val="FFFF00"/>
                </a:solidFill>
              </a:rPr>
              <a:t>examine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himself</a:t>
            </a:r>
            <a:r>
              <a:rPr lang="en-US" sz="2800" dirty="0"/>
              <a:t>, and so let him eat of the bread and drink of the </a:t>
            </a:r>
            <a:r>
              <a:rPr lang="en-US" sz="2800" dirty="0" smtClean="0"/>
              <a:t>cup.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96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This do, </a:t>
            </a:r>
            <a:r>
              <a:rPr lang="en-US" sz="2800" dirty="0" smtClean="0">
                <a:solidFill>
                  <a:srgbClr val="FFFF00"/>
                </a:solidFill>
              </a:rPr>
              <a:t>as </a:t>
            </a:r>
            <a:r>
              <a:rPr lang="en-US" sz="2800" dirty="0">
                <a:solidFill>
                  <a:srgbClr val="FFFF00"/>
                </a:solidFill>
              </a:rPr>
              <a:t>often as you drink it, </a:t>
            </a:r>
            <a:r>
              <a:rPr lang="en-US" sz="2800" b="1" dirty="0">
                <a:solidFill>
                  <a:srgbClr val="FFFF00"/>
                </a:solidFill>
              </a:rPr>
              <a:t>in remembrance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of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Me</a:t>
            </a:r>
            <a:r>
              <a:rPr lang="en-US" sz="2800" dirty="0" smtClean="0"/>
              <a:t>.</a:t>
            </a:r>
            <a:r>
              <a:rPr lang="en-US" sz="2700" dirty="0" smtClean="0"/>
              <a:t>”</a:t>
            </a:r>
            <a:r>
              <a:rPr lang="en-US" sz="2600" dirty="0" smtClean="0"/>
              <a:t> </a:t>
            </a:r>
            <a:r>
              <a:rPr lang="en-US" sz="2800" b="1" baseline="30000" dirty="0" smtClean="0"/>
              <a:t>26</a:t>
            </a:r>
            <a:r>
              <a:rPr lang="en-US" sz="20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often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you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bread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drink</a:t>
            </a:r>
            <a:r>
              <a:rPr lang="en-US" sz="2800" dirty="0">
                <a:solidFill>
                  <a:srgbClr val="FFFF00"/>
                </a:solidFill>
              </a:rPr>
              <a:t> this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you </a:t>
            </a:r>
            <a:r>
              <a:rPr lang="en-US" sz="2800" b="1" dirty="0">
                <a:solidFill>
                  <a:srgbClr val="FFFF00"/>
                </a:solidFill>
              </a:rPr>
              <a:t>proclaim the Lord’s death</a:t>
            </a:r>
            <a:r>
              <a:rPr lang="en-US" sz="2800" dirty="0">
                <a:solidFill>
                  <a:srgbClr val="FFFF00"/>
                </a:solidFill>
              </a:rPr>
              <a:t>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</a:t>
            </a:r>
            <a:r>
              <a:rPr lang="en-US" sz="2800" dirty="0">
                <a:solidFill>
                  <a:srgbClr val="FFC000"/>
                </a:solidFill>
              </a:rPr>
              <a:t>whoever eats this bread or drinks this cup of the Lord </a:t>
            </a:r>
            <a:r>
              <a:rPr lang="en-US" sz="2800" u="sng" dirty="0">
                <a:solidFill>
                  <a:srgbClr val="FFC000"/>
                </a:solidFill>
              </a:rPr>
              <a:t>in an unworthy </a:t>
            </a:r>
            <a:r>
              <a:rPr lang="en-US" sz="2800" b="1" u="sng" dirty="0">
                <a:solidFill>
                  <a:srgbClr val="FFC000"/>
                </a:solidFill>
              </a:rPr>
              <a:t>manner</a:t>
            </a:r>
            <a:r>
              <a:rPr lang="en-US" sz="2800" dirty="0">
                <a:solidFill>
                  <a:srgbClr val="FFC000"/>
                </a:solidFill>
              </a:rPr>
              <a:t> will be guilty of the body and </a:t>
            </a:r>
            <a:r>
              <a:rPr lang="en-US" sz="2800" dirty="0" smtClean="0">
                <a:solidFill>
                  <a:srgbClr val="FFC000"/>
                </a:solidFill>
              </a:rPr>
              <a:t>blood of </a:t>
            </a:r>
            <a:r>
              <a:rPr lang="en-US" sz="2800" dirty="0">
                <a:solidFill>
                  <a:srgbClr val="FFC000"/>
                </a:solidFill>
              </a:rPr>
              <a:t>the Lord</a:t>
            </a:r>
            <a:r>
              <a:rPr lang="en-US" sz="2800" dirty="0"/>
              <a:t>. </a:t>
            </a:r>
            <a:r>
              <a:rPr lang="en-US" sz="2800" b="1" baseline="30000" dirty="0"/>
              <a:t>28 </a:t>
            </a:r>
            <a:r>
              <a:rPr lang="en-US" sz="2800" dirty="0"/>
              <a:t>But </a:t>
            </a:r>
            <a:r>
              <a:rPr lang="en-US" sz="2800" dirty="0">
                <a:solidFill>
                  <a:srgbClr val="FFFF00"/>
                </a:solidFill>
              </a:rPr>
              <a:t>let a man </a:t>
            </a:r>
            <a:r>
              <a:rPr lang="en-US" sz="2800" b="1" dirty="0">
                <a:solidFill>
                  <a:srgbClr val="FFFF00"/>
                </a:solidFill>
              </a:rPr>
              <a:t>examine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himself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FF00"/>
                </a:solidFill>
              </a:rPr>
              <a:t>so</a:t>
            </a:r>
            <a:r>
              <a:rPr lang="en-US" sz="2800" dirty="0">
                <a:solidFill>
                  <a:srgbClr val="FFFF00"/>
                </a:solidFill>
              </a:rPr>
              <a:t> let him eat of the bread and drink of the </a:t>
            </a:r>
            <a:r>
              <a:rPr lang="en-US" sz="2800" dirty="0" smtClean="0">
                <a:solidFill>
                  <a:srgbClr val="FFFF00"/>
                </a:solidFill>
              </a:rPr>
              <a:t>cup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/>
              <a:t>For he who eats and drinks in an unworthy </a:t>
            </a:r>
            <a:r>
              <a:rPr lang="en-US" sz="2800" dirty="0" smtClean="0"/>
              <a:t>manner eats </a:t>
            </a:r>
            <a:r>
              <a:rPr lang="en-US" sz="2800" dirty="0"/>
              <a:t>and 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58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This do, </a:t>
            </a:r>
            <a:r>
              <a:rPr lang="en-US" sz="2800" dirty="0" smtClean="0">
                <a:solidFill>
                  <a:srgbClr val="FFFF00"/>
                </a:solidFill>
              </a:rPr>
              <a:t>as </a:t>
            </a:r>
            <a:r>
              <a:rPr lang="en-US" sz="2800" dirty="0">
                <a:solidFill>
                  <a:srgbClr val="FFFF00"/>
                </a:solidFill>
              </a:rPr>
              <a:t>often as you drink it, </a:t>
            </a:r>
            <a:r>
              <a:rPr lang="en-US" sz="2800" b="1" dirty="0">
                <a:solidFill>
                  <a:srgbClr val="FFFF00"/>
                </a:solidFill>
              </a:rPr>
              <a:t>in remembrance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of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Me</a:t>
            </a:r>
            <a:r>
              <a:rPr lang="en-US" sz="2800" dirty="0" smtClean="0"/>
              <a:t>.</a:t>
            </a:r>
            <a:r>
              <a:rPr lang="en-US" sz="2700" dirty="0" smtClean="0"/>
              <a:t>”</a:t>
            </a:r>
            <a:r>
              <a:rPr lang="en-US" sz="2600" dirty="0" smtClean="0"/>
              <a:t> </a:t>
            </a:r>
            <a:r>
              <a:rPr lang="en-US" sz="2800" b="1" baseline="30000" dirty="0" smtClean="0"/>
              <a:t>26</a:t>
            </a:r>
            <a:r>
              <a:rPr lang="en-US" sz="20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often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you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bread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drink</a:t>
            </a:r>
            <a:r>
              <a:rPr lang="en-US" sz="2800" dirty="0">
                <a:solidFill>
                  <a:srgbClr val="FFFF00"/>
                </a:solidFill>
              </a:rPr>
              <a:t> this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you </a:t>
            </a:r>
            <a:r>
              <a:rPr lang="en-US" sz="2800" b="1" dirty="0">
                <a:solidFill>
                  <a:srgbClr val="FFFF00"/>
                </a:solidFill>
              </a:rPr>
              <a:t>proclaim the Lord’s death</a:t>
            </a:r>
            <a:r>
              <a:rPr lang="en-US" sz="2800" dirty="0">
                <a:solidFill>
                  <a:srgbClr val="FFFF00"/>
                </a:solidFill>
              </a:rPr>
              <a:t>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</a:t>
            </a:r>
            <a:r>
              <a:rPr lang="en-US" sz="2800" dirty="0">
                <a:solidFill>
                  <a:srgbClr val="FFC000"/>
                </a:solidFill>
              </a:rPr>
              <a:t>whoever eats this bread or drinks this cup of the Lord </a:t>
            </a:r>
            <a:r>
              <a:rPr lang="en-US" sz="2800" u="sng" dirty="0">
                <a:solidFill>
                  <a:srgbClr val="FFC000"/>
                </a:solidFill>
              </a:rPr>
              <a:t>in an unworthy </a:t>
            </a:r>
            <a:r>
              <a:rPr lang="en-US" sz="2800" b="1" u="sng" dirty="0">
                <a:solidFill>
                  <a:srgbClr val="FFC000"/>
                </a:solidFill>
              </a:rPr>
              <a:t>manner</a:t>
            </a:r>
            <a:r>
              <a:rPr lang="en-US" sz="2800" dirty="0">
                <a:solidFill>
                  <a:srgbClr val="FFC000"/>
                </a:solidFill>
              </a:rPr>
              <a:t> will be guilty of the body and </a:t>
            </a:r>
            <a:r>
              <a:rPr lang="en-US" sz="2800" dirty="0" smtClean="0">
                <a:solidFill>
                  <a:srgbClr val="FFC000"/>
                </a:solidFill>
              </a:rPr>
              <a:t>blood of </a:t>
            </a:r>
            <a:r>
              <a:rPr lang="en-US" sz="2800" dirty="0">
                <a:solidFill>
                  <a:srgbClr val="FFC000"/>
                </a:solidFill>
              </a:rPr>
              <a:t>the Lord</a:t>
            </a:r>
            <a:r>
              <a:rPr lang="en-US" sz="2800" dirty="0"/>
              <a:t>. </a:t>
            </a:r>
            <a:r>
              <a:rPr lang="en-US" sz="2800" b="1" baseline="30000" dirty="0"/>
              <a:t>28 </a:t>
            </a:r>
            <a:r>
              <a:rPr lang="en-US" sz="2800" dirty="0"/>
              <a:t>But </a:t>
            </a:r>
            <a:r>
              <a:rPr lang="en-US" sz="2800" dirty="0">
                <a:solidFill>
                  <a:srgbClr val="FFFF00"/>
                </a:solidFill>
              </a:rPr>
              <a:t>let a man </a:t>
            </a:r>
            <a:r>
              <a:rPr lang="en-US" sz="2800" b="1" dirty="0">
                <a:solidFill>
                  <a:srgbClr val="FFFF00"/>
                </a:solidFill>
              </a:rPr>
              <a:t>examine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himself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FF00"/>
                </a:solidFill>
              </a:rPr>
              <a:t>so</a:t>
            </a:r>
            <a:r>
              <a:rPr lang="en-US" sz="2800" dirty="0">
                <a:solidFill>
                  <a:srgbClr val="FFFF00"/>
                </a:solidFill>
              </a:rPr>
              <a:t> let him eat of the bread and drink of the </a:t>
            </a:r>
            <a:r>
              <a:rPr lang="en-US" sz="2800" dirty="0" smtClean="0">
                <a:solidFill>
                  <a:srgbClr val="FFFF00"/>
                </a:solidFill>
              </a:rPr>
              <a:t>cup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C000"/>
                </a:solidFill>
              </a:rPr>
              <a:t>For he who eats and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drinks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in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u="sng" dirty="0">
                <a:solidFill>
                  <a:srgbClr val="FFC000"/>
                </a:solidFill>
              </a:rPr>
              <a:t>unworthy</a:t>
            </a:r>
            <a:r>
              <a:rPr lang="en-US" sz="2600" u="sng" dirty="0">
                <a:solidFill>
                  <a:srgbClr val="FFC000"/>
                </a:solidFill>
              </a:rPr>
              <a:t> </a:t>
            </a:r>
            <a:r>
              <a:rPr lang="en-US" sz="2800" b="1" u="sng" dirty="0" smtClean="0">
                <a:solidFill>
                  <a:srgbClr val="FFC000"/>
                </a:solidFill>
              </a:rPr>
              <a:t>manner</a:t>
            </a:r>
            <a:r>
              <a:rPr lang="en-US" sz="2600" dirty="0" smtClean="0"/>
              <a:t> </a:t>
            </a:r>
            <a:r>
              <a:rPr lang="en-US" sz="2800" dirty="0" smtClean="0"/>
              <a:t>eats</a:t>
            </a:r>
            <a:r>
              <a:rPr lang="en-US" sz="2400" dirty="0" smtClean="0"/>
              <a:t> </a:t>
            </a:r>
            <a:r>
              <a:rPr lang="en-US" sz="2800" dirty="0"/>
              <a:t>and</a:t>
            </a:r>
            <a:r>
              <a:rPr lang="en-US" sz="2400" dirty="0"/>
              <a:t> </a:t>
            </a:r>
            <a:r>
              <a:rPr lang="en-US" sz="2800" dirty="0"/>
              <a:t>drinks judgment to himself, not discerning the </a:t>
            </a:r>
            <a:r>
              <a:rPr lang="en-US" sz="2800" dirty="0" smtClean="0"/>
              <a:t>Lord’s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84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186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23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 I </a:t>
            </a:r>
            <a:r>
              <a:rPr lang="en-US" sz="2800" b="1" dirty="0">
                <a:solidFill>
                  <a:srgbClr val="FFFF00"/>
                </a:solidFill>
              </a:rPr>
              <a:t>received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from the Lord</a:t>
            </a:r>
            <a:r>
              <a:rPr lang="en-US" sz="2800" dirty="0">
                <a:solidFill>
                  <a:srgbClr val="FFFF00"/>
                </a:solidFill>
              </a:rPr>
              <a:t> that which I also delivered to you</a:t>
            </a:r>
            <a:r>
              <a:rPr lang="en-US" sz="2800" dirty="0"/>
              <a:t>: that the Lord Jesus </a:t>
            </a:r>
            <a:r>
              <a:rPr lang="en-US" sz="2800" dirty="0">
                <a:solidFill>
                  <a:srgbClr val="FFFF00"/>
                </a:solidFill>
              </a:rPr>
              <a:t>on the same night in which He was betrayed </a:t>
            </a:r>
            <a:r>
              <a:rPr lang="en-US" sz="2800" b="1" dirty="0">
                <a:solidFill>
                  <a:srgbClr val="FFFF00"/>
                </a:solidFill>
              </a:rPr>
              <a:t>took bread</a:t>
            </a:r>
            <a:r>
              <a:rPr lang="en-US" sz="2800" dirty="0"/>
              <a:t>; </a:t>
            </a:r>
            <a:r>
              <a:rPr lang="en-US" sz="2800" b="1" baseline="30000" dirty="0"/>
              <a:t>24 </a:t>
            </a:r>
            <a:r>
              <a:rPr lang="en-US" sz="2800" dirty="0"/>
              <a:t>and when He had given thanks, He broke it and said, “</a:t>
            </a:r>
            <a:r>
              <a:rPr lang="en-US" sz="2800" dirty="0">
                <a:solidFill>
                  <a:srgbClr val="FFFF00"/>
                </a:solidFill>
              </a:rPr>
              <a:t>Take, </a:t>
            </a:r>
            <a:r>
              <a:rPr lang="en-US" sz="2800" dirty="0" smtClean="0">
                <a:solidFill>
                  <a:srgbClr val="FFFF00"/>
                </a:solidFill>
              </a:rPr>
              <a:t>eat; </a:t>
            </a:r>
            <a:r>
              <a:rPr lang="en-US" sz="2800" b="1" dirty="0" smtClean="0">
                <a:solidFill>
                  <a:srgbClr val="FFFF00"/>
                </a:solidFill>
              </a:rPr>
              <a:t>this </a:t>
            </a:r>
            <a:r>
              <a:rPr lang="en-US" sz="2800" b="1" dirty="0">
                <a:solidFill>
                  <a:srgbClr val="FFFF00"/>
                </a:solidFill>
              </a:rPr>
              <a:t>is My body</a:t>
            </a:r>
            <a:r>
              <a:rPr lang="en-US" sz="2800" dirty="0"/>
              <a:t> which </a:t>
            </a:r>
            <a:r>
              <a:rPr lang="en-US" sz="2800" dirty="0" smtClean="0"/>
              <a:t>is broken for </a:t>
            </a:r>
            <a:r>
              <a:rPr lang="en-US" sz="2800" dirty="0"/>
              <a:t>you; </a:t>
            </a:r>
            <a:r>
              <a:rPr lang="en-US" sz="2800" u="sng" dirty="0">
                <a:solidFill>
                  <a:srgbClr val="FFFF00"/>
                </a:solidFill>
              </a:rPr>
              <a:t>do this in remembrance of Me</a:t>
            </a:r>
            <a:r>
              <a:rPr lang="en-US" sz="2800" dirty="0"/>
              <a:t>.” </a:t>
            </a:r>
            <a:r>
              <a:rPr lang="en-US" sz="2800" b="1" baseline="30000" dirty="0"/>
              <a:t>25 </a:t>
            </a:r>
            <a:r>
              <a:rPr lang="en-US" sz="2800" dirty="0"/>
              <a:t>In the </a:t>
            </a:r>
            <a:r>
              <a:rPr lang="en-US" sz="2800" dirty="0" smtClean="0"/>
              <a:t>same manner He</a:t>
            </a:r>
            <a:r>
              <a:rPr lang="en-US" sz="2400" dirty="0" smtClean="0"/>
              <a:t> </a:t>
            </a:r>
            <a:r>
              <a:rPr lang="en-US" sz="2800" dirty="0" smtClean="0"/>
              <a:t>also</a:t>
            </a:r>
            <a:r>
              <a:rPr lang="en-US" sz="2400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took</a:t>
            </a:r>
            <a:r>
              <a:rPr lang="en-US" sz="2400" b="1" dirty="0">
                <a:solidFill>
                  <a:srgbClr val="FFFF00"/>
                </a:solidFill>
              </a:rPr>
              <a:t> </a:t>
            </a:r>
            <a:r>
              <a:rPr lang="en-US" sz="2800" b="1" dirty="0">
                <a:solidFill>
                  <a:srgbClr val="FFFF00"/>
                </a:solidFill>
              </a:rPr>
              <a:t>the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after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supper</a:t>
            </a:r>
            <a:r>
              <a:rPr lang="en-US" sz="2800" dirty="0" smtClean="0"/>
              <a:t>,</a:t>
            </a:r>
            <a:r>
              <a:rPr lang="en-US" sz="2400" dirty="0" smtClean="0"/>
              <a:t> </a:t>
            </a:r>
            <a:r>
              <a:rPr lang="en-US" sz="2800" dirty="0" smtClean="0"/>
              <a:t>saying,</a:t>
            </a:r>
            <a:r>
              <a:rPr lang="en-US" sz="24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new covenant in My blood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This do, </a:t>
            </a:r>
            <a:r>
              <a:rPr lang="en-US" sz="2800" dirty="0" smtClean="0">
                <a:solidFill>
                  <a:srgbClr val="FFFF00"/>
                </a:solidFill>
              </a:rPr>
              <a:t>as </a:t>
            </a:r>
            <a:r>
              <a:rPr lang="en-US" sz="2800" dirty="0">
                <a:solidFill>
                  <a:srgbClr val="FFFF00"/>
                </a:solidFill>
              </a:rPr>
              <a:t>often as you drink it, </a:t>
            </a:r>
            <a:r>
              <a:rPr lang="en-US" sz="2800" b="1" dirty="0">
                <a:solidFill>
                  <a:srgbClr val="FFFF00"/>
                </a:solidFill>
              </a:rPr>
              <a:t>in remembrance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of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Me</a:t>
            </a:r>
            <a:r>
              <a:rPr lang="en-US" sz="2800" dirty="0" smtClean="0"/>
              <a:t>.</a:t>
            </a:r>
            <a:r>
              <a:rPr lang="en-US" sz="2700" dirty="0" smtClean="0"/>
              <a:t>”</a:t>
            </a:r>
            <a:r>
              <a:rPr lang="en-US" sz="2600" dirty="0" smtClean="0"/>
              <a:t> </a:t>
            </a:r>
            <a:r>
              <a:rPr lang="en-US" sz="2800" b="1" baseline="30000" dirty="0" smtClean="0"/>
              <a:t>26</a:t>
            </a:r>
            <a:r>
              <a:rPr lang="en-US" sz="2000" b="1" baseline="300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For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often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as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you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bread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drink</a:t>
            </a:r>
            <a:r>
              <a:rPr lang="en-US" sz="2800" dirty="0">
                <a:solidFill>
                  <a:srgbClr val="FFFF00"/>
                </a:solidFill>
              </a:rPr>
              <a:t> this </a:t>
            </a:r>
            <a:r>
              <a:rPr lang="en-US" sz="2800" b="1" dirty="0">
                <a:solidFill>
                  <a:srgbClr val="FFFF00"/>
                </a:solidFill>
              </a:rPr>
              <a:t>cup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you </a:t>
            </a:r>
            <a:r>
              <a:rPr lang="en-US" sz="2800" b="1" dirty="0">
                <a:solidFill>
                  <a:srgbClr val="FFFF00"/>
                </a:solidFill>
              </a:rPr>
              <a:t>proclaim the Lord’s death</a:t>
            </a:r>
            <a:r>
              <a:rPr lang="en-US" sz="2800" dirty="0">
                <a:solidFill>
                  <a:srgbClr val="FFFF00"/>
                </a:solidFill>
              </a:rPr>
              <a:t> till He comes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27</a:t>
            </a:r>
            <a:r>
              <a:rPr lang="en-US" sz="2800" b="1" baseline="30000" dirty="0"/>
              <a:t> </a:t>
            </a:r>
            <a:r>
              <a:rPr lang="en-US" sz="2800" dirty="0"/>
              <a:t>Therefore </a:t>
            </a:r>
            <a:r>
              <a:rPr lang="en-US" sz="2800" dirty="0">
                <a:solidFill>
                  <a:srgbClr val="FFC000"/>
                </a:solidFill>
              </a:rPr>
              <a:t>whoever eats this bread or drinks this cup of the Lord </a:t>
            </a:r>
            <a:r>
              <a:rPr lang="en-US" sz="2800" u="sng" dirty="0">
                <a:solidFill>
                  <a:srgbClr val="FFC000"/>
                </a:solidFill>
              </a:rPr>
              <a:t>in an unworthy </a:t>
            </a:r>
            <a:r>
              <a:rPr lang="en-US" sz="2800" b="1" u="sng" dirty="0">
                <a:solidFill>
                  <a:srgbClr val="FFC000"/>
                </a:solidFill>
              </a:rPr>
              <a:t>manner</a:t>
            </a:r>
            <a:r>
              <a:rPr lang="en-US" sz="2800" dirty="0">
                <a:solidFill>
                  <a:srgbClr val="FFC000"/>
                </a:solidFill>
              </a:rPr>
              <a:t> will be guilty of the body and </a:t>
            </a:r>
            <a:r>
              <a:rPr lang="en-US" sz="2800" dirty="0" smtClean="0">
                <a:solidFill>
                  <a:srgbClr val="FFC000"/>
                </a:solidFill>
              </a:rPr>
              <a:t>blood of </a:t>
            </a:r>
            <a:r>
              <a:rPr lang="en-US" sz="2800" dirty="0">
                <a:solidFill>
                  <a:srgbClr val="FFC000"/>
                </a:solidFill>
              </a:rPr>
              <a:t>the Lord</a:t>
            </a:r>
            <a:r>
              <a:rPr lang="en-US" sz="2800" dirty="0"/>
              <a:t>. </a:t>
            </a:r>
            <a:r>
              <a:rPr lang="en-US" sz="2800" b="1" baseline="30000" dirty="0"/>
              <a:t>28 </a:t>
            </a:r>
            <a:r>
              <a:rPr lang="en-US" sz="2800" dirty="0"/>
              <a:t>But </a:t>
            </a:r>
            <a:r>
              <a:rPr lang="en-US" sz="2800" dirty="0">
                <a:solidFill>
                  <a:srgbClr val="FFFF00"/>
                </a:solidFill>
              </a:rPr>
              <a:t>let a man </a:t>
            </a:r>
            <a:r>
              <a:rPr lang="en-US" sz="2800" b="1" dirty="0">
                <a:solidFill>
                  <a:srgbClr val="FFFF00"/>
                </a:solidFill>
              </a:rPr>
              <a:t>examine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himself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FF00"/>
                </a:solidFill>
              </a:rPr>
              <a:t>so</a:t>
            </a:r>
            <a:r>
              <a:rPr lang="en-US" sz="2800" dirty="0">
                <a:solidFill>
                  <a:srgbClr val="FFFF00"/>
                </a:solidFill>
              </a:rPr>
              <a:t> let him eat of the bread and drink of the </a:t>
            </a:r>
            <a:r>
              <a:rPr lang="en-US" sz="2800" dirty="0" smtClean="0">
                <a:solidFill>
                  <a:srgbClr val="FFFF00"/>
                </a:solidFill>
              </a:rPr>
              <a:t>cup</a:t>
            </a:r>
            <a:r>
              <a:rPr lang="en-US" sz="2800" dirty="0" smtClean="0"/>
              <a:t>. </a:t>
            </a:r>
            <a:r>
              <a:rPr lang="en-US" sz="2800" b="1" baseline="30000" dirty="0" smtClean="0"/>
              <a:t>29</a:t>
            </a:r>
            <a:r>
              <a:rPr lang="en-US" sz="2800" b="1" baseline="30000" dirty="0"/>
              <a:t> </a:t>
            </a:r>
            <a:r>
              <a:rPr lang="en-US" sz="2800" dirty="0">
                <a:solidFill>
                  <a:srgbClr val="FFC000"/>
                </a:solidFill>
              </a:rPr>
              <a:t>For he who eats and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drinks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in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u="sng" dirty="0">
                <a:solidFill>
                  <a:srgbClr val="FFC000"/>
                </a:solidFill>
              </a:rPr>
              <a:t>unworthy</a:t>
            </a:r>
            <a:r>
              <a:rPr lang="en-US" sz="2600" u="sng" dirty="0">
                <a:solidFill>
                  <a:srgbClr val="FFC000"/>
                </a:solidFill>
              </a:rPr>
              <a:t> </a:t>
            </a:r>
            <a:r>
              <a:rPr lang="en-US" sz="2800" b="1" u="sng" dirty="0" smtClean="0">
                <a:solidFill>
                  <a:srgbClr val="FFC000"/>
                </a:solidFill>
              </a:rPr>
              <a:t>manner</a:t>
            </a:r>
            <a:r>
              <a:rPr lang="en-US" sz="2600" dirty="0" smtClean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eats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and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rgbClr val="FFC000"/>
                </a:solidFill>
              </a:rPr>
              <a:t>drinks judgment to himself, </a:t>
            </a:r>
            <a:r>
              <a:rPr lang="en-US" sz="2800" b="1" dirty="0">
                <a:solidFill>
                  <a:srgbClr val="FFC000"/>
                </a:solidFill>
              </a:rPr>
              <a:t>not discerning the </a:t>
            </a:r>
            <a:r>
              <a:rPr lang="en-US" sz="2800" b="1" dirty="0" smtClean="0">
                <a:solidFill>
                  <a:srgbClr val="FFC000"/>
                </a:solidFill>
              </a:rPr>
              <a:t>Lord’s body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02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47459"/>
            <a:ext cx="8991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900" b="1" baseline="30000" dirty="0" smtClean="0"/>
              <a:t>30</a:t>
            </a:r>
            <a:r>
              <a:rPr lang="en-US" sz="2900" b="1" baseline="30000" dirty="0"/>
              <a:t> </a:t>
            </a:r>
            <a:r>
              <a:rPr lang="en-US" sz="2900" dirty="0">
                <a:solidFill>
                  <a:srgbClr val="FFC000"/>
                </a:solidFill>
              </a:rPr>
              <a:t>For </a:t>
            </a:r>
            <a:r>
              <a:rPr lang="en-US" sz="2900" b="1" dirty="0">
                <a:solidFill>
                  <a:srgbClr val="FFC000"/>
                </a:solidFill>
              </a:rPr>
              <a:t>this reason</a:t>
            </a:r>
            <a:r>
              <a:rPr lang="en-US" sz="29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many are</a:t>
            </a:r>
            <a:r>
              <a:rPr lang="en-US" sz="2900" dirty="0">
                <a:solidFill>
                  <a:srgbClr val="FFC000"/>
                </a:solidFill>
              </a:rPr>
              <a:t> weak and sick among you, and many sleep</a:t>
            </a:r>
            <a:r>
              <a:rPr lang="en-US" sz="2900" dirty="0"/>
              <a:t>. </a:t>
            </a:r>
            <a:r>
              <a:rPr lang="en-US" sz="2900" b="1" baseline="30000" dirty="0"/>
              <a:t>31 </a:t>
            </a:r>
            <a:r>
              <a:rPr lang="en-US" sz="2900" dirty="0"/>
              <a:t>For if we would judge ourselves, we would not be judged. </a:t>
            </a:r>
            <a:r>
              <a:rPr lang="en-US" sz="2900" b="1" baseline="30000" dirty="0"/>
              <a:t>32 </a:t>
            </a:r>
            <a:r>
              <a:rPr lang="en-US" sz="2900" dirty="0"/>
              <a:t>But when we are judged, we are chastened by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Lord,</a:t>
            </a:r>
            <a:r>
              <a:rPr lang="en-US" sz="2800" dirty="0"/>
              <a:t> </a:t>
            </a:r>
            <a:r>
              <a:rPr lang="en-US" sz="2900" dirty="0"/>
              <a:t>that</a:t>
            </a:r>
            <a:r>
              <a:rPr lang="en-US" sz="2800" dirty="0"/>
              <a:t> </a:t>
            </a:r>
            <a:r>
              <a:rPr lang="en-US" sz="2900" dirty="0"/>
              <a:t>we</a:t>
            </a:r>
            <a:r>
              <a:rPr lang="en-US" sz="2800" dirty="0"/>
              <a:t> </a:t>
            </a:r>
            <a:r>
              <a:rPr lang="en-US" sz="2900" dirty="0"/>
              <a:t>may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be</a:t>
            </a:r>
            <a:r>
              <a:rPr lang="en-US" sz="2800" dirty="0"/>
              <a:t> </a:t>
            </a:r>
            <a:r>
              <a:rPr lang="en-US" sz="2900" dirty="0"/>
              <a:t>condemned</a:t>
            </a:r>
            <a:r>
              <a:rPr lang="en-US" sz="2800" dirty="0"/>
              <a:t> </a:t>
            </a:r>
            <a:r>
              <a:rPr lang="en-US" sz="2900" dirty="0"/>
              <a:t>with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world. </a:t>
            </a:r>
            <a:r>
              <a:rPr lang="en-US" sz="2900" b="1" baseline="30000" dirty="0" smtClean="0"/>
              <a:t>33</a:t>
            </a:r>
            <a:r>
              <a:rPr lang="en-US" sz="2900" b="1" baseline="30000" dirty="0"/>
              <a:t> </a:t>
            </a:r>
            <a:r>
              <a:rPr lang="en-US" sz="2900" dirty="0"/>
              <a:t>Therefore, my brethren, when you come together to eat, wait for one another. </a:t>
            </a:r>
            <a:r>
              <a:rPr lang="en-US" sz="2900" b="1" baseline="30000" dirty="0"/>
              <a:t>34 </a:t>
            </a:r>
            <a:r>
              <a:rPr lang="en-US" sz="2900" dirty="0"/>
              <a:t>But if anyone is hungry, let him eat at home, lest you </a:t>
            </a:r>
            <a:r>
              <a:rPr lang="en-US" sz="2900" dirty="0" smtClean="0"/>
              <a:t>come together for </a:t>
            </a:r>
            <a:r>
              <a:rPr lang="en-US" sz="2900" dirty="0"/>
              <a:t>judgment. And the rest I will set in order when I come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3149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47459"/>
            <a:ext cx="8991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900" b="1" baseline="30000" dirty="0" smtClean="0"/>
              <a:t>30</a:t>
            </a:r>
            <a:r>
              <a:rPr lang="en-US" sz="2900" b="1" baseline="30000" dirty="0"/>
              <a:t> </a:t>
            </a:r>
            <a:r>
              <a:rPr lang="en-US" sz="2900" dirty="0">
                <a:solidFill>
                  <a:srgbClr val="FFC000"/>
                </a:solidFill>
              </a:rPr>
              <a:t>For </a:t>
            </a:r>
            <a:r>
              <a:rPr lang="en-US" sz="2900" b="1" dirty="0">
                <a:solidFill>
                  <a:srgbClr val="FFC000"/>
                </a:solidFill>
              </a:rPr>
              <a:t>this reason</a:t>
            </a:r>
            <a:r>
              <a:rPr lang="en-US" sz="29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many are</a:t>
            </a:r>
            <a:r>
              <a:rPr lang="en-US" sz="2900" dirty="0">
                <a:solidFill>
                  <a:srgbClr val="FFC000"/>
                </a:solidFill>
              </a:rPr>
              <a:t> weak and sick among you, and many sleep</a:t>
            </a:r>
            <a:r>
              <a:rPr lang="en-US" sz="2900" dirty="0"/>
              <a:t>. </a:t>
            </a:r>
            <a:r>
              <a:rPr lang="en-US" sz="2900" b="1" baseline="30000" dirty="0"/>
              <a:t>31 </a:t>
            </a:r>
            <a:r>
              <a:rPr lang="en-US" sz="2900" dirty="0"/>
              <a:t>For </a:t>
            </a:r>
            <a:r>
              <a:rPr lang="en-US" sz="2900" dirty="0">
                <a:solidFill>
                  <a:srgbClr val="FFFF00"/>
                </a:solidFill>
              </a:rPr>
              <a:t>if we would judge ourselves</a:t>
            </a:r>
            <a:r>
              <a:rPr lang="en-US" sz="2900" dirty="0"/>
              <a:t>, we would not be judged. </a:t>
            </a:r>
            <a:r>
              <a:rPr lang="en-US" sz="2900" b="1" baseline="30000" dirty="0"/>
              <a:t>32 </a:t>
            </a:r>
            <a:r>
              <a:rPr lang="en-US" sz="2900" dirty="0"/>
              <a:t>But when we are judged, we are chastened by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Lord,</a:t>
            </a:r>
            <a:r>
              <a:rPr lang="en-US" sz="2800" dirty="0"/>
              <a:t> </a:t>
            </a:r>
            <a:r>
              <a:rPr lang="en-US" sz="2900" dirty="0"/>
              <a:t>that</a:t>
            </a:r>
            <a:r>
              <a:rPr lang="en-US" sz="2800" dirty="0"/>
              <a:t> </a:t>
            </a:r>
            <a:r>
              <a:rPr lang="en-US" sz="2900" dirty="0"/>
              <a:t>we</a:t>
            </a:r>
            <a:r>
              <a:rPr lang="en-US" sz="2800" dirty="0"/>
              <a:t> </a:t>
            </a:r>
            <a:r>
              <a:rPr lang="en-US" sz="2900" dirty="0"/>
              <a:t>may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be</a:t>
            </a:r>
            <a:r>
              <a:rPr lang="en-US" sz="2800" dirty="0"/>
              <a:t> </a:t>
            </a:r>
            <a:r>
              <a:rPr lang="en-US" sz="2900" dirty="0"/>
              <a:t>condemned</a:t>
            </a:r>
            <a:r>
              <a:rPr lang="en-US" sz="2800" dirty="0"/>
              <a:t> </a:t>
            </a:r>
            <a:r>
              <a:rPr lang="en-US" sz="2900" dirty="0"/>
              <a:t>with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world. </a:t>
            </a:r>
            <a:r>
              <a:rPr lang="en-US" sz="2900" b="1" baseline="30000" dirty="0" smtClean="0"/>
              <a:t>33</a:t>
            </a:r>
            <a:r>
              <a:rPr lang="en-US" sz="2900" b="1" baseline="30000" dirty="0"/>
              <a:t> </a:t>
            </a:r>
            <a:r>
              <a:rPr lang="en-US" sz="2900" dirty="0"/>
              <a:t>Therefore, my brethren, when you come together to eat, wait for one another. </a:t>
            </a:r>
            <a:r>
              <a:rPr lang="en-US" sz="2900" b="1" baseline="30000" dirty="0"/>
              <a:t>34 </a:t>
            </a:r>
            <a:r>
              <a:rPr lang="en-US" sz="2900" dirty="0"/>
              <a:t>But if anyone is hungry, let him eat at home, lest you </a:t>
            </a:r>
            <a:r>
              <a:rPr lang="en-US" sz="2900" dirty="0" smtClean="0"/>
              <a:t>come together for </a:t>
            </a:r>
            <a:r>
              <a:rPr lang="en-US" sz="2900" dirty="0"/>
              <a:t>judgment. And the rest I will set in order when I come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0588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106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solidFill>
                  <a:schemeClr val="tx2"/>
                </a:solidFill>
              </a:rPr>
              <a:t>Luke 22</a:t>
            </a:r>
            <a:endParaRPr lang="en-US" altLang="en-US" sz="2400" dirty="0"/>
          </a:p>
          <a:p>
            <a:endParaRPr lang="en-US" altLang="en-US" sz="3600" baseline="30000" dirty="0" smtClean="0"/>
          </a:p>
          <a:p>
            <a:r>
              <a:rPr lang="en-US" sz="3800" b="1" baseline="30000" dirty="0"/>
              <a:t>19 </a:t>
            </a:r>
            <a:r>
              <a:rPr lang="en-US" sz="3800" dirty="0"/>
              <a:t>And </a:t>
            </a:r>
            <a:r>
              <a:rPr lang="en-US" sz="3800" dirty="0">
                <a:solidFill>
                  <a:srgbClr val="FFFF00"/>
                </a:solidFill>
              </a:rPr>
              <a:t>He took bread, gave thanks </a:t>
            </a:r>
            <a:r>
              <a:rPr lang="en-US" sz="3800" dirty="0" smtClean="0">
                <a:solidFill>
                  <a:srgbClr val="FFFF00"/>
                </a:solidFill>
              </a:rPr>
              <a:t>and broke it, and gave</a:t>
            </a:r>
            <a:r>
              <a:rPr lang="en-US" sz="3800" dirty="0">
                <a:solidFill>
                  <a:srgbClr val="FFFF00"/>
                </a:solidFill>
              </a:rPr>
              <a:t> it to them</a:t>
            </a:r>
            <a:r>
              <a:rPr lang="en-US" sz="3800" dirty="0"/>
              <a:t>, saying</a:t>
            </a:r>
            <a:r>
              <a:rPr lang="en-US" sz="3800" dirty="0" smtClean="0"/>
              <a:t>, “</a:t>
            </a:r>
            <a:r>
              <a:rPr lang="en-US" sz="3800" dirty="0">
                <a:solidFill>
                  <a:srgbClr val="FFFF00"/>
                </a:solidFill>
              </a:rPr>
              <a:t>This is My body which is given for you</a:t>
            </a:r>
            <a:r>
              <a:rPr lang="en-US" sz="3800" dirty="0"/>
              <a:t>; do this in remembrance of Me</a:t>
            </a:r>
            <a:r>
              <a:rPr lang="en-US" sz="3800" dirty="0" smtClean="0"/>
              <a:t>.” </a:t>
            </a:r>
            <a:r>
              <a:rPr lang="en-US" sz="3800" b="1" baseline="30000" dirty="0" smtClean="0"/>
              <a:t>20</a:t>
            </a:r>
            <a:r>
              <a:rPr lang="en-US" sz="3800" b="1" baseline="30000" dirty="0"/>
              <a:t> </a:t>
            </a:r>
            <a:r>
              <a:rPr lang="en-US" sz="3800" dirty="0"/>
              <a:t>Likewise </a:t>
            </a:r>
            <a:r>
              <a:rPr lang="en-US" sz="3800" dirty="0" smtClean="0"/>
              <a:t>He also took the </a:t>
            </a:r>
            <a:r>
              <a:rPr lang="en-US" sz="3800" dirty="0"/>
              <a:t>cup after supper</a:t>
            </a:r>
            <a:r>
              <a:rPr lang="en-US" sz="3800" dirty="0" smtClean="0"/>
              <a:t>, saying, “This</a:t>
            </a:r>
            <a:r>
              <a:rPr lang="en-US" sz="3600" dirty="0" smtClean="0"/>
              <a:t> </a:t>
            </a:r>
            <a:r>
              <a:rPr lang="en-US" sz="3800" dirty="0" smtClean="0"/>
              <a:t>cup</a:t>
            </a:r>
            <a:r>
              <a:rPr lang="en-US" sz="3600" dirty="0" smtClean="0"/>
              <a:t> </a:t>
            </a:r>
            <a:r>
              <a:rPr lang="en-US" sz="3800" dirty="0" smtClean="0"/>
              <a:t>is</a:t>
            </a:r>
            <a:r>
              <a:rPr lang="en-US" sz="3600" dirty="0" smtClean="0"/>
              <a:t> </a:t>
            </a:r>
            <a:r>
              <a:rPr lang="en-US" sz="3800" dirty="0" smtClean="0"/>
              <a:t>the</a:t>
            </a:r>
            <a:r>
              <a:rPr lang="en-US" sz="3600" dirty="0" smtClean="0"/>
              <a:t> </a:t>
            </a:r>
            <a:r>
              <a:rPr lang="en-US" sz="3800" dirty="0" smtClean="0"/>
              <a:t>new</a:t>
            </a:r>
            <a:r>
              <a:rPr lang="en-US" sz="3600" dirty="0" smtClean="0"/>
              <a:t> </a:t>
            </a:r>
            <a:r>
              <a:rPr lang="en-US" sz="3800" dirty="0"/>
              <a:t>covenant</a:t>
            </a:r>
            <a:r>
              <a:rPr lang="en-US" sz="3600" dirty="0"/>
              <a:t> </a:t>
            </a:r>
            <a:r>
              <a:rPr lang="en-US" sz="3800" dirty="0"/>
              <a:t>in</a:t>
            </a:r>
            <a:r>
              <a:rPr lang="en-US" sz="3600" dirty="0"/>
              <a:t> </a:t>
            </a:r>
            <a:r>
              <a:rPr lang="en-US" sz="3800" dirty="0" smtClean="0"/>
              <a:t>My</a:t>
            </a:r>
            <a:r>
              <a:rPr lang="en-US" sz="3600" dirty="0" smtClean="0"/>
              <a:t> </a:t>
            </a:r>
            <a:r>
              <a:rPr lang="en-US" sz="3800" dirty="0" smtClean="0"/>
              <a:t>blood, which </a:t>
            </a:r>
            <a:r>
              <a:rPr lang="en-US" sz="3800" dirty="0"/>
              <a:t>is shed for you</a:t>
            </a:r>
            <a:r>
              <a:rPr lang="en-US" sz="3800" dirty="0" smtClean="0"/>
              <a:t>.”</a:t>
            </a:r>
            <a:endParaRPr lang="en-US" sz="3800" dirty="0"/>
          </a:p>
          <a:p>
            <a:endParaRPr lang="en-US" alt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5722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47459"/>
            <a:ext cx="8991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900" b="1" baseline="30000" dirty="0" smtClean="0"/>
              <a:t>30</a:t>
            </a:r>
            <a:r>
              <a:rPr lang="en-US" sz="2900" b="1" baseline="30000" dirty="0"/>
              <a:t> </a:t>
            </a:r>
            <a:r>
              <a:rPr lang="en-US" sz="2900" dirty="0">
                <a:solidFill>
                  <a:srgbClr val="FFC000"/>
                </a:solidFill>
              </a:rPr>
              <a:t>For </a:t>
            </a:r>
            <a:r>
              <a:rPr lang="en-US" sz="2900" b="1" dirty="0">
                <a:solidFill>
                  <a:srgbClr val="FFC000"/>
                </a:solidFill>
              </a:rPr>
              <a:t>this reason</a:t>
            </a:r>
            <a:r>
              <a:rPr lang="en-US" sz="29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many are</a:t>
            </a:r>
            <a:r>
              <a:rPr lang="en-US" sz="2900" dirty="0">
                <a:solidFill>
                  <a:srgbClr val="FFC000"/>
                </a:solidFill>
              </a:rPr>
              <a:t> weak and sick among you, and many sleep</a:t>
            </a:r>
            <a:r>
              <a:rPr lang="en-US" sz="2900" dirty="0"/>
              <a:t>. </a:t>
            </a:r>
            <a:r>
              <a:rPr lang="en-US" sz="2900" b="1" baseline="30000" dirty="0"/>
              <a:t>31 </a:t>
            </a:r>
            <a:r>
              <a:rPr lang="en-US" sz="2900" dirty="0"/>
              <a:t>For </a:t>
            </a:r>
            <a:r>
              <a:rPr lang="en-US" sz="2900" dirty="0">
                <a:solidFill>
                  <a:srgbClr val="FFFF00"/>
                </a:solidFill>
              </a:rPr>
              <a:t>if we would judge ourselves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we would not be judged</a:t>
            </a:r>
            <a:r>
              <a:rPr lang="en-US" sz="2900" dirty="0"/>
              <a:t>. </a:t>
            </a:r>
            <a:r>
              <a:rPr lang="en-US" sz="2900" b="1" baseline="30000" dirty="0"/>
              <a:t>32 </a:t>
            </a:r>
            <a:r>
              <a:rPr lang="en-US" sz="2900" dirty="0"/>
              <a:t>But when we are judged, we are chastened by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Lord,</a:t>
            </a:r>
            <a:r>
              <a:rPr lang="en-US" sz="2800" dirty="0"/>
              <a:t> </a:t>
            </a:r>
            <a:r>
              <a:rPr lang="en-US" sz="2900" dirty="0"/>
              <a:t>that</a:t>
            </a:r>
            <a:r>
              <a:rPr lang="en-US" sz="2800" dirty="0"/>
              <a:t> </a:t>
            </a:r>
            <a:r>
              <a:rPr lang="en-US" sz="2900" dirty="0"/>
              <a:t>we</a:t>
            </a:r>
            <a:r>
              <a:rPr lang="en-US" sz="2800" dirty="0"/>
              <a:t> </a:t>
            </a:r>
            <a:r>
              <a:rPr lang="en-US" sz="2900" dirty="0"/>
              <a:t>may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be</a:t>
            </a:r>
            <a:r>
              <a:rPr lang="en-US" sz="2800" dirty="0"/>
              <a:t> </a:t>
            </a:r>
            <a:r>
              <a:rPr lang="en-US" sz="2900" dirty="0"/>
              <a:t>condemned</a:t>
            </a:r>
            <a:r>
              <a:rPr lang="en-US" sz="2800" dirty="0"/>
              <a:t> </a:t>
            </a:r>
            <a:r>
              <a:rPr lang="en-US" sz="2900" dirty="0"/>
              <a:t>with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world. </a:t>
            </a:r>
            <a:r>
              <a:rPr lang="en-US" sz="2900" b="1" baseline="30000" dirty="0" smtClean="0"/>
              <a:t>33</a:t>
            </a:r>
            <a:r>
              <a:rPr lang="en-US" sz="2900" b="1" baseline="30000" dirty="0"/>
              <a:t> </a:t>
            </a:r>
            <a:r>
              <a:rPr lang="en-US" sz="2900" dirty="0"/>
              <a:t>Therefore, my brethren, when you come together to eat, wait for one another. </a:t>
            </a:r>
            <a:r>
              <a:rPr lang="en-US" sz="2900" b="1" baseline="30000" dirty="0"/>
              <a:t>34 </a:t>
            </a:r>
            <a:r>
              <a:rPr lang="en-US" sz="2900" dirty="0"/>
              <a:t>But if anyone is hungry, let him eat at home, lest you </a:t>
            </a:r>
            <a:r>
              <a:rPr lang="en-US" sz="2900" dirty="0" smtClean="0"/>
              <a:t>come together for </a:t>
            </a:r>
            <a:r>
              <a:rPr lang="en-US" sz="2900" dirty="0"/>
              <a:t>judgment. And the rest I will set in order when I come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0793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47459"/>
            <a:ext cx="8991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900" b="1" baseline="30000" dirty="0" smtClean="0"/>
              <a:t>30</a:t>
            </a:r>
            <a:r>
              <a:rPr lang="en-US" sz="2900" b="1" baseline="30000" dirty="0"/>
              <a:t> </a:t>
            </a:r>
            <a:r>
              <a:rPr lang="en-US" sz="2900" dirty="0">
                <a:solidFill>
                  <a:srgbClr val="FFC000"/>
                </a:solidFill>
              </a:rPr>
              <a:t>For </a:t>
            </a:r>
            <a:r>
              <a:rPr lang="en-US" sz="2900" b="1" dirty="0">
                <a:solidFill>
                  <a:srgbClr val="FFC000"/>
                </a:solidFill>
              </a:rPr>
              <a:t>this reason</a:t>
            </a:r>
            <a:r>
              <a:rPr lang="en-US" sz="29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many are</a:t>
            </a:r>
            <a:r>
              <a:rPr lang="en-US" sz="2900" dirty="0">
                <a:solidFill>
                  <a:srgbClr val="FFC000"/>
                </a:solidFill>
              </a:rPr>
              <a:t> weak and sick among you, and many sleep</a:t>
            </a:r>
            <a:r>
              <a:rPr lang="en-US" sz="2900" dirty="0"/>
              <a:t>. </a:t>
            </a:r>
            <a:r>
              <a:rPr lang="en-US" sz="2900" b="1" baseline="30000" dirty="0"/>
              <a:t>31 </a:t>
            </a:r>
            <a:r>
              <a:rPr lang="en-US" sz="2900" dirty="0"/>
              <a:t>For </a:t>
            </a:r>
            <a:r>
              <a:rPr lang="en-US" sz="2900" dirty="0">
                <a:solidFill>
                  <a:srgbClr val="FFFF00"/>
                </a:solidFill>
              </a:rPr>
              <a:t>if we would judge ourselves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we would not be judged</a:t>
            </a:r>
            <a:r>
              <a:rPr lang="en-US" sz="2900" dirty="0"/>
              <a:t>. </a:t>
            </a:r>
            <a:r>
              <a:rPr lang="en-US" sz="2900" b="1" baseline="30000" dirty="0"/>
              <a:t>32 </a:t>
            </a:r>
            <a:r>
              <a:rPr lang="en-US" sz="2900" dirty="0"/>
              <a:t>But when we are judged, we are chastened by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Lord,</a:t>
            </a:r>
            <a:r>
              <a:rPr lang="en-US" sz="2800" dirty="0"/>
              <a:t> </a:t>
            </a:r>
            <a:r>
              <a:rPr lang="en-US" sz="2900" dirty="0"/>
              <a:t>that</a:t>
            </a:r>
            <a:r>
              <a:rPr lang="en-US" sz="2800" dirty="0"/>
              <a:t> </a:t>
            </a:r>
            <a:r>
              <a:rPr lang="en-US" sz="2900" dirty="0"/>
              <a:t>we</a:t>
            </a:r>
            <a:r>
              <a:rPr lang="en-US" sz="2800" dirty="0"/>
              <a:t> </a:t>
            </a:r>
            <a:r>
              <a:rPr lang="en-US" sz="2900" dirty="0"/>
              <a:t>may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be</a:t>
            </a:r>
            <a:r>
              <a:rPr lang="en-US" sz="2800" dirty="0"/>
              <a:t> </a:t>
            </a:r>
            <a:r>
              <a:rPr lang="en-US" sz="2900" dirty="0"/>
              <a:t>condemned</a:t>
            </a:r>
            <a:r>
              <a:rPr lang="en-US" sz="2800" dirty="0"/>
              <a:t> </a:t>
            </a:r>
            <a:r>
              <a:rPr lang="en-US" sz="2900" dirty="0"/>
              <a:t>with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world. </a:t>
            </a:r>
            <a:r>
              <a:rPr lang="en-US" sz="2900" b="1" baseline="30000" dirty="0" smtClean="0"/>
              <a:t>33</a:t>
            </a:r>
            <a:r>
              <a:rPr lang="en-US" sz="2900" b="1" baseline="30000" dirty="0"/>
              <a:t> </a:t>
            </a:r>
            <a:r>
              <a:rPr lang="en-US" sz="2900" dirty="0"/>
              <a:t>Therefore, my brethren,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to eat</a:t>
            </a:r>
            <a:r>
              <a:rPr lang="en-US" sz="2900" dirty="0"/>
              <a:t>, wait for one another. </a:t>
            </a:r>
            <a:r>
              <a:rPr lang="en-US" sz="2900" b="1" baseline="30000" dirty="0"/>
              <a:t>34 </a:t>
            </a:r>
            <a:r>
              <a:rPr lang="en-US" sz="2900" dirty="0"/>
              <a:t>But if anyone is hungry, let him eat at home, lest you </a:t>
            </a:r>
            <a:r>
              <a:rPr lang="en-US" sz="2900" dirty="0" smtClean="0"/>
              <a:t>come together for </a:t>
            </a:r>
            <a:r>
              <a:rPr lang="en-US" sz="2900" dirty="0"/>
              <a:t>judgment. And the rest I will set in order when I come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4081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47459"/>
            <a:ext cx="8991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900" b="1" baseline="30000" dirty="0" smtClean="0"/>
              <a:t>30</a:t>
            </a:r>
            <a:r>
              <a:rPr lang="en-US" sz="2900" b="1" baseline="30000" dirty="0"/>
              <a:t> </a:t>
            </a:r>
            <a:r>
              <a:rPr lang="en-US" sz="2900" dirty="0">
                <a:solidFill>
                  <a:srgbClr val="FFC000"/>
                </a:solidFill>
              </a:rPr>
              <a:t>For </a:t>
            </a:r>
            <a:r>
              <a:rPr lang="en-US" sz="2900" b="1" dirty="0">
                <a:solidFill>
                  <a:srgbClr val="FFC000"/>
                </a:solidFill>
              </a:rPr>
              <a:t>this reason</a:t>
            </a:r>
            <a:r>
              <a:rPr lang="en-US" sz="29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many are</a:t>
            </a:r>
            <a:r>
              <a:rPr lang="en-US" sz="2900" dirty="0">
                <a:solidFill>
                  <a:srgbClr val="FFC000"/>
                </a:solidFill>
              </a:rPr>
              <a:t> weak and sick among you, and many sleep</a:t>
            </a:r>
            <a:r>
              <a:rPr lang="en-US" sz="2900" dirty="0"/>
              <a:t>. </a:t>
            </a:r>
            <a:r>
              <a:rPr lang="en-US" sz="2900" b="1" baseline="30000" dirty="0"/>
              <a:t>31 </a:t>
            </a:r>
            <a:r>
              <a:rPr lang="en-US" sz="2900" dirty="0"/>
              <a:t>For </a:t>
            </a:r>
            <a:r>
              <a:rPr lang="en-US" sz="2900" dirty="0">
                <a:solidFill>
                  <a:srgbClr val="FFFF00"/>
                </a:solidFill>
              </a:rPr>
              <a:t>if we would judge ourselves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we would not be judged</a:t>
            </a:r>
            <a:r>
              <a:rPr lang="en-US" sz="2900" dirty="0"/>
              <a:t>. </a:t>
            </a:r>
            <a:r>
              <a:rPr lang="en-US" sz="2900" b="1" baseline="30000" dirty="0"/>
              <a:t>32 </a:t>
            </a:r>
            <a:r>
              <a:rPr lang="en-US" sz="2900" dirty="0"/>
              <a:t>But when we are judged, we are chastened by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Lord,</a:t>
            </a:r>
            <a:r>
              <a:rPr lang="en-US" sz="2800" dirty="0"/>
              <a:t> </a:t>
            </a:r>
            <a:r>
              <a:rPr lang="en-US" sz="2900" dirty="0"/>
              <a:t>that</a:t>
            </a:r>
            <a:r>
              <a:rPr lang="en-US" sz="2800" dirty="0"/>
              <a:t> </a:t>
            </a:r>
            <a:r>
              <a:rPr lang="en-US" sz="2900" dirty="0"/>
              <a:t>we</a:t>
            </a:r>
            <a:r>
              <a:rPr lang="en-US" sz="2800" dirty="0"/>
              <a:t> </a:t>
            </a:r>
            <a:r>
              <a:rPr lang="en-US" sz="2900" dirty="0"/>
              <a:t>may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be</a:t>
            </a:r>
            <a:r>
              <a:rPr lang="en-US" sz="2800" dirty="0"/>
              <a:t> </a:t>
            </a:r>
            <a:r>
              <a:rPr lang="en-US" sz="2900" dirty="0"/>
              <a:t>condemned</a:t>
            </a:r>
            <a:r>
              <a:rPr lang="en-US" sz="2800" dirty="0"/>
              <a:t> </a:t>
            </a:r>
            <a:r>
              <a:rPr lang="en-US" sz="2900" dirty="0"/>
              <a:t>with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world. </a:t>
            </a:r>
            <a:r>
              <a:rPr lang="en-US" sz="2900" b="1" baseline="30000" dirty="0" smtClean="0"/>
              <a:t>33</a:t>
            </a:r>
            <a:r>
              <a:rPr lang="en-US" sz="2900" b="1" baseline="30000" dirty="0"/>
              <a:t> </a:t>
            </a:r>
            <a:r>
              <a:rPr lang="en-US" sz="2900" dirty="0"/>
              <a:t>Therefore, my brethren,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to eat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FF00"/>
                </a:solidFill>
              </a:rPr>
              <a:t>wait for one another</a:t>
            </a:r>
            <a:r>
              <a:rPr lang="en-US" sz="2900" dirty="0"/>
              <a:t>. </a:t>
            </a:r>
            <a:r>
              <a:rPr lang="en-US" sz="2900" b="1" baseline="30000" dirty="0"/>
              <a:t>34 </a:t>
            </a:r>
            <a:r>
              <a:rPr lang="en-US" sz="2900" dirty="0"/>
              <a:t>But if anyone is hungry, let him eat at home, lest you </a:t>
            </a:r>
            <a:r>
              <a:rPr lang="en-US" sz="2900" dirty="0" smtClean="0"/>
              <a:t>come together for </a:t>
            </a:r>
            <a:r>
              <a:rPr lang="en-US" sz="2900" dirty="0"/>
              <a:t>judgment. And the rest I will set in order when I come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300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147459"/>
            <a:ext cx="89916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900" b="1" baseline="30000" dirty="0" smtClean="0"/>
              <a:t>30</a:t>
            </a:r>
            <a:r>
              <a:rPr lang="en-US" sz="2900" b="1" baseline="30000" dirty="0"/>
              <a:t> </a:t>
            </a:r>
            <a:r>
              <a:rPr lang="en-US" sz="2900" dirty="0">
                <a:solidFill>
                  <a:srgbClr val="FFC000"/>
                </a:solidFill>
              </a:rPr>
              <a:t>For </a:t>
            </a:r>
            <a:r>
              <a:rPr lang="en-US" sz="2900" b="1" dirty="0">
                <a:solidFill>
                  <a:srgbClr val="FFC000"/>
                </a:solidFill>
              </a:rPr>
              <a:t>this reason</a:t>
            </a:r>
            <a:r>
              <a:rPr lang="en-US" sz="2900" dirty="0">
                <a:solidFill>
                  <a:srgbClr val="FFC000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many are</a:t>
            </a:r>
            <a:r>
              <a:rPr lang="en-US" sz="2900" dirty="0">
                <a:solidFill>
                  <a:srgbClr val="FFC000"/>
                </a:solidFill>
              </a:rPr>
              <a:t> weak and sick among you, and many sleep</a:t>
            </a:r>
            <a:r>
              <a:rPr lang="en-US" sz="2900" dirty="0"/>
              <a:t>. </a:t>
            </a:r>
            <a:r>
              <a:rPr lang="en-US" sz="2900" b="1" baseline="30000" dirty="0"/>
              <a:t>31 </a:t>
            </a:r>
            <a:r>
              <a:rPr lang="en-US" sz="2900" dirty="0"/>
              <a:t>For </a:t>
            </a:r>
            <a:r>
              <a:rPr lang="en-US" sz="2900" dirty="0">
                <a:solidFill>
                  <a:srgbClr val="FFFF00"/>
                </a:solidFill>
              </a:rPr>
              <a:t>if we would judge ourselves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C000"/>
                </a:solidFill>
              </a:rPr>
              <a:t>we would not be judged</a:t>
            </a:r>
            <a:r>
              <a:rPr lang="en-US" sz="2900" dirty="0"/>
              <a:t>. </a:t>
            </a:r>
            <a:r>
              <a:rPr lang="en-US" sz="2900" b="1" baseline="30000" dirty="0"/>
              <a:t>32 </a:t>
            </a:r>
            <a:r>
              <a:rPr lang="en-US" sz="2900" dirty="0"/>
              <a:t>But when we are judged, we are chastened by</a:t>
            </a:r>
            <a:r>
              <a:rPr lang="en-US" sz="2800" dirty="0"/>
              <a:t> </a:t>
            </a:r>
            <a:r>
              <a:rPr lang="en-US" sz="2900" dirty="0"/>
              <a:t>the</a:t>
            </a:r>
            <a:r>
              <a:rPr lang="en-US" sz="2800" dirty="0"/>
              <a:t> </a:t>
            </a:r>
            <a:r>
              <a:rPr lang="en-US" sz="2900" dirty="0"/>
              <a:t>Lord,</a:t>
            </a:r>
            <a:r>
              <a:rPr lang="en-US" sz="2800" dirty="0"/>
              <a:t> </a:t>
            </a:r>
            <a:r>
              <a:rPr lang="en-US" sz="2900" dirty="0"/>
              <a:t>that</a:t>
            </a:r>
            <a:r>
              <a:rPr lang="en-US" sz="2800" dirty="0"/>
              <a:t> </a:t>
            </a:r>
            <a:r>
              <a:rPr lang="en-US" sz="2900" dirty="0"/>
              <a:t>we</a:t>
            </a:r>
            <a:r>
              <a:rPr lang="en-US" sz="2800" dirty="0"/>
              <a:t> </a:t>
            </a:r>
            <a:r>
              <a:rPr lang="en-US" sz="2900" dirty="0"/>
              <a:t>may</a:t>
            </a:r>
            <a:r>
              <a:rPr lang="en-US" sz="2800" dirty="0"/>
              <a:t> </a:t>
            </a:r>
            <a:r>
              <a:rPr lang="en-US" sz="2900" dirty="0"/>
              <a:t>not</a:t>
            </a:r>
            <a:r>
              <a:rPr lang="en-US" sz="2800" dirty="0"/>
              <a:t> </a:t>
            </a:r>
            <a:r>
              <a:rPr lang="en-US" sz="2900" dirty="0"/>
              <a:t>be</a:t>
            </a:r>
            <a:r>
              <a:rPr lang="en-US" sz="2800" dirty="0"/>
              <a:t> </a:t>
            </a:r>
            <a:r>
              <a:rPr lang="en-US" sz="2900" dirty="0"/>
              <a:t>condemned</a:t>
            </a:r>
            <a:r>
              <a:rPr lang="en-US" sz="2800" dirty="0"/>
              <a:t> </a:t>
            </a:r>
            <a:r>
              <a:rPr lang="en-US" sz="2900" dirty="0"/>
              <a:t>with</a:t>
            </a:r>
            <a:r>
              <a:rPr lang="en-US" sz="2800" dirty="0"/>
              <a:t> </a:t>
            </a:r>
            <a:r>
              <a:rPr lang="en-US" sz="2900" dirty="0" smtClean="0"/>
              <a:t>the</a:t>
            </a:r>
            <a:r>
              <a:rPr lang="en-US" sz="2800" dirty="0" smtClean="0"/>
              <a:t> </a:t>
            </a:r>
            <a:r>
              <a:rPr lang="en-US" sz="2900" dirty="0" smtClean="0"/>
              <a:t>world. </a:t>
            </a:r>
            <a:r>
              <a:rPr lang="en-US" sz="2900" b="1" baseline="30000" dirty="0" smtClean="0"/>
              <a:t>33</a:t>
            </a:r>
            <a:r>
              <a:rPr lang="en-US" sz="2900" b="1" baseline="30000" dirty="0"/>
              <a:t> </a:t>
            </a:r>
            <a:r>
              <a:rPr lang="en-US" sz="2900" dirty="0"/>
              <a:t>Therefore, my brethren, </a:t>
            </a:r>
            <a:r>
              <a:rPr lang="en-US" sz="2900" dirty="0">
                <a:solidFill>
                  <a:srgbClr val="FFFF00"/>
                </a:solidFill>
              </a:rPr>
              <a:t>when you </a:t>
            </a:r>
            <a:r>
              <a:rPr lang="en-US" sz="2900" b="1" dirty="0">
                <a:solidFill>
                  <a:srgbClr val="FFFF00"/>
                </a:solidFill>
              </a:rPr>
              <a:t>come together</a:t>
            </a:r>
            <a:r>
              <a:rPr lang="en-US" sz="2900" dirty="0">
                <a:solidFill>
                  <a:srgbClr val="FFFF00"/>
                </a:solidFill>
              </a:rPr>
              <a:t> to eat</a:t>
            </a:r>
            <a:r>
              <a:rPr lang="en-US" sz="2900" dirty="0"/>
              <a:t>, </a:t>
            </a:r>
            <a:r>
              <a:rPr lang="en-US" sz="2900" dirty="0">
                <a:solidFill>
                  <a:srgbClr val="FFFF00"/>
                </a:solidFill>
              </a:rPr>
              <a:t>wait for one another</a:t>
            </a:r>
            <a:r>
              <a:rPr lang="en-US" sz="2900" dirty="0"/>
              <a:t>. </a:t>
            </a:r>
            <a:r>
              <a:rPr lang="en-US" sz="2900" b="1" baseline="30000" dirty="0"/>
              <a:t>34 </a:t>
            </a:r>
            <a:r>
              <a:rPr lang="en-US" sz="2900" dirty="0">
                <a:solidFill>
                  <a:srgbClr val="FFC000"/>
                </a:solidFill>
              </a:rPr>
              <a:t>But if anyone is hungry, let him eat at home, lest you </a:t>
            </a:r>
            <a:r>
              <a:rPr lang="en-US" sz="2900" dirty="0" smtClean="0">
                <a:solidFill>
                  <a:srgbClr val="FFC000"/>
                </a:solidFill>
              </a:rPr>
              <a:t>come together for </a:t>
            </a:r>
            <a:r>
              <a:rPr lang="en-US" sz="2900" dirty="0">
                <a:solidFill>
                  <a:srgbClr val="FFC000"/>
                </a:solidFill>
              </a:rPr>
              <a:t>judgment</a:t>
            </a:r>
            <a:r>
              <a:rPr lang="en-US" sz="2900" dirty="0"/>
              <a:t>. And the rest I will set in order when I come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7252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/>
              <a:t>Summary of Fact on Lord’s Supper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Lord’s Supper instituted after meal at Passover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Jerusalem church partook together at temple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2800" dirty="0">
                <a:solidFill>
                  <a:schemeClr val="tx2"/>
                </a:solidFill>
              </a:rPr>
              <a:t>Common meal taken house to house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2800" dirty="0">
                <a:solidFill>
                  <a:schemeClr val="tx2"/>
                </a:solidFill>
              </a:rPr>
              <a:t>Provision for L.S. is in assembly, not by individuals</a:t>
            </a:r>
            <a:endParaRPr lang="en-US" alt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Troas partook of it together on first day of week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2800" dirty="0">
                <a:solidFill>
                  <a:schemeClr val="tx2"/>
                </a:solidFill>
              </a:rPr>
              <a:t>Distinguished from common meal “eaten” later</a:t>
            </a:r>
            <a:endParaRPr lang="en-US" alt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Communion is not found in social interaction, but in fellowship with sacrifice of Christ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Corinth abused L.S. by making it common meal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2800" dirty="0">
                <a:solidFill>
                  <a:schemeClr val="tx2"/>
                </a:solidFill>
              </a:rPr>
              <a:t>Told to satisfy hunger &amp; social purposes at home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2800" dirty="0">
                <a:solidFill>
                  <a:schemeClr val="tx2"/>
                </a:solidFill>
              </a:rPr>
              <a:t>Unleavened bread &amp; fruit of vine remind of sacrifice</a:t>
            </a:r>
          </a:p>
        </p:txBody>
      </p:sp>
    </p:spTree>
    <p:extLst>
      <p:ext uri="{BB962C8B-B14F-4D97-AF65-F5344CB8AC3E}">
        <p14:creationId xmlns:p14="http://schemas.microsoft.com/office/powerpoint/2010/main" val="2211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effectLst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4300" b="1" dirty="0" smtClean="0"/>
              <a:t>Acceptable Worship in Lord’s Supper Must Involve Both Elements…</a:t>
            </a:r>
            <a:endParaRPr lang="en-US" sz="4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9029"/>
            <a:ext cx="9144000" cy="5562600"/>
          </a:xfrm>
          <a:effectLst/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sz="3100" dirty="0" smtClean="0"/>
              <a:t>Worship “in truth” </a:t>
            </a:r>
            <a:r>
              <a:rPr lang="en-US" altLang="en-US" sz="3100" i="1" dirty="0" smtClean="0"/>
              <a:t>(according to pattern commanded)</a:t>
            </a:r>
            <a:endParaRPr lang="en-US" altLang="en-US" sz="3100" dirty="0" smtClean="0"/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rgbClr val="FFFF66"/>
                </a:solidFill>
              </a:rPr>
              <a:t>Place:</a:t>
            </a:r>
            <a:r>
              <a:rPr lang="en-US" altLang="en-US" sz="2800" dirty="0" smtClean="0">
                <a:solidFill>
                  <a:srgbClr val="FFFF66"/>
                </a:solidFill>
              </a:rPr>
              <a:t> In the assembly of saints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rgbClr val="FFFF66"/>
                </a:solidFill>
              </a:rPr>
              <a:t>Time:</a:t>
            </a:r>
            <a:r>
              <a:rPr lang="en-US" altLang="en-US" sz="2800" dirty="0" smtClean="0">
                <a:solidFill>
                  <a:srgbClr val="FFFF66"/>
                </a:solidFill>
              </a:rPr>
              <a:t> First day of the week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rgbClr val="FFFF66"/>
                </a:solidFill>
              </a:rPr>
              <a:t>Elements:</a:t>
            </a:r>
            <a:r>
              <a:rPr lang="en-US" altLang="en-US" sz="2800" dirty="0" smtClean="0">
                <a:solidFill>
                  <a:srgbClr val="FFFF66"/>
                </a:solidFill>
              </a:rPr>
              <a:t> Unleavened bread &amp; Fruit of the vine</a:t>
            </a:r>
            <a:endParaRPr lang="en-US" altLang="en-US" sz="3100" dirty="0" smtClean="0">
              <a:solidFill>
                <a:srgbClr val="FFFF66"/>
              </a:solidFill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sz="3100" dirty="0" smtClean="0"/>
              <a:t>Worship “</a:t>
            </a:r>
            <a:r>
              <a:rPr lang="en-US" altLang="en-US" sz="3100" dirty="0"/>
              <a:t>in spirit</a:t>
            </a:r>
            <a:r>
              <a:rPr lang="en-US" altLang="en-US" sz="3100" dirty="0" smtClean="0"/>
              <a:t>” </a:t>
            </a:r>
            <a:r>
              <a:rPr lang="en-US" altLang="en-US" sz="3100" i="1" dirty="0"/>
              <a:t>(from the heart</a:t>
            </a:r>
            <a:r>
              <a:rPr lang="en-US" altLang="en-US" sz="3100" i="1" dirty="0" smtClean="0"/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66"/>
                </a:solidFill>
              </a:rPr>
              <a:t>Remembering the death of Christ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66"/>
                </a:solidFill>
              </a:rPr>
              <a:t>Communion is individually with Christ</a:t>
            </a: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solidFill>
                  <a:srgbClr val="66FFFF"/>
                </a:solidFill>
              </a:rPr>
              <a:t>Individuals commune with Christ in the body</a:t>
            </a: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66FFFF"/>
                </a:solidFill>
              </a:rPr>
              <a:t>Individuals commune with Christ in the </a:t>
            </a:r>
            <a:r>
              <a:rPr lang="en-US" altLang="en-US" sz="2600" dirty="0" smtClean="0">
                <a:solidFill>
                  <a:srgbClr val="66FFFF"/>
                </a:solidFill>
              </a:rPr>
              <a:t>blood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66"/>
                </a:solidFill>
              </a:rPr>
              <a:t>Each must “prove” self – examine own heart as partake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sz="3100" dirty="0" smtClean="0"/>
              <a:t>If any of these are missing, worship is unacceptable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sz="3100" dirty="0" smtClean="0"/>
              <a:t>If all are present, worship is acceptable to God</a:t>
            </a:r>
          </a:p>
        </p:txBody>
      </p:sp>
    </p:spTree>
    <p:extLst>
      <p:ext uri="{BB962C8B-B14F-4D97-AF65-F5344CB8AC3E}">
        <p14:creationId xmlns:p14="http://schemas.microsoft.com/office/powerpoint/2010/main" val="66650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106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solidFill>
                  <a:schemeClr val="tx2"/>
                </a:solidFill>
              </a:rPr>
              <a:t>Luke 22</a:t>
            </a:r>
            <a:endParaRPr lang="en-US" altLang="en-US" sz="2400" dirty="0"/>
          </a:p>
          <a:p>
            <a:endParaRPr lang="en-US" altLang="en-US" sz="3600" baseline="30000" dirty="0" smtClean="0"/>
          </a:p>
          <a:p>
            <a:r>
              <a:rPr lang="en-US" sz="3800" b="1" baseline="30000" dirty="0"/>
              <a:t>19 </a:t>
            </a:r>
            <a:r>
              <a:rPr lang="en-US" sz="3800" dirty="0"/>
              <a:t>And </a:t>
            </a:r>
            <a:r>
              <a:rPr lang="en-US" sz="3800" dirty="0">
                <a:solidFill>
                  <a:srgbClr val="FFFF00"/>
                </a:solidFill>
              </a:rPr>
              <a:t>He took bread, gave thanks </a:t>
            </a:r>
            <a:r>
              <a:rPr lang="en-US" sz="3800" dirty="0" smtClean="0">
                <a:solidFill>
                  <a:srgbClr val="FFFF00"/>
                </a:solidFill>
              </a:rPr>
              <a:t>and broke it, and gave</a:t>
            </a:r>
            <a:r>
              <a:rPr lang="en-US" sz="3800" dirty="0">
                <a:solidFill>
                  <a:srgbClr val="FFFF00"/>
                </a:solidFill>
              </a:rPr>
              <a:t> it to them</a:t>
            </a:r>
            <a:r>
              <a:rPr lang="en-US" sz="3800" dirty="0"/>
              <a:t>, saying</a:t>
            </a:r>
            <a:r>
              <a:rPr lang="en-US" sz="3800" dirty="0" smtClean="0"/>
              <a:t>, “</a:t>
            </a:r>
            <a:r>
              <a:rPr lang="en-US" sz="3800" dirty="0">
                <a:solidFill>
                  <a:srgbClr val="FFFF00"/>
                </a:solidFill>
              </a:rPr>
              <a:t>This is My body which is given for you</a:t>
            </a:r>
            <a:r>
              <a:rPr lang="en-US" sz="3800" dirty="0"/>
              <a:t>; </a:t>
            </a:r>
            <a:r>
              <a:rPr lang="en-US" sz="3800" dirty="0">
                <a:solidFill>
                  <a:srgbClr val="FFFF00"/>
                </a:solidFill>
              </a:rPr>
              <a:t>do this </a:t>
            </a:r>
            <a:r>
              <a:rPr lang="en-US" sz="3800" b="1" dirty="0">
                <a:solidFill>
                  <a:srgbClr val="FFFF00"/>
                </a:solidFill>
              </a:rPr>
              <a:t>in remembrance of Me</a:t>
            </a:r>
            <a:r>
              <a:rPr lang="en-US" sz="3800" dirty="0" smtClean="0"/>
              <a:t>.” </a:t>
            </a:r>
            <a:r>
              <a:rPr lang="en-US" sz="3800" b="1" baseline="30000" dirty="0" smtClean="0"/>
              <a:t>20</a:t>
            </a:r>
            <a:r>
              <a:rPr lang="en-US" sz="3800" b="1" baseline="30000" dirty="0"/>
              <a:t> </a:t>
            </a:r>
            <a:r>
              <a:rPr lang="en-US" sz="3800" dirty="0"/>
              <a:t>Likewise </a:t>
            </a:r>
            <a:r>
              <a:rPr lang="en-US" sz="3800" dirty="0" smtClean="0"/>
              <a:t>He also took the </a:t>
            </a:r>
            <a:r>
              <a:rPr lang="en-US" sz="3800" dirty="0"/>
              <a:t>cup after supper</a:t>
            </a:r>
            <a:r>
              <a:rPr lang="en-US" sz="3800" dirty="0" smtClean="0"/>
              <a:t>, saying, “This</a:t>
            </a:r>
            <a:r>
              <a:rPr lang="en-US" sz="3600" dirty="0" smtClean="0"/>
              <a:t> </a:t>
            </a:r>
            <a:r>
              <a:rPr lang="en-US" sz="3800" dirty="0" smtClean="0"/>
              <a:t>cup</a:t>
            </a:r>
            <a:r>
              <a:rPr lang="en-US" sz="3600" dirty="0" smtClean="0"/>
              <a:t> </a:t>
            </a:r>
            <a:r>
              <a:rPr lang="en-US" sz="3800" dirty="0" smtClean="0"/>
              <a:t>is</a:t>
            </a:r>
            <a:r>
              <a:rPr lang="en-US" sz="3600" dirty="0" smtClean="0"/>
              <a:t> </a:t>
            </a:r>
            <a:r>
              <a:rPr lang="en-US" sz="3800" dirty="0" smtClean="0"/>
              <a:t>the</a:t>
            </a:r>
            <a:r>
              <a:rPr lang="en-US" sz="3600" dirty="0" smtClean="0"/>
              <a:t> </a:t>
            </a:r>
            <a:r>
              <a:rPr lang="en-US" sz="3800" dirty="0" smtClean="0"/>
              <a:t>new</a:t>
            </a:r>
            <a:r>
              <a:rPr lang="en-US" sz="3600" dirty="0" smtClean="0"/>
              <a:t> </a:t>
            </a:r>
            <a:r>
              <a:rPr lang="en-US" sz="3800" dirty="0"/>
              <a:t>covenant</a:t>
            </a:r>
            <a:r>
              <a:rPr lang="en-US" sz="3600" dirty="0"/>
              <a:t> </a:t>
            </a:r>
            <a:r>
              <a:rPr lang="en-US" sz="3800" dirty="0"/>
              <a:t>in</a:t>
            </a:r>
            <a:r>
              <a:rPr lang="en-US" sz="3600" dirty="0"/>
              <a:t> </a:t>
            </a:r>
            <a:r>
              <a:rPr lang="en-US" sz="3800" dirty="0" smtClean="0"/>
              <a:t>My</a:t>
            </a:r>
            <a:r>
              <a:rPr lang="en-US" sz="3600" dirty="0" smtClean="0"/>
              <a:t> </a:t>
            </a:r>
            <a:r>
              <a:rPr lang="en-US" sz="3800" dirty="0" smtClean="0"/>
              <a:t>blood, which </a:t>
            </a:r>
            <a:r>
              <a:rPr lang="en-US" sz="3800" dirty="0"/>
              <a:t>is shed for you</a:t>
            </a:r>
            <a:r>
              <a:rPr lang="en-US" sz="3800" dirty="0" smtClean="0"/>
              <a:t>.”</a:t>
            </a:r>
            <a:endParaRPr lang="en-US" sz="3800" dirty="0"/>
          </a:p>
          <a:p>
            <a:endParaRPr lang="en-US" alt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6914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106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solidFill>
                  <a:schemeClr val="tx2"/>
                </a:solidFill>
              </a:rPr>
              <a:t>Luke 22</a:t>
            </a:r>
            <a:endParaRPr lang="en-US" altLang="en-US" sz="2400" dirty="0"/>
          </a:p>
          <a:p>
            <a:endParaRPr lang="en-US" altLang="en-US" sz="3600" baseline="30000" dirty="0" smtClean="0"/>
          </a:p>
          <a:p>
            <a:r>
              <a:rPr lang="en-US" sz="3800" b="1" baseline="30000" dirty="0"/>
              <a:t>19 </a:t>
            </a:r>
            <a:r>
              <a:rPr lang="en-US" sz="3800" dirty="0"/>
              <a:t>And </a:t>
            </a:r>
            <a:r>
              <a:rPr lang="en-US" sz="3800" dirty="0">
                <a:solidFill>
                  <a:srgbClr val="FFFF00"/>
                </a:solidFill>
              </a:rPr>
              <a:t>He took bread, gave thanks </a:t>
            </a:r>
            <a:r>
              <a:rPr lang="en-US" sz="3800" dirty="0" smtClean="0">
                <a:solidFill>
                  <a:srgbClr val="FFFF00"/>
                </a:solidFill>
              </a:rPr>
              <a:t>and broke it, and gave</a:t>
            </a:r>
            <a:r>
              <a:rPr lang="en-US" sz="3800" dirty="0">
                <a:solidFill>
                  <a:srgbClr val="FFFF00"/>
                </a:solidFill>
              </a:rPr>
              <a:t> it to them</a:t>
            </a:r>
            <a:r>
              <a:rPr lang="en-US" sz="3800" dirty="0"/>
              <a:t>, saying</a:t>
            </a:r>
            <a:r>
              <a:rPr lang="en-US" sz="3800" dirty="0" smtClean="0"/>
              <a:t>, “</a:t>
            </a:r>
            <a:r>
              <a:rPr lang="en-US" sz="3800" dirty="0">
                <a:solidFill>
                  <a:srgbClr val="FFFF00"/>
                </a:solidFill>
              </a:rPr>
              <a:t>This is My body which is given for you</a:t>
            </a:r>
            <a:r>
              <a:rPr lang="en-US" sz="3800" dirty="0"/>
              <a:t>; </a:t>
            </a:r>
            <a:r>
              <a:rPr lang="en-US" sz="3800" dirty="0">
                <a:solidFill>
                  <a:srgbClr val="FFFF00"/>
                </a:solidFill>
              </a:rPr>
              <a:t>do this </a:t>
            </a:r>
            <a:r>
              <a:rPr lang="en-US" sz="3800" b="1" dirty="0">
                <a:solidFill>
                  <a:srgbClr val="FFFF00"/>
                </a:solidFill>
              </a:rPr>
              <a:t>in remembrance of Me</a:t>
            </a:r>
            <a:r>
              <a:rPr lang="en-US" sz="3800" dirty="0" smtClean="0"/>
              <a:t>.” </a:t>
            </a:r>
            <a:r>
              <a:rPr lang="en-US" sz="3800" b="1" baseline="30000" dirty="0" smtClean="0"/>
              <a:t>20</a:t>
            </a:r>
            <a:r>
              <a:rPr lang="en-US" sz="3800" b="1" baseline="30000" dirty="0"/>
              <a:t> </a:t>
            </a:r>
            <a:r>
              <a:rPr lang="en-US" sz="3800" dirty="0"/>
              <a:t>Likewise </a:t>
            </a:r>
            <a:r>
              <a:rPr lang="en-US" sz="3800" dirty="0" smtClean="0"/>
              <a:t>He also </a:t>
            </a:r>
            <a:r>
              <a:rPr lang="en-US" sz="3800" dirty="0" smtClean="0">
                <a:solidFill>
                  <a:srgbClr val="FFFF00"/>
                </a:solidFill>
              </a:rPr>
              <a:t>took the </a:t>
            </a:r>
            <a:r>
              <a:rPr lang="en-US" sz="3800" b="1" dirty="0">
                <a:solidFill>
                  <a:srgbClr val="FFFF00"/>
                </a:solidFill>
              </a:rPr>
              <a:t>cup</a:t>
            </a:r>
            <a:r>
              <a:rPr lang="en-US" sz="3800" dirty="0"/>
              <a:t> </a:t>
            </a:r>
            <a:r>
              <a:rPr lang="en-US" sz="3800" u="sng" dirty="0">
                <a:solidFill>
                  <a:srgbClr val="66FFFF"/>
                </a:solidFill>
              </a:rPr>
              <a:t>after supper</a:t>
            </a:r>
            <a:r>
              <a:rPr lang="en-US" sz="3800" dirty="0" smtClean="0"/>
              <a:t>, saying, “</a:t>
            </a:r>
            <a:r>
              <a:rPr lang="en-US" sz="3800" dirty="0" smtClean="0">
                <a:solidFill>
                  <a:srgbClr val="FFFFFF"/>
                </a:solidFill>
              </a:rPr>
              <a:t>This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cup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is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the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new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800" dirty="0">
                <a:solidFill>
                  <a:srgbClr val="FFFFFF"/>
                </a:solidFill>
              </a:rPr>
              <a:t>covenant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800" dirty="0">
                <a:solidFill>
                  <a:srgbClr val="FFFFFF"/>
                </a:solidFill>
              </a:rPr>
              <a:t>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My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800" dirty="0" smtClean="0">
                <a:solidFill>
                  <a:srgbClr val="FFFFFF"/>
                </a:solidFill>
              </a:rPr>
              <a:t>blood, which </a:t>
            </a:r>
            <a:r>
              <a:rPr lang="en-US" sz="3800" dirty="0">
                <a:solidFill>
                  <a:srgbClr val="FFFFFF"/>
                </a:solidFill>
              </a:rPr>
              <a:t>is shed for you</a:t>
            </a:r>
            <a:r>
              <a:rPr lang="en-US" sz="3800" dirty="0" smtClean="0"/>
              <a:t>.”</a:t>
            </a:r>
            <a:endParaRPr lang="en-US" sz="3800" dirty="0"/>
          </a:p>
          <a:p>
            <a:endParaRPr lang="en-US" alt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4423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106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solidFill>
                  <a:schemeClr val="tx2"/>
                </a:solidFill>
              </a:rPr>
              <a:t>Luke 22</a:t>
            </a:r>
            <a:endParaRPr lang="en-US" altLang="en-US" sz="2400" dirty="0"/>
          </a:p>
          <a:p>
            <a:endParaRPr lang="en-US" altLang="en-US" sz="3600" baseline="30000" dirty="0" smtClean="0"/>
          </a:p>
          <a:p>
            <a:r>
              <a:rPr lang="en-US" sz="3800" b="1" baseline="30000" dirty="0"/>
              <a:t>19 </a:t>
            </a:r>
            <a:r>
              <a:rPr lang="en-US" sz="3800" dirty="0"/>
              <a:t>And </a:t>
            </a:r>
            <a:r>
              <a:rPr lang="en-US" sz="3800" dirty="0">
                <a:solidFill>
                  <a:srgbClr val="FFFF00"/>
                </a:solidFill>
              </a:rPr>
              <a:t>He took bread, gave thanks </a:t>
            </a:r>
            <a:r>
              <a:rPr lang="en-US" sz="3800" dirty="0" smtClean="0">
                <a:solidFill>
                  <a:srgbClr val="FFFF00"/>
                </a:solidFill>
              </a:rPr>
              <a:t>and broke it, and gave</a:t>
            </a:r>
            <a:r>
              <a:rPr lang="en-US" sz="3800" dirty="0">
                <a:solidFill>
                  <a:srgbClr val="FFFF00"/>
                </a:solidFill>
              </a:rPr>
              <a:t> it to them</a:t>
            </a:r>
            <a:r>
              <a:rPr lang="en-US" sz="3800" dirty="0"/>
              <a:t>, saying</a:t>
            </a:r>
            <a:r>
              <a:rPr lang="en-US" sz="3800" dirty="0" smtClean="0"/>
              <a:t>, “</a:t>
            </a:r>
            <a:r>
              <a:rPr lang="en-US" sz="3800" dirty="0">
                <a:solidFill>
                  <a:srgbClr val="FFFF00"/>
                </a:solidFill>
              </a:rPr>
              <a:t>This is My body which is given for you</a:t>
            </a:r>
            <a:r>
              <a:rPr lang="en-US" sz="3800" dirty="0"/>
              <a:t>; </a:t>
            </a:r>
            <a:r>
              <a:rPr lang="en-US" sz="3800" dirty="0">
                <a:solidFill>
                  <a:srgbClr val="FFFF00"/>
                </a:solidFill>
              </a:rPr>
              <a:t>do this </a:t>
            </a:r>
            <a:r>
              <a:rPr lang="en-US" sz="3800" b="1" dirty="0">
                <a:solidFill>
                  <a:srgbClr val="FFFF00"/>
                </a:solidFill>
              </a:rPr>
              <a:t>in remembrance of Me</a:t>
            </a:r>
            <a:r>
              <a:rPr lang="en-US" sz="3800" dirty="0" smtClean="0"/>
              <a:t>.” </a:t>
            </a:r>
            <a:r>
              <a:rPr lang="en-US" sz="3800" b="1" baseline="30000" dirty="0" smtClean="0"/>
              <a:t>20</a:t>
            </a:r>
            <a:r>
              <a:rPr lang="en-US" sz="3800" b="1" baseline="30000" dirty="0"/>
              <a:t> </a:t>
            </a:r>
            <a:r>
              <a:rPr lang="en-US" sz="3800" dirty="0"/>
              <a:t>Likewise </a:t>
            </a:r>
            <a:r>
              <a:rPr lang="en-US" sz="3800" dirty="0" smtClean="0"/>
              <a:t>He also </a:t>
            </a:r>
            <a:r>
              <a:rPr lang="en-US" sz="3800" dirty="0" smtClean="0">
                <a:solidFill>
                  <a:srgbClr val="FFFF00"/>
                </a:solidFill>
              </a:rPr>
              <a:t>took the </a:t>
            </a:r>
            <a:r>
              <a:rPr lang="en-US" sz="3800" b="1" dirty="0">
                <a:solidFill>
                  <a:srgbClr val="FFFF00"/>
                </a:solidFill>
              </a:rPr>
              <a:t>cup</a:t>
            </a:r>
            <a:r>
              <a:rPr lang="en-US" sz="3800" dirty="0"/>
              <a:t> </a:t>
            </a:r>
            <a:r>
              <a:rPr lang="en-US" sz="3800" u="sng" dirty="0">
                <a:solidFill>
                  <a:srgbClr val="66FFFF"/>
                </a:solidFill>
              </a:rPr>
              <a:t>after supper</a:t>
            </a:r>
            <a:r>
              <a:rPr lang="en-US" sz="3800" dirty="0" smtClean="0"/>
              <a:t>, saying, “</a:t>
            </a:r>
            <a:r>
              <a:rPr lang="en-US" sz="3800" dirty="0" smtClean="0">
                <a:solidFill>
                  <a:srgbClr val="FFFF00"/>
                </a:solidFill>
              </a:rPr>
              <a:t>This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cup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is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the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new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800" dirty="0">
                <a:solidFill>
                  <a:srgbClr val="FFFF00"/>
                </a:solidFill>
              </a:rPr>
              <a:t>covenant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800" dirty="0">
                <a:solidFill>
                  <a:srgbClr val="FFFF00"/>
                </a:solidFill>
              </a:rPr>
              <a:t>in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My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blood, which </a:t>
            </a:r>
            <a:r>
              <a:rPr lang="en-US" sz="3800" dirty="0">
                <a:solidFill>
                  <a:srgbClr val="FFFF00"/>
                </a:solidFill>
              </a:rPr>
              <a:t>is shed for you</a:t>
            </a:r>
            <a:r>
              <a:rPr lang="en-US" sz="3800" dirty="0" smtClean="0"/>
              <a:t>.”</a:t>
            </a:r>
            <a:endParaRPr lang="en-US" sz="3800" dirty="0"/>
          </a:p>
          <a:p>
            <a:endParaRPr lang="en-US" alt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8514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LBAR">
  <a:themeElements>
    <a:clrScheme name="METLBAR 1">
      <a:dk1>
        <a:srgbClr val="000066"/>
      </a:dk1>
      <a:lt1>
        <a:srgbClr val="FFFFFF"/>
      </a:lt1>
      <a:dk2>
        <a:srgbClr val="0000FF"/>
      </a:dk2>
      <a:lt2>
        <a:srgbClr val="FFFF00"/>
      </a:lt2>
      <a:accent1>
        <a:srgbClr val="FFCC00"/>
      </a:accent1>
      <a:accent2>
        <a:srgbClr val="CC0066"/>
      </a:accent2>
      <a:accent3>
        <a:srgbClr val="AAAAFF"/>
      </a:accent3>
      <a:accent4>
        <a:srgbClr val="DADADA"/>
      </a:accent4>
      <a:accent5>
        <a:srgbClr val="FFE2AA"/>
      </a:accent5>
      <a:accent6>
        <a:srgbClr val="B9005C"/>
      </a:accent6>
      <a:hlink>
        <a:srgbClr val="00CCCC"/>
      </a:hlink>
      <a:folHlink>
        <a:srgbClr val="6699FF"/>
      </a:folHlink>
    </a:clrScheme>
    <a:fontScheme name="METLBAR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TLBAR 1">
        <a:dk1>
          <a:srgbClr val="000066"/>
        </a:dk1>
        <a:lt1>
          <a:srgbClr val="FFFFFF"/>
        </a:lt1>
        <a:dk2>
          <a:srgbClr val="0000FF"/>
        </a:dk2>
        <a:lt2>
          <a:srgbClr val="FFFF00"/>
        </a:lt2>
        <a:accent1>
          <a:srgbClr val="FFCC00"/>
        </a:accent1>
        <a:accent2>
          <a:srgbClr val="CC0066"/>
        </a:accent2>
        <a:accent3>
          <a:srgbClr val="AAAAFF"/>
        </a:accent3>
        <a:accent4>
          <a:srgbClr val="DADADA"/>
        </a:accent4>
        <a:accent5>
          <a:srgbClr val="FFE2AA"/>
        </a:accent5>
        <a:accent6>
          <a:srgbClr val="B9005C"/>
        </a:accent6>
        <a:hlink>
          <a:srgbClr val="00CC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LBAR 2">
        <a:dk1>
          <a:srgbClr val="000080"/>
        </a:dk1>
        <a:lt1>
          <a:srgbClr val="B2B2B2"/>
        </a:lt1>
        <a:dk2>
          <a:srgbClr val="4D4D4D"/>
        </a:dk2>
        <a:lt2>
          <a:srgbClr val="CCCCFF"/>
        </a:lt2>
        <a:accent1>
          <a:srgbClr val="99CCFF"/>
        </a:accent1>
        <a:accent2>
          <a:srgbClr val="00CCCC"/>
        </a:accent2>
        <a:accent3>
          <a:srgbClr val="D5D5D5"/>
        </a:accent3>
        <a:accent4>
          <a:srgbClr val="00006C"/>
        </a:accent4>
        <a:accent5>
          <a:srgbClr val="CAE2FF"/>
        </a:accent5>
        <a:accent6>
          <a:srgbClr val="00B9B9"/>
        </a:accent6>
        <a:hlink>
          <a:srgbClr val="CC66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LBA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METLBAR</Template>
  <TotalTime>3734</TotalTime>
  <Words>402</Words>
  <Application>Microsoft Office PowerPoint</Application>
  <PresentationFormat>On-screen Show (4:3)</PresentationFormat>
  <Paragraphs>139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METLBAR</vt:lpstr>
      <vt:lpstr>PowerPoint Presentation</vt:lpstr>
      <vt:lpstr>Acceptable Worship in N.T. – Lord’s Supper</vt:lpstr>
      <vt:lpstr>Matthew 26:26-29</vt:lpstr>
      <vt:lpstr>Christ Instituted Lord’s Supper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Lord’s Supper in Early Church</vt:lpstr>
      <vt:lpstr>PowerPoint Presentation</vt:lpstr>
      <vt:lpstr>PowerPoint Presentation</vt:lpstr>
      <vt:lpstr>PowerPoint Presentation</vt:lpstr>
      <vt:lpstr>PowerPoint Presentation</vt:lpstr>
      <vt:lpstr>Lord’s Supper in Troas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“Communion” (Fellowship) with What in Lord’s Supper?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Corinth &amp; Lord’s Supper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Fact on Lord’s Supper</vt:lpstr>
      <vt:lpstr>Acceptable Worship in Lord’s Supper Must Involve Both Elements…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Worship?</dc:title>
  <dc:creator>Harry Osborne</dc:creator>
  <cp:lastModifiedBy>Harry</cp:lastModifiedBy>
  <cp:revision>54</cp:revision>
  <dcterms:created xsi:type="dcterms:W3CDTF">2007-04-01T19:12:46Z</dcterms:created>
  <dcterms:modified xsi:type="dcterms:W3CDTF">2016-01-31T13:25:37Z</dcterms:modified>
</cp:coreProperties>
</file>