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200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03F8E-6912-4BAB-A9BA-DD74FC5CADF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28478-9F4C-40EC-80B0-A7215E1D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28478-9F4C-40EC-80B0-A7215E1D8E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0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7DC-42C2-47D0-B5B6-19EC2447710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0E6B-BDC2-4C4A-B848-38416B79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1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7DC-42C2-47D0-B5B6-19EC2447710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0E6B-BDC2-4C4A-B848-38416B79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1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7DC-42C2-47D0-B5B6-19EC2447710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0E6B-BDC2-4C4A-B848-38416B79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7DC-42C2-47D0-B5B6-19EC2447710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0E6B-BDC2-4C4A-B848-38416B79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7DC-42C2-47D0-B5B6-19EC2447710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0E6B-BDC2-4C4A-B848-38416B79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7DC-42C2-47D0-B5B6-19EC2447710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0E6B-BDC2-4C4A-B848-38416B79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0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7DC-42C2-47D0-B5B6-19EC2447710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0E6B-BDC2-4C4A-B848-38416B79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5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7DC-42C2-47D0-B5B6-19EC2447710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0E6B-BDC2-4C4A-B848-38416B79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7DC-42C2-47D0-B5B6-19EC2447710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0E6B-BDC2-4C4A-B848-38416B79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7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7DC-42C2-47D0-B5B6-19EC2447710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0E6B-BDC2-4C4A-B848-38416B79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6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7DC-42C2-47D0-B5B6-19EC2447710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0E6B-BDC2-4C4A-B848-38416B79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320000"/>
            </a:gs>
            <a:gs pos="100000">
              <a:srgbClr val="8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C7DF77DC-42C2-47D0-B5B6-19EC2447710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70B20E6B-BDC2-4C4A-B848-38416B794F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8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Give Attention To…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1 Timothy 4:12-16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4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1 Timothy 4:12-16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371600"/>
            <a:ext cx="8991600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no one despise your youth, but be an example to the believers in word, in conduct, in love, in </a:t>
            </a:r>
            <a:r>
              <a:rPr lang="en-US" sz="31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spirit, in 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faith, in purity. </a:t>
            </a:r>
            <a:r>
              <a:rPr lang="en-US" sz="315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 I come, give attention to reading, to exhortation, to doctrine. </a:t>
            </a:r>
            <a:r>
              <a:rPr lang="en-US" sz="315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neglect the gift that is in you, which was given to you by prophecy with the laying on of the hands of </a:t>
            </a:r>
            <a:r>
              <a:rPr lang="en-US" sz="31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eldership. </a:t>
            </a:r>
            <a:r>
              <a:rPr lang="en-US" sz="315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315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Meditate on these things; give yourself entirely to them, that your progress may be evident to all. </a:t>
            </a:r>
            <a:r>
              <a:rPr lang="en-US" sz="315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heed to yourself and to the doctrine. Continue in them, for in doing this you will save both yourself and those who hear you.</a:t>
            </a:r>
          </a:p>
        </p:txBody>
      </p:sp>
    </p:spTree>
    <p:extLst>
      <p:ext uri="{BB962C8B-B14F-4D97-AF65-F5344CB8AC3E}">
        <p14:creationId xmlns:p14="http://schemas.microsoft.com/office/powerpoint/2010/main" val="19094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1 Timothy 4:12-16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371600"/>
            <a:ext cx="9067800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no one despise your youth, but be an example to the believers in word, in conduct, in love, in </a:t>
            </a:r>
            <a:r>
              <a:rPr lang="en-US" sz="31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spirit, in 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purity.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15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15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5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5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come,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5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5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5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5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reading, to exhortation, to doctrine</a:t>
            </a:r>
            <a:r>
              <a:rPr lang="en-US" sz="315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15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neglect the gift that is in you, which was given to you by prophecy with the laying on of the hands of </a:t>
            </a:r>
            <a:r>
              <a:rPr lang="en-US" sz="31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eldership. </a:t>
            </a:r>
            <a:r>
              <a:rPr lang="en-US" sz="315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315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Meditate on these things; give yourself entirely to them, that your progress may be evident to all. </a:t>
            </a:r>
            <a:r>
              <a:rPr lang="en-US" sz="315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1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heed to yourself and to the doctrine. Continue in them, for in doing this you will save both yourself and those who hear you.</a:t>
            </a:r>
          </a:p>
        </p:txBody>
      </p:sp>
    </p:spTree>
    <p:extLst>
      <p:ext uri="{BB962C8B-B14F-4D97-AF65-F5344CB8AC3E}">
        <p14:creationId xmlns:p14="http://schemas.microsoft.com/office/powerpoint/2010/main" val="11693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</a:rPr>
              <a:t>Give Attention To…</a:t>
            </a:r>
            <a:endParaRPr lang="en-US" sz="4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lnSpc>
                <a:spcPct val="91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Reading </a:t>
            </a:r>
            <a:r>
              <a:rPr lang="en-US" sz="3000" dirty="0" smtClean="0">
                <a:solidFill>
                  <a:schemeClr val="bg1"/>
                </a:solidFill>
              </a:rPr>
              <a:t>(</a:t>
            </a:r>
            <a:r>
              <a:rPr lang="en-US" sz="2900" b="1" i="1" dirty="0" err="1" smtClean="0">
                <a:solidFill>
                  <a:srgbClr val="66FFFF"/>
                </a:solidFill>
              </a:rPr>
              <a:t>anagnosis</a:t>
            </a:r>
            <a:r>
              <a:rPr lang="en-US" sz="2900" dirty="0" smtClean="0">
                <a:solidFill>
                  <a:srgbClr val="66FFFF"/>
                </a:solidFill>
              </a:rPr>
              <a:t>, lit. “to know again,” to be certain</a:t>
            </a:r>
            <a:r>
              <a:rPr lang="en-US" sz="3000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91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Deut. 17:19</a:t>
            </a:r>
            <a:r>
              <a:rPr lang="en-US" dirty="0" smtClean="0">
                <a:solidFill>
                  <a:schemeClr val="bg1"/>
                </a:solidFill>
              </a:rPr>
              <a:t>  Reading O.T. essential </a:t>
            </a:r>
            <a:r>
              <a:rPr lang="en-US" sz="2600" dirty="0" smtClean="0">
                <a:solidFill>
                  <a:schemeClr val="bg1"/>
                </a:solidFill>
              </a:rPr>
              <a:t>(</a:t>
            </a:r>
            <a:r>
              <a:rPr lang="en-US" sz="2600" b="1" i="1" dirty="0" smtClean="0">
                <a:solidFill>
                  <a:srgbClr val="FFFF00"/>
                </a:solidFill>
              </a:rPr>
              <a:t>Jn. 5:39</a:t>
            </a:r>
            <a:r>
              <a:rPr lang="en-US" sz="2600" dirty="0" smtClean="0">
                <a:solidFill>
                  <a:schemeClr val="bg1"/>
                </a:solidFill>
              </a:rPr>
              <a:t>; </a:t>
            </a:r>
            <a:r>
              <a:rPr lang="en-US" sz="2600" b="1" i="1" dirty="0" smtClean="0">
                <a:solidFill>
                  <a:srgbClr val="FFFF00"/>
                </a:solidFill>
              </a:rPr>
              <a:t>Rom. 15:4</a:t>
            </a:r>
            <a:r>
              <a:rPr lang="en-US" sz="2600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91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Nehemiah 8:2-3, 8, 18</a:t>
            </a:r>
            <a:r>
              <a:rPr lang="en-US" dirty="0" smtClean="0">
                <a:solidFill>
                  <a:schemeClr val="bg1"/>
                </a:solidFill>
              </a:rPr>
              <a:t>  Practice seen in people of return</a:t>
            </a:r>
          </a:p>
          <a:p>
            <a:pPr lvl="1">
              <a:lnSpc>
                <a:spcPct val="91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Dan. 9:2</a:t>
            </a:r>
            <a:r>
              <a:rPr lang="en-US" dirty="0" smtClean="0">
                <a:solidFill>
                  <a:schemeClr val="bg1"/>
                </a:solidFill>
              </a:rPr>
              <a:t> Reading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individual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life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produced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good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(v.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600" b="1" i="1" dirty="0" smtClean="0">
                <a:solidFill>
                  <a:srgbClr val="FFFF00"/>
                </a:solidFill>
              </a:rPr>
              <a:t>20f</a:t>
            </a:r>
            <a:r>
              <a:rPr lang="en-US" sz="2600" dirty="0" smtClean="0">
                <a:solidFill>
                  <a:schemeClr val="bg1"/>
                </a:solidFill>
              </a:rPr>
              <a:t>)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>
              <a:lnSpc>
                <a:spcPct val="91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2 Timothy 4:13</a:t>
            </a:r>
            <a:r>
              <a:rPr lang="en-US" dirty="0" smtClean="0">
                <a:solidFill>
                  <a:schemeClr val="bg1"/>
                </a:solidFill>
              </a:rPr>
              <a:t>  In last days of life, Paul kept reading</a:t>
            </a:r>
          </a:p>
          <a:p>
            <a:pPr>
              <a:lnSpc>
                <a:spcPct val="91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Exhortation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900" b="1" i="1" dirty="0" err="1" smtClean="0">
                <a:solidFill>
                  <a:srgbClr val="66FFFF"/>
                </a:solidFill>
              </a:rPr>
              <a:t>paraklēsis</a:t>
            </a:r>
            <a:r>
              <a:rPr lang="en-US" sz="2900" dirty="0" smtClean="0">
                <a:solidFill>
                  <a:srgbClr val="66FFFF"/>
                </a:solidFill>
              </a:rPr>
              <a:t>,</a:t>
            </a:r>
            <a:r>
              <a:rPr lang="en-US" sz="2000" dirty="0" smtClean="0">
                <a:solidFill>
                  <a:srgbClr val="66FFFF"/>
                </a:solidFill>
              </a:rPr>
              <a:t> </a:t>
            </a:r>
            <a:r>
              <a:rPr lang="en-US" sz="2900" dirty="0" smtClean="0">
                <a:solidFill>
                  <a:srgbClr val="66FFFF"/>
                </a:solidFill>
              </a:rPr>
              <a:t>lit.</a:t>
            </a:r>
            <a:r>
              <a:rPr lang="en-US" sz="1800" dirty="0" smtClean="0">
                <a:solidFill>
                  <a:srgbClr val="66FFFF"/>
                </a:solidFill>
              </a:rPr>
              <a:t> </a:t>
            </a:r>
            <a:r>
              <a:rPr lang="en-US" sz="2600" dirty="0" smtClean="0">
                <a:solidFill>
                  <a:srgbClr val="66FFFF"/>
                </a:solidFill>
              </a:rPr>
              <a:t>“</a:t>
            </a:r>
            <a:r>
              <a:rPr lang="en-US" sz="2900" dirty="0" smtClean="0">
                <a:solidFill>
                  <a:srgbClr val="66FFFF"/>
                </a:solidFill>
              </a:rPr>
              <a:t>call</a:t>
            </a:r>
            <a:r>
              <a:rPr lang="en-US" sz="2400" dirty="0" smtClean="0">
                <a:solidFill>
                  <a:srgbClr val="66FFFF"/>
                </a:solidFill>
              </a:rPr>
              <a:t> </a:t>
            </a:r>
            <a:r>
              <a:rPr lang="en-US" sz="2900" dirty="0" smtClean="0">
                <a:solidFill>
                  <a:srgbClr val="66FFFF"/>
                </a:solidFill>
              </a:rPr>
              <a:t>alongside,</a:t>
            </a:r>
            <a:r>
              <a:rPr lang="en-US" sz="2600" dirty="0" smtClean="0">
                <a:solidFill>
                  <a:srgbClr val="66FFFF"/>
                </a:solidFill>
              </a:rPr>
              <a:t>”</a:t>
            </a:r>
            <a:r>
              <a:rPr lang="en-US" sz="1800" dirty="0" smtClean="0">
                <a:solidFill>
                  <a:srgbClr val="66FFFF"/>
                </a:solidFill>
              </a:rPr>
              <a:t> </a:t>
            </a:r>
            <a:r>
              <a:rPr lang="en-US" sz="2900" dirty="0" smtClean="0">
                <a:solidFill>
                  <a:srgbClr val="66FFFF"/>
                </a:solidFill>
              </a:rPr>
              <a:t>urge,</a:t>
            </a:r>
            <a:r>
              <a:rPr lang="en-US" sz="1800" dirty="0" smtClean="0">
                <a:solidFill>
                  <a:srgbClr val="66FFFF"/>
                </a:solidFill>
              </a:rPr>
              <a:t> </a:t>
            </a:r>
            <a:r>
              <a:rPr lang="en-US" sz="2900" dirty="0" smtClean="0">
                <a:solidFill>
                  <a:srgbClr val="66FFFF"/>
                </a:solidFill>
              </a:rPr>
              <a:t>entreat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3000" dirty="0" smtClean="0">
              <a:solidFill>
                <a:schemeClr val="bg1"/>
              </a:solidFill>
            </a:endParaRPr>
          </a:p>
          <a:p>
            <a:pPr lvl="1">
              <a:lnSpc>
                <a:spcPct val="91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Romans 15:5</a:t>
            </a:r>
            <a:r>
              <a:rPr lang="en-US" dirty="0" smtClean="0">
                <a:solidFill>
                  <a:schemeClr val="bg1"/>
                </a:solidFill>
              </a:rPr>
              <a:t>  “God of patience &amp; comfort” (same word)</a:t>
            </a:r>
          </a:p>
          <a:p>
            <a:pPr lvl="1">
              <a:lnSpc>
                <a:spcPct val="91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Acts 4:36-37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Barnabus</a:t>
            </a:r>
            <a:r>
              <a:rPr lang="en-US" dirty="0" smtClean="0">
                <a:solidFill>
                  <a:schemeClr val="bg1"/>
                </a:solidFill>
              </a:rPr>
              <a:t> called “son of encouragement”</a:t>
            </a:r>
          </a:p>
          <a:p>
            <a:pPr lvl="1">
              <a:lnSpc>
                <a:spcPct val="91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Heb. 12:3-6</a:t>
            </a:r>
            <a:r>
              <a:rPr lang="en-US" dirty="0" smtClean="0">
                <a:solidFill>
                  <a:schemeClr val="bg1"/>
                </a:solidFill>
              </a:rPr>
              <a:t>  Not inconsistent with correction (</a:t>
            </a:r>
            <a:r>
              <a:rPr lang="en-US" sz="2700" b="1" i="1" dirty="0" smtClean="0">
                <a:solidFill>
                  <a:srgbClr val="FFFF00"/>
                </a:solidFill>
              </a:rPr>
              <a:t>13:22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91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Doctrine </a:t>
            </a:r>
            <a:r>
              <a:rPr lang="en-US" sz="2900" dirty="0" smtClean="0">
                <a:solidFill>
                  <a:schemeClr val="bg1"/>
                </a:solidFill>
              </a:rPr>
              <a:t>(</a:t>
            </a:r>
            <a:r>
              <a:rPr lang="en-US" sz="2900" b="1" i="1" dirty="0" err="1" smtClean="0">
                <a:solidFill>
                  <a:srgbClr val="66FFFF"/>
                </a:solidFill>
              </a:rPr>
              <a:t>didaskalia</a:t>
            </a:r>
            <a:r>
              <a:rPr lang="en-US" sz="2900" i="1" dirty="0" smtClean="0">
                <a:solidFill>
                  <a:srgbClr val="66FFFF"/>
                </a:solidFill>
              </a:rPr>
              <a:t>, act of teaching or what is taught</a:t>
            </a:r>
            <a:r>
              <a:rPr lang="en-US" sz="2900" dirty="0" smtClean="0">
                <a:solidFill>
                  <a:schemeClr val="bg1"/>
                </a:solidFill>
              </a:rPr>
              <a:t>)</a:t>
            </a:r>
            <a:endParaRPr lang="en-US" sz="3000" dirty="0" smtClean="0">
              <a:solidFill>
                <a:schemeClr val="bg1"/>
              </a:solidFill>
            </a:endParaRPr>
          </a:p>
          <a:p>
            <a:pPr lvl="1">
              <a:lnSpc>
                <a:spcPct val="91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Eph. 4:11-15</a:t>
            </a:r>
            <a:r>
              <a:rPr lang="en-US" dirty="0" smtClean="0">
                <a:solidFill>
                  <a:schemeClr val="bg1"/>
                </a:solidFill>
              </a:rPr>
              <a:t>  Truth </a:t>
            </a:r>
            <a:r>
              <a:rPr lang="en-US" dirty="0" smtClean="0">
                <a:solidFill>
                  <a:schemeClr val="bg1"/>
                </a:solidFill>
              </a:rPr>
              <a:t>revealed </a:t>
            </a:r>
            <a:r>
              <a:rPr lang="en-US" dirty="0" smtClean="0">
                <a:solidFill>
                  <a:schemeClr val="bg1"/>
                </a:solidFill>
              </a:rPr>
              <a:t>must be </a:t>
            </a:r>
            <a:r>
              <a:rPr lang="en-US" dirty="0" smtClean="0">
                <a:solidFill>
                  <a:schemeClr val="bg1"/>
                </a:solidFill>
              </a:rPr>
              <a:t>source, not another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lnSpc>
                <a:spcPct val="91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1</a:t>
            </a:r>
            <a:r>
              <a:rPr lang="en-US" b="1" i="1" dirty="0" smtClean="0">
                <a:solidFill>
                  <a:srgbClr val="FFFF00"/>
                </a:solidFill>
              </a:rPr>
              <a:t> Tim. 1:3-4</a:t>
            </a:r>
            <a:r>
              <a:rPr lang="en-US" dirty="0" smtClean="0">
                <a:solidFill>
                  <a:schemeClr val="bg1"/>
                </a:solidFill>
              </a:rPr>
              <a:t>  Contrasted with “fables” </a:t>
            </a:r>
            <a:r>
              <a:rPr lang="en-US" sz="2700" dirty="0" smtClean="0">
                <a:solidFill>
                  <a:schemeClr val="bg1"/>
                </a:solidFill>
              </a:rPr>
              <a:t>(tale, story, legend)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>
              <a:lnSpc>
                <a:spcPct val="91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2</a:t>
            </a:r>
            <a:r>
              <a:rPr lang="en-US" b="1" i="1" dirty="0" smtClean="0">
                <a:solidFill>
                  <a:srgbClr val="FFFF00"/>
                </a:solidFill>
              </a:rPr>
              <a:t> Tim. 4:1-5</a:t>
            </a:r>
            <a:r>
              <a:rPr lang="en-US" dirty="0" smtClean="0">
                <a:solidFill>
                  <a:schemeClr val="bg1"/>
                </a:solidFill>
              </a:rPr>
              <a:t>  Fully teach it regardless of time </a:t>
            </a:r>
            <a:r>
              <a:rPr lang="en-US" sz="2700" dirty="0" smtClean="0">
                <a:solidFill>
                  <a:schemeClr val="bg1"/>
                </a:solidFill>
              </a:rPr>
              <a:t>(</a:t>
            </a:r>
            <a:r>
              <a:rPr lang="en-US" sz="2700" b="1" i="1" dirty="0" smtClean="0">
                <a:solidFill>
                  <a:srgbClr val="FFFF00"/>
                </a:solidFill>
              </a:rPr>
              <a:t>Titus 2:1f</a:t>
            </a:r>
            <a:r>
              <a:rPr lang="en-US" sz="2700" dirty="0" smtClean="0">
                <a:solidFill>
                  <a:schemeClr val="bg1"/>
                </a:solidFill>
              </a:rPr>
              <a:t>) </a:t>
            </a:r>
            <a:endParaRPr 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1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828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What Is the Effect of Such Teaching?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52008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Meditate on these things; give yourself entirely to them, that your progress may be evident to all.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461808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heed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yourself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doctrine. Continue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them,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save both yourself and those who hear you.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499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11130</TotalTime>
  <Words>198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Give Attention To…</vt:lpstr>
      <vt:lpstr>1 Timothy 4:12-16</vt:lpstr>
      <vt:lpstr>1 Timothy 4:12-16</vt:lpstr>
      <vt:lpstr>Give Attention To…</vt:lpstr>
      <vt:lpstr>What Is the Effect of Such Teaching?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Heed To…</dc:title>
  <dc:creator>Harry</dc:creator>
  <cp:lastModifiedBy>Harry</cp:lastModifiedBy>
  <cp:revision>16</cp:revision>
  <dcterms:created xsi:type="dcterms:W3CDTF">2016-01-30T19:33:41Z</dcterms:created>
  <dcterms:modified xsi:type="dcterms:W3CDTF">2016-02-07T13:05:46Z</dcterms:modified>
</cp:coreProperties>
</file>