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sldIdLst>
    <p:sldId id="376" r:id="rId2"/>
    <p:sldId id="256" r:id="rId3"/>
    <p:sldId id="377" r:id="rId4"/>
    <p:sldId id="403" r:id="rId5"/>
    <p:sldId id="404" r:id="rId6"/>
    <p:sldId id="405" r:id="rId7"/>
    <p:sldId id="406" r:id="rId8"/>
    <p:sldId id="407" r:id="rId9"/>
    <p:sldId id="408" r:id="rId10"/>
    <p:sldId id="409" r:id="rId11"/>
    <p:sldId id="410" r:id="rId12"/>
    <p:sldId id="378" r:id="rId13"/>
    <p:sldId id="413" r:id="rId14"/>
    <p:sldId id="412" r:id="rId15"/>
    <p:sldId id="414" r:id="rId16"/>
    <p:sldId id="415" r:id="rId17"/>
    <p:sldId id="416" r:id="rId18"/>
    <p:sldId id="417" r:id="rId19"/>
    <p:sldId id="411" r:id="rId20"/>
    <p:sldId id="418" r:id="rId21"/>
    <p:sldId id="419" r:id="rId22"/>
    <p:sldId id="420" r:id="rId23"/>
    <p:sldId id="421" r:id="rId24"/>
    <p:sldId id="422" r:id="rId25"/>
    <p:sldId id="423" r:id="rId26"/>
    <p:sldId id="424" r:id="rId27"/>
    <p:sldId id="425" r:id="rId28"/>
    <p:sldId id="426" r:id="rId29"/>
    <p:sldId id="427" r:id="rId30"/>
    <p:sldId id="428" r:id="rId31"/>
    <p:sldId id="382" r:id="rId32"/>
    <p:sldId id="398" r:id="rId33"/>
    <p:sldId id="399" r:id="rId34"/>
    <p:sldId id="400" r:id="rId35"/>
    <p:sldId id="401" r:id="rId36"/>
    <p:sldId id="402" r:id="rId37"/>
    <p:sldId id="379" r:id="rId38"/>
    <p:sldId id="390" r:id="rId39"/>
    <p:sldId id="391" r:id="rId40"/>
    <p:sldId id="392" r:id="rId41"/>
    <p:sldId id="393" r:id="rId42"/>
    <p:sldId id="394" r:id="rId43"/>
    <p:sldId id="395" r:id="rId44"/>
    <p:sldId id="396" r:id="rId45"/>
    <p:sldId id="397" r:id="rId46"/>
    <p:sldId id="384" r:id="rId47"/>
    <p:sldId id="386" r:id="rId48"/>
    <p:sldId id="387" r:id="rId49"/>
    <p:sldId id="388" r:id="rId50"/>
    <p:sldId id="389" r:id="rId51"/>
    <p:sldId id="383" r:id="rId52"/>
    <p:sldId id="385" r:id="rId53"/>
    <p:sldId id="380" r:id="rId54"/>
    <p:sldId id="429" r:id="rId5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66FFFF"/>
    <a:srgbClr val="000000"/>
    <a:srgbClr val="080808"/>
    <a:srgbClr val="FFFFFF"/>
    <a:srgbClr val="FFFF99"/>
    <a:srgbClr val="000058"/>
    <a:srgbClr val="000099"/>
    <a:srgbClr val="005F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autoAdjust="0"/>
    <p:restoredTop sz="94684" autoAdjust="0"/>
  </p:normalViewPr>
  <p:slideViewPr>
    <p:cSldViewPr>
      <p:cViewPr>
        <p:scale>
          <a:sx n="66" d="100"/>
          <a:sy n="66" d="100"/>
        </p:scale>
        <p:origin x="-1410" y="-210"/>
      </p:cViewPr>
      <p:guideLst>
        <p:guide orient="horz" pos="2160"/>
        <p:guide pos="2880"/>
      </p:guideLst>
    </p:cSldViewPr>
  </p:slideViewPr>
  <p:outlineViewPr>
    <p:cViewPr>
      <p:scale>
        <a:sx n="33" d="100"/>
        <a:sy n="33" d="100"/>
      </p:scale>
      <p:origin x="0" y="667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22" name="Group 2"/>
          <p:cNvGrpSpPr>
            <a:grpSpLocks/>
          </p:cNvGrpSpPr>
          <p:nvPr/>
        </p:nvGrpSpPr>
        <p:grpSpPr bwMode="auto">
          <a:xfrm>
            <a:off x="152400" y="1752600"/>
            <a:ext cx="8840788" cy="1612900"/>
            <a:chOff x="96" y="1104"/>
            <a:chExt cx="5569" cy="1016"/>
          </a:xfrm>
        </p:grpSpPr>
        <p:sp>
          <p:nvSpPr>
            <p:cNvPr id="30723" name="Rectangle 3"/>
            <p:cNvSpPr>
              <a:spLocks noChangeArrowheads="1"/>
            </p:cNvSpPr>
            <p:nvPr/>
          </p:nvSpPr>
          <p:spPr bwMode="auto">
            <a:xfrm>
              <a:off x="96" y="1113"/>
              <a:ext cx="5565" cy="1003"/>
            </a:xfrm>
            <a:prstGeom prst="rect">
              <a:avLst/>
            </a:prstGeom>
            <a:gradFill rotWithShape="0">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a:noFill/>
            </a:ln>
            <a:effectLst>
              <a:outerShdw dist="53882" dir="18900000" algn="ctr" rotWithShape="0">
                <a:srgbClr val="000000"/>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30724" name="Freeform 4"/>
            <p:cNvSpPr>
              <a:spLocks/>
            </p:cNvSpPr>
            <p:nvPr/>
          </p:nvSpPr>
          <p:spPr bwMode="auto">
            <a:xfrm>
              <a:off x="96" y="1104"/>
              <a:ext cx="5569" cy="302"/>
            </a:xfrm>
            <a:custGeom>
              <a:avLst/>
              <a:gdLst>
                <a:gd name="T0" fmla="*/ 0 w 5569"/>
                <a:gd name="T1" fmla="*/ 301 h 302"/>
                <a:gd name="T2" fmla="*/ 0 w 5569"/>
                <a:gd name="T3" fmla="*/ 0 h 302"/>
                <a:gd name="T4" fmla="*/ 5568 w 5569"/>
                <a:gd name="T5" fmla="*/ 0 h 302"/>
              </a:gdLst>
              <a:ahLst/>
              <a:cxnLst>
                <a:cxn ang="0">
                  <a:pos x="T0" y="T1"/>
                </a:cxn>
                <a:cxn ang="0">
                  <a:pos x="T2" y="T3"/>
                </a:cxn>
                <a:cxn ang="0">
                  <a:pos x="T4" y="T5"/>
                </a:cxn>
              </a:cxnLst>
              <a:rect l="0" t="0" r="r" b="b"/>
              <a:pathLst>
                <a:path w="5569" h="302">
                  <a:moveTo>
                    <a:pt x="0" y="301"/>
                  </a:moveTo>
                  <a:lnTo>
                    <a:pt x="0" y="0"/>
                  </a:lnTo>
                  <a:lnTo>
                    <a:pt x="5568" y="0"/>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5" name="Freeform 5"/>
            <p:cNvSpPr>
              <a:spLocks/>
            </p:cNvSpPr>
            <p:nvPr/>
          </p:nvSpPr>
          <p:spPr bwMode="auto">
            <a:xfrm>
              <a:off x="96" y="1818"/>
              <a:ext cx="5569" cy="302"/>
            </a:xfrm>
            <a:custGeom>
              <a:avLst/>
              <a:gdLst>
                <a:gd name="T0" fmla="*/ 5568 w 5569"/>
                <a:gd name="T1" fmla="*/ 0 h 302"/>
                <a:gd name="T2" fmla="*/ 5568 w 5569"/>
                <a:gd name="T3" fmla="*/ 301 h 302"/>
                <a:gd name="T4" fmla="*/ 0 w 5569"/>
                <a:gd name="T5" fmla="*/ 301 h 302"/>
              </a:gdLst>
              <a:ahLst/>
              <a:cxnLst>
                <a:cxn ang="0">
                  <a:pos x="T0" y="T1"/>
                </a:cxn>
                <a:cxn ang="0">
                  <a:pos x="T2" y="T3"/>
                </a:cxn>
                <a:cxn ang="0">
                  <a:pos x="T4" y="T5"/>
                </a:cxn>
              </a:cxnLst>
              <a:rect l="0" t="0" r="r" b="b"/>
              <a:pathLst>
                <a:path w="5569" h="302">
                  <a:moveTo>
                    <a:pt x="5568" y="0"/>
                  </a:moveTo>
                  <a:lnTo>
                    <a:pt x="5568" y="301"/>
                  </a:lnTo>
                  <a:lnTo>
                    <a:pt x="0" y="301"/>
                  </a:lnTo>
                </a:path>
              </a:pathLst>
            </a:custGeom>
            <a:noFill/>
            <a:ln w="12700" cap="rnd" cmpd="sng">
              <a:solidFill>
                <a:srgbClr val="333333"/>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0726" name="Rectangle 6"/>
          <p:cNvSpPr>
            <a:spLocks noGrp="1" noChangeArrowheads="1"/>
          </p:cNvSpPr>
          <p:nvPr>
            <p:ph type="ctrTitle" sz="quarter"/>
          </p:nvPr>
        </p:nvSpPr>
        <p:spPr>
          <a:xfrm>
            <a:off x="685800" y="1981200"/>
            <a:ext cx="7772400" cy="1143000"/>
          </a:xfrm>
        </p:spPr>
        <p:txBody>
          <a:bodyPr/>
          <a:lstStyle>
            <a:lvl1pPr>
              <a:defRPr>
                <a:solidFill>
                  <a:srgbClr val="FFFF00"/>
                </a:solidFill>
              </a:defRPr>
            </a:lvl1pPr>
          </a:lstStyle>
          <a:p>
            <a:pPr lvl="0"/>
            <a:r>
              <a:rPr lang="en-US" altLang="en-US" noProof="0" smtClean="0"/>
              <a:t>Click to edit Master title style</a:t>
            </a:r>
          </a:p>
        </p:txBody>
      </p:sp>
      <p:sp>
        <p:nvSpPr>
          <p:cNvPr id="30727" name="Rectangle 7"/>
          <p:cNvSpPr>
            <a:spLocks noGrp="1" noChangeArrowheads="1"/>
          </p:cNvSpPr>
          <p:nvPr>
            <p:ph type="subTitle" sz="quarter" idx="1"/>
          </p:nvPr>
        </p:nvSpPr>
        <p:spPr>
          <a:xfrm>
            <a:off x="1371600" y="3886200"/>
            <a:ext cx="6400800" cy="1752600"/>
          </a:xfrm>
        </p:spPr>
        <p:txBody>
          <a:bodyPr/>
          <a:lstStyle>
            <a:lvl1pPr marL="0" indent="0" algn="ctr">
              <a:buFontTx/>
              <a:buNone/>
              <a:defRPr>
                <a:solidFill>
                  <a:srgbClr val="FFFFFF"/>
                </a:solidFill>
              </a:defRPr>
            </a:lvl1pPr>
          </a:lstStyle>
          <a:p>
            <a:pPr lvl="0"/>
            <a:r>
              <a:rPr lang="en-US" altLang="en-US" noProof="0" smtClean="0"/>
              <a:t>Click to edit Master subtitle style</a:t>
            </a:r>
          </a:p>
        </p:txBody>
      </p:sp>
      <p:sp>
        <p:nvSpPr>
          <p:cNvPr id="30728" name="Rectangle 8"/>
          <p:cNvSpPr>
            <a:spLocks noGrp="1" noChangeArrowheads="1"/>
          </p:cNvSpPr>
          <p:nvPr>
            <p:ph type="dt" sz="quarter" idx="2"/>
          </p:nvPr>
        </p:nvSpPr>
        <p:spPr/>
        <p:txBody>
          <a:bodyPr/>
          <a:lstStyle>
            <a:lvl1pPr>
              <a:defRPr>
                <a:solidFill>
                  <a:srgbClr val="FFFFFF"/>
                </a:solidFill>
              </a:defRPr>
            </a:lvl1pPr>
          </a:lstStyle>
          <a:p>
            <a:endParaRPr lang="en-US" altLang="en-US"/>
          </a:p>
        </p:txBody>
      </p:sp>
      <p:sp>
        <p:nvSpPr>
          <p:cNvPr id="30729" name="Rectangle 9"/>
          <p:cNvSpPr>
            <a:spLocks noGrp="1" noChangeArrowheads="1"/>
          </p:cNvSpPr>
          <p:nvPr>
            <p:ph type="ftr" sz="quarter" idx="3"/>
          </p:nvPr>
        </p:nvSpPr>
        <p:spPr/>
        <p:txBody>
          <a:bodyPr/>
          <a:lstStyle>
            <a:lvl1pPr>
              <a:defRPr>
                <a:solidFill>
                  <a:srgbClr val="FFFFFF"/>
                </a:solidFill>
              </a:defRPr>
            </a:lvl1pPr>
          </a:lstStyle>
          <a:p>
            <a:endParaRPr lang="en-US" altLang="en-US"/>
          </a:p>
        </p:txBody>
      </p:sp>
      <p:sp>
        <p:nvSpPr>
          <p:cNvPr id="30730" name="Rectangle 10"/>
          <p:cNvSpPr>
            <a:spLocks noGrp="1" noChangeArrowheads="1"/>
          </p:cNvSpPr>
          <p:nvPr>
            <p:ph type="sldNum" sz="quarter" idx="4"/>
          </p:nvPr>
        </p:nvSpPr>
        <p:spPr/>
        <p:txBody>
          <a:bodyPr/>
          <a:lstStyle>
            <a:lvl1pPr>
              <a:defRPr>
                <a:solidFill>
                  <a:srgbClr val="FFFFFF"/>
                </a:solidFill>
              </a:defRPr>
            </a:lvl1pPr>
          </a:lstStyle>
          <a:p>
            <a:fld id="{9ACB7B1C-54DD-42C7-B451-408654BBE957}"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9976E6A-AE31-4391-A54E-FD9FE8CD692E}" type="slidenum">
              <a:rPr lang="en-US" altLang="en-US"/>
              <a:pPr/>
              <a:t>‹#›</a:t>
            </a:fld>
            <a:endParaRPr lang="en-US" altLang="en-US"/>
          </a:p>
        </p:txBody>
      </p:sp>
    </p:spTree>
    <p:extLst>
      <p:ext uri="{BB962C8B-B14F-4D97-AF65-F5344CB8AC3E}">
        <p14:creationId xmlns:p14="http://schemas.microsoft.com/office/powerpoint/2010/main" val="1983714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8189DDB-39EE-48DA-A2F8-2B0C37299D46}" type="slidenum">
              <a:rPr lang="en-US" altLang="en-US"/>
              <a:pPr/>
              <a:t>‹#›</a:t>
            </a:fld>
            <a:endParaRPr lang="en-US" altLang="en-US"/>
          </a:p>
        </p:txBody>
      </p:sp>
    </p:spTree>
    <p:extLst>
      <p:ext uri="{BB962C8B-B14F-4D97-AF65-F5344CB8AC3E}">
        <p14:creationId xmlns:p14="http://schemas.microsoft.com/office/powerpoint/2010/main" val="2936892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852957D-F66E-47B8-BAF9-942F5ED95BC3}" type="slidenum">
              <a:rPr lang="en-US" altLang="en-US"/>
              <a:pPr/>
              <a:t>‹#›</a:t>
            </a:fld>
            <a:endParaRPr lang="en-US" altLang="en-US"/>
          </a:p>
        </p:txBody>
      </p:sp>
    </p:spTree>
    <p:extLst>
      <p:ext uri="{BB962C8B-B14F-4D97-AF65-F5344CB8AC3E}">
        <p14:creationId xmlns:p14="http://schemas.microsoft.com/office/powerpoint/2010/main" val="2936393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B4682BB-1176-40B3-BED1-24FF7ACD87E6}" type="slidenum">
              <a:rPr lang="en-US" altLang="en-US"/>
              <a:pPr/>
              <a:t>‹#›</a:t>
            </a:fld>
            <a:endParaRPr lang="en-US" altLang="en-US"/>
          </a:p>
        </p:txBody>
      </p:sp>
    </p:spTree>
    <p:extLst>
      <p:ext uri="{BB962C8B-B14F-4D97-AF65-F5344CB8AC3E}">
        <p14:creationId xmlns:p14="http://schemas.microsoft.com/office/powerpoint/2010/main" val="2854420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EA57C67-57F5-4C7E-81F2-A961C0081FEF}" type="slidenum">
              <a:rPr lang="en-US" altLang="en-US"/>
              <a:pPr/>
              <a:t>‹#›</a:t>
            </a:fld>
            <a:endParaRPr lang="en-US" altLang="en-US"/>
          </a:p>
        </p:txBody>
      </p:sp>
    </p:spTree>
    <p:extLst>
      <p:ext uri="{BB962C8B-B14F-4D97-AF65-F5344CB8AC3E}">
        <p14:creationId xmlns:p14="http://schemas.microsoft.com/office/powerpoint/2010/main" val="2750463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11F264FD-F794-4F2A-B96C-38B102271F78}" type="slidenum">
              <a:rPr lang="en-US" altLang="en-US"/>
              <a:pPr/>
              <a:t>‹#›</a:t>
            </a:fld>
            <a:endParaRPr lang="en-US" altLang="en-US"/>
          </a:p>
        </p:txBody>
      </p:sp>
    </p:spTree>
    <p:extLst>
      <p:ext uri="{BB962C8B-B14F-4D97-AF65-F5344CB8AC3E}">
        <p14:creationId xmlns:p14="http://schemas.microsoft.com/office/powerpoint/2010/main" val="2058894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FBA613E3-E10A-4C70-90F8-D6420ACDCEF5}" type="slidenum">
              <a:rPr lang="en-US" altLang="en-US"/>
              <a:pPr/>
              <a:t>‹#›</a:t>
            </a:fld>
            <a:endParaRPr lang="en-US" altLang="en-US"/>
          </a:p>
        </p:txBody>
      </p:sp>
    </p:spTree>
    <p:extLst>
      <p:ext uri="{BB962C8B-B14F-4D97-AF65-F5344CB8AC3E}">
        <p14:creationId xmlns:p14="http://schemas.microsoft.com/office/powerpoint/2010/main" val="2743758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2437BFFD-AC3C-41A8-ACD2-A122758ABF7B}" type="slidenum">
              <a:rPr lang="en-US" altLang="en-US"/>
              <a:pPr/>
              <a:t>‹#›</a:t>
            </a:fld>
            <a:endParaRPr lang="en-US" altLang="en-US"/>
          </a:p>
        </p:txBody>
      </p:sp>
    </p:spTree>
    <p:extLst>
      <p:ext uri="{BB962C8B-B14F-4D97-AF65-F5344CB8AC3E}">
        <p14:creationId xmlns:p14="http://schemas.microsoft.com/office/powerpoint/2010/main" val="3769160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F33274C-A6BB-4A9E-8924-7048537C325C}" type="slidenum">
              <a:rPr lang="en-US" altLang="en-US"/>
              <a:pPr/>
              <a:t>‹#›</a:t>
            </a:fld>
            <a:endParaRPr lang="en-US" altLang="en-US"/>
          </a:p>
        </p:txBody>
      </p:sp>
    </p:spTree>
    <p:extLst>
      <p:ext uri="{BB962C8B-B14F-4D97-AF65-F5344CB8AC3E}">
        <p14:creationId xmlns:p14="http://schemas.microsoft.com/office/powerpoint/2010/main" val="1956643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F966190-92D8-49EE-9200-78616DB78FD2}" type="slidenum">
              <a:rPr lang="en-US" altLang="en-US"/>
              <a:pPr/>
              <a:t>‹#›</a:t>
            </a:fld>
            <a:endParaRPr lang="en-US" altLang="en-US"/>
          </a:p>
        </p:txBody>
      </p:sp>
    </p:spTree>
    <p:extLst>
      <p:ext uri="{BB962C8B-B14F-4D97-AF65-F5344CB8AC3E}">
        <p14:creationId xmlns:p14="http://schemas.microsoft.com/office/powerpoint/2010/main" val="316124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000099"/>
            </a:gs>
            <a:gs pos="33000">
              <a:srgbClr val="000058"/>
            </a:gs>
            <a:gs pos="100000">
              <a:srgbClr val="000000"/>
            </a:gs>
          </a:gsLst>
          <a:lin ang="5400000" scaled="1"/>
          <a:tileRect/>
        </a:gradFill>
        <a:effectLst/>
      </p:bgPr>
    </p:bg>
    <p:spTree>
      <p:nvGrpSpPr>
        <p:cNvPr id="1" name=""/>
        <p:cNvGrpSpPr/>
        <p:nvPr/>
      </p:nvGrpSpPr>
      <p:grpSpPr>
        <a:xfrm>
          <a:off x="0" y="0"/>
          <a:ext cx="0" cy="0"/>
          <a:chOff x="0" y="0"/>
          <a:chExt cx="0" cy="0"/>
        </a:xfrm>
      </p:grpSpPr>
      <p:grpSp>
        <p:nvGrpSpPr>
          <p:cNvPr id="29698" name="Group 2"/>
          <p:cNvGrpSpPr>
            <a:grpSpLocks/>
          </p:cNvGrpSpPr>
          <p:nvPr/>
        </p:nvGrpSpPr>
        <p:grpSpPr bwMode="auto">
          <a:xfrm>
            <a:off x="152400" y="5881688"/>
            <a:ext cx="8840788" cy="531812"/>
            <a:chOff x="96" y="3705"/>
            <a:chExt cx="5569" cy="335"/>
          </a:xfrm>
        </p:grpSpPr>
        <p:sp>
          <p:nvSpPr>
            <p:cNvPr id="29699" name="Rectangle 3"/>
            <p:cNvSpPr>
              <a:spLocks noChangeArrowheads="1"/>
            </p:cNvSpPr>
            <p:nvPr/>
          </p:nvSpPr>
          <p:spPr bwMode="auto">
            <a:xfrm>
              <a:off x="96" y="3708"/>
              <a:ext cx="5565" cy="330"/>
            </a:xfrm>
            <a:prstGeom prst="rect">
              <a:avLst/>
            </a:prstGeom>
            <a:gradFill rotWithShape="0">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a:noFill/>
            </a:ln>
            <a:effectLst>
              <a:outerShdw dist="53882" dir="18900000" algn="ctr" rotWithShape="0">
                <a:srgbClr val="000000"/>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29700" name="Freeform 4"/>
            <p:cNvSpPr>
              <a:spLocks/>
            </p:cNvSpPr>
            <p:nvPr/>
          </p:nvSpPr>
          <p:spPr bwMode="auto">
            <a:xfrm>
              <a:off x="96" y="3705"/>
              <a:ext cx="5569" cy="100"/>
            </a:xfrm>
            <a:custGeom>
              <a:avLst/>
              <a:gdLst>
                <a:gd name="T0" fmla="*/ 0 w 5569"/>
                <a:gd name="T1" fmla="*/ 99 h 100"/>
                <a:gd name="T2" fmla="*/ 0 w 5569"/>
                <a:gd name="T3" fmla="*/ 0 h 100"/>
                <a:gd name="T4" fmla="*/ 5568 w 5569"/>
                <a:gd name="T5" fmla="*/ 0 h 100"/>
              </a:gdLst>
              <a:ahLst/>
              <a:cxnLst>
                <a:cxn ang="0">
                  <a:pos x="T0" y="T1"/>
                </a:cxn>
                <a:cxn ang="0">
                  <a:pos x="T2" y="T3"/>
                </a:cxn>
                <a:cxn ang="0">
                  <a:pos x="T4" y="T5"/>
                </a:cxn>
              </a:cxnLst>
              <a:rect l="0" t="0" r="r" b="b"/>
              <a:pathLst>
                <a:path w="5569" h="100">
                  <a:moveTo>
                    <a:pt x="0" y="99"/>
                  </a:moveTo>
                  <a:lnTo>
                    <a:pt x="0" y="0"/>
                  </a:lnTo>
                  <a:lnTo>
                    <a:pt x="5568" y="0"/>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1" name="Freeform 5"/>
            <p:cNvSpPr>
              <a:spLocks/>
            </p:cNvSpPr>
            <p:nvPr/>
          </p:nvSpPr>
          <p:spPr bwMode="auto">
            <a:xfrm>
              <a:off x="96" y="3819"/>
              <a:ext cx="5569" cy="100"/>
            </a:xfrm>
            <a:custGeom>
              <a:avLst/>
              <a:gdLst>
                <a:gd name="T0" fmla="*/ 0 w 5569"/>
                <a:gd name="T1" fmla="*/ 99 h 100"/>
                <a:gd name="T2" fmla="*/ 0 w 5569"/>
                <a:gd name="T3" fmla="*/ 0 h 100"/>
                <a:gd name="T4" fmla="*/ 5568 w 5569"/>
                <a:gd name="T5" fmla="*/ 0 h 100"/>
              </a:gdLst>
              <a:ahLst/>
              <a:cxnLst>
                <a:cxn ang="0">
                  <a:pos x="T0" y="T1"/>
                </a:cxn>
                <a:cxn ang="0">
                  <a:pos x="T2" y="T3"/>
                </a:cxn>
                <a:cxn ang="0">
                  <a:pos x="T4" y="T5"/>
                </a:cxn>
              </a:cxnLst>
              <a:rect l="0" t="0" r="r" b="b"/>
              <a:pathLst>
                <a:path w="5569" h="100">
                  <a:moveTo>
                    <a:pt x="0" y="99"/>
                  </a:moveTo>
                  <a:lnTo>
                    <a:pt x="0" y="0"/>
                  </a:lnTo>
                  <a:lnTo>
                    <a:pt x="5568" y="0"/>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2" name="Freeform 6"/>
            <p:cNvSpPr>
              <a:spLocks/>
            </p:cNvSpPr>
            <p:nvPr/>
          </p:nvSpPr>
          <p:spPr bwMode="auto">
            <a:xfrm>
              <a:off x="96" y="3933"/>
              <a:ext cx="5569" cy="100"/>
            </a:xfrm>
            <a:custGeom>
              <a:avLst/>
              <a:gdLst>
                <a:gd name="T0" fmla="*/ 0 w 5569"/>
                <a:gd name="T1" fmla="*/ 99 h 100"/>
                <a:gd name="T2" fmla="*/ 0 w 5569"/>
                <a:gd name="T3" fmla="*/ 0 h 100"/>
                <a:gd name="T4" fmla="*/ 5568 w 5569"/>
                <a:gd name="T5" fmla="*/ 0 h 100"/>
              </a:gdLst>
              <a:ahLst/>
              <a:cxnLst>
                <a:cxn ang="0">
                  <a:pos x="T0" y="T1"/>
                </a:cxn>
                <a:cxn ang="0">
                  <a:pos x="T2" y="T3"/>
                </a:cxn>
                <a:cxn ang="0">
                  <a:pos x="T4" y="T5"/>
                </a:cxn>
              </a:cxnLst>
              <a:rect l="0" t="0" r="r" b="b"/>
              <a:pathLst>
                <a:path w="5569" h="100">
                  <a:moveTo>
                    <a:pt x="0" y="99"/>
                  </a:moveTo>
                  <a:lnTo>
                    <a:pt x="0" y="0"/>
                  </a:lnTo>
                  <a:lnTo>
                    <a:pt x="5568" y="0"/>
                  </a:lnTo>
                </a:path>
              </a:pathLst>
            </a:custGeom>
            <a:noFill/>
            <a:ln w="12700" cap="rnd" cmpd="sng">
              <a:solidFill>
                <a:srgbClr val="E8E8E8"/>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3" name="Freeform 7"/>
            <p:cNvSpPr>
              <a:spLocks/>
            </p:cNvSpPr>
            <p:nvPr/>
          </p:nvSpPr>
          <p:spPr bwMode="auto">
            <a:xfrm>
              <a:off x="96" y="3712"/>
              <a:ext cx="5569" cy="100"/>
            </a:xfrm>
            <a:custGeom>
              <a:avLst/>
              <a:gdLst>
                <a:gd name="T0" fmla="*/ 5568 w 5569"/>
                <a:gd name="T1" fmla="*/ 0 h 100"/>
                <a:gd name="T2" fmla="*/ 5568 w 5569"/>
                <a:gd name="T3" fmla="*/ 99 h 100"/>
                <a:gd name="T4" fmla="*/ 0 w 5569"/>
                <a:gd name="T5" fmla="*/ 99 h 100"/>
              </a:gdLst>
              <a:ahLst/>
              <a:cxnLst>
                <a:cxn ang="0">
                  <a:pos x="T0" y="T1"/>
                </a:cxn>
                <a:cxn ang="0">
                  <a:pos x="T2" y="T3"/>
                </a:cxn>
                <a:cxn ang="0">
                  <a:pos x="T4" y="T5"/>
                </a:cxn>
              </a:cxnLst>
              <a:rect l="0" t="0" r="r" b="b"/>
              <a:pathLst>
                <a:path w="5569" h="100">
                  <a:moveTo>
                    <a:pt x="5568" y="0"/>
                  </a:moveTo>
                  <a:lnTo>
                    <a:pt x="5568" y="99"/>
                  </a:lnTo>
                  <a:lnTo>
                    <a:pt x="0" y="99"/>
                  </a:lnTo>
                </a:path>
              </a:pathLst>
            </a:custGeom>
            <a:noFill/>
            <a:ln w="12700" cap="rnd" cmpd="sng">
              <a:solidFill>
                <a:srgbClr val="676767"/>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4" name="Freeform 8"/>
            <p:cNvSpPr>
              <a:spLocks/>
            </p:cNvSpPr>
            <p:nvPr/>
          </p:nvSpPr>
          <p:spPr bwMode="auto">
            <a:xfrm>
              <a:off x="96" y="3826"/>
              <a:ext cx="5569" cy="100"/>
            </a:xfrm>
            <a:custGeom>
              <a:avLst/>
              <a:gdLst>
                <a:gd name="T0" fmla="*/ 5568 w 5569"/>
                <a:gd name="T1" fmla="*/ 0 h 100"/>
                <a:gd name="T2" fmla="*/ 5568 w 5569"/>
                <a:gd name="T3" fmla="*/ 99 h 100"/>
                <a:gd name="T4" fmla="*/ 0 w 5569"/>
                <a:gd name="T5" fmla="*/ 99 h 100"/>
              </a:gdLst>
              <a:ahLst/>
              <a:cxnLst>
                <a:cxn ang="0">
                  <a:pos x="T0" y="T1"/>
                </a:cxn>
                <a:cxn ang="0">
                  <a:pos x="T2" y="T3"/>
                </a:cxn>
                <a:cxn ang="0">
                  <a:pos x="T4" y="T5"/>
                </a:cxn>
              </a:cxnLst>
              <a:rect l="0" t="0" r="r" b="b"/>
              <a:pathLst>
                <a:path w="5569" h="100">
                  <a:moveTo>
                    <a:pt x="5568" y="0"/>
                  </a:moveTo>
                  <a:lnTo>
                    <a:pt x="5568" y="99"/>
                  </a:lnTo>
                  <a:lnTo>
                    <a:pt x="0" y="99"/>
                  </a:lnTo>
                </a:path>
              </a:pathLst>
            </a:custGeom>
            <a:noFill/>
            <a:ln w="12700" cap="rnd" cmpd="sng">
              <a:solidFill>
                <a:srgbClr val="474747"/>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5" name="Freeform 9"/>
            <p:cNvSpPr>
              <a:spLocks/>
            </p:cNvSpPr>
            <p:nvPr/>
          </p:nvSpPr>
          <p:spPr bwMode="auto">
            <a:xfrm>
              <a:off x="96" y="3940"/>
              <a:ext cx="5569" cy="100"/>
            </a:xfrm>
            <a:custGeom>
              <a:avLst/>
              <a:gdLst>
                <a:gd name="T0" fmla="*/ 5568 w 5569"/>
                <a:gd name="T1" fmla="*/ 0 h 100"/>
                <a:gd name="T2" fmla="*/ 5568 w 5569"/>
                <a:gd name="T3" fmla="*/ 99 h 100"/>
                <a:gd name="T4" fmla="*/ 0 w 5569"/>
                <a:gd name="T5" fmla="*/ 99 h 100"/>
              </a:gdLst>
              <a:ahLst/>
              <a:cxnLst>
                <a:cxn ang="0">
                  <a:pos x="T0" y="T1"/>
                </a:cxn>
                <a:cxn ang="0">
                  <a:pos x="T2" y="T3"/>
                </a:cxn>
                <a:cxn ang="0">
                  <a:pos x="T4" y="T5"/>
                </a:cxn>
              </a:cxnLst>
              <a:rect l="0" t="0" r="r" b="b"/>
              <a:pathLst>
                <a:path w="5569" h="100">
                  <a:moveTo>
                    <a:pt x="5568" y="0"/>
                  </a:moveTo>
                  <a:lnTo>
                    <a:pt x="5568" y="99"/>
                  </a:lnTo>
                  <a:lnTo>
                    <a:pt x="0" y="99"/>
                  </a:lnTo>
                </a:path>
              </a:pathLst>
            </a:custGeom>
            <a:noFill/>
            <a:ln w="12700" cap="rnd" cmpd="sng">
              <a:solidFill>
                <a:srgbClr val="333333"/>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9706" name="Rectangle 10"/>
          <p:cNvSpPr>
            <a:spLocks noGrp="1" noChangeArrowheads="1"/>
          </p:cNvSpPr>
          <p:nvPr>
            <p:ph type="title"/>
          </p:nvPr>
        </p:nvSpPr>
        <p:spPr bwMode="auto">
          <a:xfrm>
            <a:off x="685800" y="228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29707" name="Rectangle 11"/>
          <p:cNvSpPr>
            <a:spLocks noGrp="1" noChangeArrowheads="1"/>
          </p:cNvSpPr>
          <p:nvPr>
            <p:ph type="body" idx="1"/>
          </p:nvPr>
        </p:nvSpPr>
        <p:spPr bwMode="auto">
          <a:xfrm>
            <a:off x="685800" y="1600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9708" name="Rectangle 12"/>
          <p:cNvSpPr>
            <a:spLocks noGrp="1" noChangeArrowheads="1"/>
          </p:cNvSpPr>
          <p:nvPr>
            <p:ph type="dt" sz="half" idx="2"/>
          </p:nvPr>
        </p:nvSpPr>
        <p:spPr bwMode="auto">
          <a:xfrm>
            <a:off x="6858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endParaRPr lang="en-US" altLang="en-US"/>
          </a:p>
        </p:txBody>
      </p:sp>
      <p:sp>
        <p:nvSpPr>
          <p:cNvPr id="29709" name="Rectangle 13"/>
          <p:cNvSpPr>
            <a:spLocks noGrp="1" noChangeArrowheads="1"/>
          </p:cNvSpPr>
          <p:nvPr>
            <p:ph type="ftr" sz="quarter" idx="3"/>
          </p:nvPr>
        </p:nvSpPr>
        <p:spPr bwMode="auto">
          <a:xfrm>
            <a:off x="31242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endParaRPr lang="en-US" altLang="en-US"/>
          </a:p>
        </p:txBody>
      </p:sp>
      <p:sp>
        <p:nvSpPr>
          <p:cNvPr id="29710" name="Rectangle 14"/>
          <p:cNvSpPr>
            <a:spLocks noGrp="1" noChangeArrowheads="1"/>
          </p:cNvSpPr>
          <p:nvPr>
            <p:ph type="sldNum" sz="quarter" idx="4"/>
          </p:nvPr>
        </p:nvSpPr>
        <p:spPr bwMode="auto">
          <a:xfrm>
            <a:off x="65532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fld id="{2D3DE90B-7B98-495D-B24C-556D7C82E224}"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400">
          <a:solidFill>
            <a:schemeClr val="tx2"/>
          </a:solidFill>
          <a:latin typeface="Times New Roman" panose="02020603050405020304" pitchFamily="18" charset="0"/>
          <a:ea typeface="+mj-ea"/>
          <a:cs typeface="+mj-cs"/>
        </a:defRPr>
      </a:lvl1pPr>
      <a:lvl2pPr algn="ctr" rtl="0" eaLnBrk="0" fontAlgn="base" hangingPunct="0">
        <a:spcBef>
          <a:spcPct val="0"/>
        </a:spcBef>
        <a:spcAft>
          <a:spcPct val="0"/>
        </a:spcAft>
        <a:defRPr sz="4400">
          <a:solidFill>
            <a:schemeClr val="tx2"/>
          </a:solidFill>
          <a:latin typeface="Book Antiqua" pitchFamily="18" charset="0"/>
        </a:defRPr>
      </a:lvl2pPr>
      <a:lvl3pPr algn="ctr" rtl="0" eaLnBrk="0" fontAlgn="base" hangingPunct="0">
        <a:spcBef>
          <a:spcPct val="0"/>
        </a:spcBef>
        <a:spcAft>
          <a:spcPct val="0"/>
        </a:spcAft>
        <a:defRPr sz="4400">
          <a:solidFill>
            <a:schemeClr val="tx2"/>
          </a:solidFill>
          <a:latin typeface="Book Antiqua" pitchFamily="18" charset="0"/>
        </a:defRPr>
      </a:lvl3pPr>
      <a:lvl4pPr algn="ctr" rtl="0" eaLnBrk="0" fontAlgn="base" hangingPunct="0">
        <a:spcBef>
          <a:spcPct val="0"/>
        </a:spcBef>
        <a:spcAft>
          <a:spcPct val="0"/>
        </a:spcAft>
        <a:defRPr sz="4400">
          <a:solidFill>
            <a:schemeClr val="tx2"/>
          </a:solidFill>
          <a:latin typeface="Book Antiqua" pitchFamily="18" charset="0"/>
        </a:defRPr>
      </a:lvl4pPr>
      <a:lvl5pPr algn="ctr" rtl="0" eaLnBrk="0" fontAlgn="base" hangingPunct="0">
        <a:spcBef>
          <a:spcPct val="0"/>
        </a:spcBef>
        <a:spcAft>
          <a:spcPct val="0"/>
        </a:spcAft>
        <a:defRPr sz="4400">
          <a:solidFill>
            <a:schemeClr val="tx2"/>
          </a:solidFill>
          <a:latin typeface="Book Antiqua" pitchFamily="18" charset="0"/>
        </a:defRPr>
      </a:lvl5pPr>
      <a:lvl6pPr marL="457200" algn="ctr" rtl="0" eaLnBrk="0" fontAlgn="base" hangingPunct="0">
        <a:spcBef>
          <a:spcPct val="0"/>
        </a:spcBef>
        <a:spcAft>
          <a:spcPct val="0"/>
        </a:spcAft>
        <a:defRPr sz="4400">
          <a:solidFill>
            <a:schemeClr val="tx2"/>
          </a:solidFill>
          <a:latin typeface="Book Antiqua" pitchFamily="18" charset="0"/>
        </a:defRPr>
      </a:lvl6pPr>
      <a:lvl7pPr marL="914400" algn="ctr" rtl="0" eaLnBrk="0" fontAlgn="base" hangingPunct="0">
        <a:spcBef>
          <a:spcPct val="0"/>
        </a:spcBef>
        <a:spcAft>
          <a:spcPct val="0"/>
        </a:spcAft>
        <a:defRPr sz="4400">
          <a:solidFill>
            <a:schemeClr val="tx2"/>
          </a:solidFill>
          <a:latin typeface="Book Antiqua" pitchFamily="18" charset="0"/>
        </a:defRPr>
      </a:lvl7pPr>
      <a:lvl8pPr marL="1371600" algn="ctr" rtl="0" eaLnBrk="0" fontAlgn="base" hangingPunct="0">
        <a:spcBef>
          <a:spcPct val="0"/>
        </a:spcBef>
        <a:spcAft>
          <a:spcPct val="0"/>
        </a:spcAft>
        <a:defRPr sz="4400">
          <a:solidFill>
            <a:schemeClr val="tx2"/>
          </a:solidFill>
          <a:latin typeface="Book Antiqua" pitchFamily="18" charset="0"/>
        </a:defRPr>
      </a:lvl8pPr>
      <a:lvl9pPr marL="1828800" algn="ctr" rtl="0" eaLnBrk="0" fontAlgn="base" hangingPunct="0">
        <a:spcBef>
          <a:spcPct val="0"/>
        </a:spcBef>
        <a:spcAft>
          <a:spcPct val="0"/>
        </a:spcAft>
        <a:defRPr sz="4400">
          <a:solidFill>
            <a:schemeClr val="tx2"/>
          </a:solidFill>
          <a:latin typeface="Book Antiqua"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Times New Roman" panose="02020603050405020304" pitchFamily="18" charset="0"/>
          <a:ea typeface="+mn-ea"/>
          <a:cs typeface="+mn-cs"/>
        </a:defRPr>
      </a:lvl1pPr>
      <a:lvl2pPr marL="742950" indent="-285750" algn="l" rtl="0" eaLnBrk="0" fontAlgn="base" hangingPunct="0">
        <a:spcBef>
          <a:spcPct val="20000"/>
        </a:spcBef>
        <a:spcAft>
          <a:spcPct val="0"/>
        </a:spcAft>
        <a:buClr>
          <a:schemeClr val="tx1"/>
        </a:buClr>
        <a:buChar char="•"/>
        <a:defRPr sz="3200">
          <a:solidFill>
            <a:schemeClr val="tx1"/>
          </a:solidFill>
          <a:latin typeface="Times New Roman" panose="02020603050405020304" pitchFamily="18" charset="0"/>
        </a:defRPr>
      </a:lvl2pPr>
      <a:lvl3pPr marL="1143000" indent="-228600" algn="l" rtl="0" eaLnBrk="0" fontAlgn="base" hangingPunct="0">
        <a:spcBef>
          <a:spcPct val="20000"/>
        </a:spcBef>
        <a:spcAft>
          <a:spcPct val="0"/>
        </a:spcAft>
        <a:buClr>
          <a:schemeClr val="tx1"/>
        </a:buClr>
        <a:buChar char="•"/>
        <a:defRPr sz="3200">
          <a:solidFill>
            <a:schemeClr val="tx1"/>
          </a:solidFill>
          <a:latin typeface="Times New Roman" panose="02020603050405020304" pitchFamily="18" charset="0"/>
        </a:defRPr>
      </a:lvl3pPr>
      <a:lvl4pPr marL="1600200" indent="-228600" algn="l" rtl="0" eaLnBrk="0" fontAlgn="base" hangingPunct="0">
        <a:spcBef>
          <a:spcPct val="20000"/>
        </a:spcBef>
        <a:spcAft>
          <a:spcPct val="0"/>
        </a:spcAft>
        <a:buClr>
          <a:schemeClr val="tx2"/>
        </a:buClr>
        <a:buChar char="•"/>
        <a:defRPr sz="3200">
          <a:solidFill>
            <a:schemeClr val="tx1"/>
          </a:solidFill>
          <a:latin typeface="Times New Roman" panose="02020603050405020304" pitchFamily="18" charset="0"/>
        </a:defRPr>
      </a:lvl4pPr>
      <a:lvl5pPr marL="2057400" indent="-228600" algn="l" rtl="0" eaLnBrk="0" fontAlgn="base" hangingPunct="0">
        <a:spcBef>
          <a:spcPct val="20000"/>
        </a:spcBef>
        <a:spcAft>
          <a:spcPct val="0"/>
        </a:spcAft>
        <a:buClr>
          <a:schemeClr val="tx1"/>
        </a:buClr>
        <a:buChar char="•"/>
        <a:defRPr sz="32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lr>
          <a:schemeClr val="tx1"/>
        </a:buClr>
        <a:buChar char="•"/>
        <a:defRPr sz="3200">
          <a:solidFill>
            <a:schemeClr val="tx1"/>
          </a:solidFill>
          <a:latin typeface="+mn-lt"/>
        </a:defRPr>
      </a:lvl6pPr>
      <a:lvl7pPr marL="2971800" indent="-228600" algn="l" rtl="0" eaLnBrk="0" fontAlgn="base" hangingPunct="0">
        <a:spcBef>
          <a:spcPct val="20000"/>
        </a:spcBef>
        <a:spcAft>
          <a:spcPct val="0"/>
        </a:spcAft>
        <a:buClr>
          <a:schemeClr val="tx1"/>
        </a:buClr>
        <a:buChar char="•"/>
        <a:defRPr sz="3200">
          <a:solidFill>
            <a:schemeClr val="tx1"/>
          </a:solidFill>
          <a:latin typeface="+mn-lt"/>
        </a:defRPr>
      </a:lvl7pPr>
      <a:lvl8pPr marL="3429000" indent="-228600" algn="l" rtl="0" eaLnBrk="0" fontAlgn="base" hangingPunct="0">
        <a:spcBef>
          <a:spcPct val="20000"/>
        </a:spcBef>
        <a:spcAft>
          <a:spcPct val="0"/>
        </a:spcAft>
        <a:buClr>
          <a:schemeClr val="tx1"/>
        </a:buClr>
        <a:buChar char="•"/>
        <a:defRPr sz="3200">
          <a:solidFill>
            <a:schemeClr val="tx1"/>
          </a:solidFill>
          <a:latin typeface="+mn-lt"/>
        </a:defRPr>
      </a:lvl8pPr>
      <a:lvl9pPr marL="3886200" indent="-228600" algn="l" rtl="0" eaLnBrk="0" fontAlgn="base" hangingPunct="0">
        <a:spcBef>
          <a:spcPct val="20000"/>
        </a:spcBef>
        <a:spcAft>
          <a:spcPct val="0"/>
        </a:spcAft>
        <a:buClr>
          <a:schemeClr val="tx1"/>
        </a:buClr>
        <a:buChar char="•"/>
        <a:defRPr sz="3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 y="2819400"/>
            <a:ext cx="8991600" cy="3785652"/>
          </a:xfrm>
          <a:prstGeom prst="rect">
            <a:avLst/>
          </a:prstGeom>
          <a:noFill/>
        </p:spPr>
        <p:txBody>
          <a:bodyPr wrap="square" rtlCol="0">
            <a:spAutoFit/>
          </a:bodyPr>
          <a:lstStyle/>
          <a:p>
            <a:pPr algn="just"/>
            <a:r>
              <a:rPr lang="en-US" sz="4000" b="1" baseline="30000" dirty="0" smtClean="0"/>
              <a:t>23</a:t>
            </a:r>
            <a:r>
              <a:rPr lang="en-US" sz="4000" b="1" baseline="30000" dirty="0"/>
              <a:t> </a:t>
            </a:r>
            <a:r>
              <a:rPr lang="en-US" sz="4000" dirty="0"/>
              <a:t>But the hour is coming, and now </a:t>
            </a:r>
            <a:r>
              <a:rPr lang="en-US" sz="4000" dirty="0" smtClean="0"/>
              <a:t>is, </a:t>
            </a:r>
            <a:r>
              <a:rPr lang="en-US" sz="4000" dirty="0"/>
              <a:t>when the </a:t>
            </a:r>
            <a:r>
              <a:rPr lang="en-US" sz="4000" b="1" dirty="0">
                <a:solidFill>
                  <a:srgbClr val="FFFF00"/>
                </a:solidFill>
              </a:rPr>
              <a:t>true worshipers</a:t>
            </a:r>
            <a:r>
              <a:rPr lang="en-US" sz="4000" dirty="0"/>
              <a:t> will worship the Father in spirit and truth; for the Father is seeking such to </a:t>
            </a:r>
            <a:r>
              <a:rPr lang="en-US" sz="4000" dirty="0" smtClean="0"/>
              <a:t>worship Him. </a:t>
            </a:r>
            <a:r>
              <a:rPr lang="en-US" sz="4000" b="1" baseline="30000" dirty="0" smtClean="0"/>
              <a:t>24 </a:t>
            </a:r>
            <a:r>
              <a:rPr lang="en-US" sz="4000" b="1" dirty="0" smtClean="0">
                <a:solidFill>
                  <a:srgbClr val="FFFF00"/>
                </a:solidFill>
              </a:rPr>
              <a:t>God is Spirit</a:t>
            </a:r>
            <a:r>
              <a:rPr lang="en-US" sz="4000" b="1" dirty="0">
                <a:solidFill>
                  <a:srgbClr val="FFFF00"/>
                </a:solidFill>
              </a:rPr>
              <a:t>, and those who worship Him must worship in spirit and truth</a:t>
            </a:r>
            <a:r>
              <a:rPr lang="en-US" sz="4000" dirty="0" smtClean="0"/>
              <a:t>.” </a:t>
            </a:r>
            <a:r>
              <a:rPr lang="en-US" sz="3200" dirty="0" smtClean="0"/>
              <a:t>(John 4:23-24)</a:t>
            </a:r>
            <a:endParaRPr lang="en-US" sz="3200" dirty="0"/>
          </a:p>
        </p:txBody>
      </p:sp>
      <p:sp>
        <p:nvSpPr>
          <p:cNvPr id="3" name="Bevel 2"/>
          <p:cNvSpPr/>
          <p:nvPr/>
        </p:nvSpPr>
        <p:spPr bwMode="auto">
          <a:xfrm>
            <a:off x="0" y="0"/>
            <a:ext cx="9144000" cy="2743200"/>
          </a:xfrm>
          <a:prstGeom prst="bevel">
            <a:avLst/>
          </a:prstGeom>
          <a:solidFill>
            <a:srgbClr val="080808"/>
          </a:solidFill>
          <a:ln w="9525" cap="flat" cmpd="sng" algn="ctr">
            <a:solidFill>
              <a:srgbClr val="00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5200" b="1" i="0" u="none" strike="noStrike" cap="none" normalizeH="0" baseline="0" dirty="0" smtClean="0">
                <a:ln>
                  <a:noFill/>
                </a:ln>
                <a:solidFill>
                  <a:srgbClr val="66FFFF"/>
                </a:solidFill>
                <a:effectLst/>
              </a:rPr>
              <a:t>All Acceptable Worship Must</a:t>
            </a:r>
            <a:r>
              <a:rPr kumimoji="0" lang="en-US" sz="5200" b="1" i="0" u="none" strike="noStrike" cap="none" normalizeH="0" dirty="0" smtClean="0">
                <a:ln>
                  <a:noFill/>
                </a:ln>
                <a:solidFill>
                  <a:srgbClr val="66FFFF"/>
                </a:solidFill>
                <a:effectLst/>
              </a:rPr>
              <a:t> Be </a:t>
            </a:r>
            <a:r>
              <a:rPr lang="en-US" sz="5200" b="1" dirty="0" smtClean="0">
                <a:solidFill>
                  <a:srgbClr val="66FFFF"/>
                </a:solidFill>
              </a:rPr>
              <a:t>In Spirit &amp; In Truth</a:t>
            </a:r>
            <a:endParaRPr kumimoji="0" lang="en-US" sz="5200" b="1" i="0" u="none" strike="noStrike" cap="none" normalizeH="0" baseline="0" dirty="0" smtClean="0">
              <a:ln>
                <a:noFill/>
              </a:ln>
              <a:solidFill>
                <a:srgbClr val="66FFFF"/>
              </a:solidFill>
              <a:effectLst/>
            </a:endParaRPr>
          </a:p>
        </p:txBody>
      </p:sp>
    </p:spTree>
    <p:extLst>
      <p:ext uri="{BB962C8B-B14F-4D97-AF65-F5344CB8AC3E}">
        <p14:creationId xmlns:p14="http://schemas.microsoft.com/office/powerpoint/2010/main" val="5023622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p:txBody>
          <a:bodyPr/>
          <a:lstStyle/>
          <a:p>
            <a:r>
              <a:rPr lang="en-US" altLang="en-US" sz="4800" b="1" dirty="0"/>
              <a:t>1 Corinthians 16:1-2</a:t>
            </a:r>
          </a:p>
        </p:txBody>
      </p:sp>
      <p:sp>
        <p:nvSpPr>
          <p:cNvPr id="2" name="TextBox 1"/>
          <p:cNvSpPr txBox="1"/>
          <p:nvPr/>
        </p:nvSpPr>
        <p:spPr>
          <a:xfrm>
            <a:off x="228600" y="1295400"/>
            <a:ext cx="8915400" cy="3416320"/>
          </a:xfrm>
          <a:prstGeom prst="rect">
            <a:avLst/>
          </a:prstGeom>
          <a:noFill/>
        </p:spPr>
        <p:txBody>
          <a:bodyPr wrap="square" rtlCol="0">
            <a:spAutoFit/>
          </a:bodyPr>
          <a:lstStyle/>
          <a:p>
            <a:r>
              <a:rPr lang="en-US" sz="3600" b="1" baseline="30000" dirty="0" smtClean="0"/>
              <a:t>1 </a:t>
            </a:r>
            <a:r>
              <a:rPr lang="en-US" sz="3600" dirty="0" smtClean="0"/>
              <a:t>Now </a:t>
            </a:r>
            <a:r>
              <a:rPr lang="en-US" sz="3600" dirty="0"/>
              <a:t>concerning </a:t>
            </a:r>
            <a:r>
              <a:rPr lang="en-US" sz="3600" b="1" dirty="0">
                <a:solidFill>
                  <a:srgbClr val="FFFF00"/>
                </a:solidFill>
              </a:rPr>
              <a:t>the collection for the saints</a:t>
            </a:r>
            <a:r>
              <a:rPr lang="en-US" sz="3600" dirty="0"/>
              <a:t>, </a:t>
            </a:r>
            <a:r>
              <a:rPr lang="en-US" sz="3600" dirty="0">
                <a:solidFill>
                  <a:srgbClr val="FFFF00"/>
                </a:solidFill>
              </a:rPr>
              <a:t>as</a:t>
            </a:r>
            <a:r>
              <a:rPr lang="en-US" sz="2400" dirty="0">
                <a:solidFill>
                  <a:srgbClr val="FFFF00"/>
                </a:solidFill>
              </a:rPr>
              <a:t> </a:t>
            </a:r>
            <a:r>
              <a:rPr lang="en-US" sz="3600" dirty="0">
                <a:solidFill>
                  <a:srgbClr val="FFFF00"/>
                </a:solidFill>
              </a:rPr>
              <a:t>I have</a:t>
            </a:r>
            <a:r>
              <a:rPr lang="en-US" sz="2400" dirty="0">
                <a:solidFill>
                  <a:srgbClr val="FFFF00"/>
                </a:solidFill>
              </a:rPr>
              <a:t> </a:t>
            </a:r>
            <a:r>
              <a:rPr lang="en-US" sz="3600" dirty="0">
                <a:solidFill>
                  <a:srgbClr val="FFFF00"/>
                </a:solidFill>
              </a:rPr>
              <a:t>given</a:t>
            </a:r>
            <a:r>
              <a:rPr lang="en-US" sz="2400" dirty="0">
                <a:solidFill>
                  <a:srgbClr val="FFFF00"/>
                </a:solidFill>
              </a:rPr>
              <a:t> </a:t>
            </a:r>
            <a:r>
              <a:rPr lang="en-US" sz="3600" dirty="0">
                <a:solidFill>
                  <a:srgbClr val="FFFF00"/>
                </a:solidFill>
              </a:rPr>
              <a:t>orders</a:t>
            </a:r>
            <a:r>
              <a:rPr lang="en-US" sz="2400" dirty="0">
                <a:solidFill>
                  <a:srgbClr val="FFFF00"/>
                </a:solidFill>
              </a:rPr>
              <a:t> </a:t>
            </a:r>
            <a:r>
              <a:rPr lang="en-US" sz="3600" dirty="0"/>
              <a:t>to</a:t>
            </a:r>
            <a:r>
              <a:rPr lang="en-US" sz="2400" dirty="0"/>
              <a:t> </a:t>
            </a:r>
            <a:r>
              <a:rPr lang="en-US" sz="3600" dirty="0"/>
              <a:t>the</a:t>
            </a:r>
            <a:r>
              <a:rPr lang="en-US" sz="2400" dirty="0"/>
              <a:t> </a:t>
            </a:r>
            <a:r>
              <a:rPr lang="en-US" sz="3600" dirty="0"/>
              <a:t>churches</a:t>
            </a:r>
            <a:r>
              <a:rPr lang="en-US" sz="2400" dirty="0"/>
              <a:t> </a:t>
            </a:r>
            <a:r>
              <a:rPr lang="en-US" sz="3600" dirty="0" smtClean="0"/>
              <a:t>of Galatia, </a:t>
            </a:r>
            <a:r>
              <a:rPr lang="en-US" sz="3600" dirty="0" smtClean="0">
                <a:solidFill>
                  <a:srgbClr val="FFFF00"/>
                </a:solidFill>
              </a:rPr>
              <a:t>so </a:t>
            </a:r>
            <a:r>
              <a:rPr lang="en-US" sz="3600" dirty="0">
                <a:solidFill>
                  <a:srgbClr val="FFFF00"/>
                </a:solidFill>
              </a:rPr>
              <a:t>you must do</a:t>
            </a:r>
            <a:r>
              <a:rPr lang="en-US" sz="3600" dirty="0"/>
              <a:t> also: </a:t>
            </a:r>
            <a:r>
              <a:rPr lang="en-US" sz="3600" b="1" baseline="30000" dirty="0"/>
              <a:t>2 </a:t>
            </a:r>
            <a:r>
              <a:rPr lang="en-US" sz="3600" b="1" dirty="0">
                <a:solidFill>
                  <a:srgbClr val="FFFF00"/>
                </a:solidFill>
              </a:rPr>
              <a:t>On the first day of the week</a:t>
            </a:r>
            <a:r>
              <a:rPr lang="en-US" sz="3600" dirty="0"/>
              <a:t> </a:t>
            </a:r>
            <a:r>
              <a:rPr lang="en-US" sz="3600" dirty="0">
                <a:solidFill>
                  <a:srgbClr val="FFFF00"/>
                </a:solidFill>
              </a:rPr>
              <a:t>let each one of you lay something aside</a:t>
            </a:r>
            <a:r>
              <a:rPr lang="en-US" sz="3600" dirty="0"/>
              <a:t>, </a:t>
            </a:r>
            <a:r>
              <a:rPr lang="en-US" sz="3600" dirty="0">
                <a:solidFill>
                  <a:srgbClr val="FFFF00"/>
                </a:solidFill>
              </a:rPr>
              <a:t>storing up</a:t>
            </a:r>
            <a:r>
              <a:rPr lang="en-US" sz="3600" dirty="0"/>
              <a:t> </a:t>
            </a:r>
            <a:r>
              <a:rPr lang="en-US" sz="3600" b="1" dirty="0">
                <a:solidFill>
                  <a:srgbClr val="FFFF00"/>
                </a:solidFill>
              </a:rPr>
              <a:t>as he may prosper</a:t>
            </a:r>
            <a:r>
              <a:rPr lang="en-US" sz="3600" dirty="0"/>
              <a:t>, that there be no collections when I come.</a:t>
            </a:r>
            <a:endParaRPr lang="en-US" sz="3600" dirty="0"/>
          </a:p>
        </p:txBody>
      </p:sp>
    </p:spTree>
    <p:extLst>
      <p:ext uri="{BB962C8B-B14F-4D97-AF65-F5344CB8AC3E}">
        <p14:creationId xmlns:p14="http://schemas.microsoft.com/office/powerpoint/2010/main" val="3797771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p:txBody>
          <a:bodyPr/>
          <a:lstStyle/>
          <a:p>
            <a:r>
              <a:rPr lang="en-US" altLang="en-US" sz="4800" b="1" dirty="0"/>
              <a:t>1 Corinthians 16:1-2</a:t>
            </a:r>
          </a:p>
        </p:txBody>
      </p:sp>
      <p:sp>
        <p:nvSpPr>
          <p:cNvPr id="2" name="TextBox 1"/>
          <p:cNvSpPr txBox="1"/>
          <p:nvPr/>
        </p:nvSpPr>
        <p:spPr>
          <a:xfrm>
            <a:off x="228600" y="1295400"/>
            <a:ext cx="8915400" cy="3416320"/>
          </a:xfrm>
          <a:prstGeom prst="rect">
            <a:avLst/>
          </a:prstGeom>
          <a:noFill/>
        </p:spPr>
        <p:txBody>
          <a:bodyPr wrap="square" rtlCol="0">
            <a:spAutoFit/>
          </a:bodyPr>
          <a:lstStyle/>
          <a:p>
            <a:r>
              <a:rPr lang="en-US" sz="3600" b="1" baseline="30000" dirty="0" smtClean="0"/>
              <a:t>1 </a:t>
            </a:r>
            <a:r>
              <a:rPr lang="en-US" sz="3600" dirty="0" smtClean="0"/>
              <a:t>Now </a:t>
            </a:r>
            <a:r>
              <a:rPr lang="en-US" sz="3600" dirty="0"/>
              <a:t>concerning </a:t>
            </a:r>
            <a:r>
              <a:rPr lang="en-US" sz="3600" b="1" dirty="0">
                <a:solidFill>
                  <a:srgbClr val="FFFF00"/>
                </a:solidFill>
              </a:rPr>
              <a:t>the collection for the saints</a:t>
            </a:r>
            <a:r>
              <a:rPr lang="en-US" sz="3600" dirty="0"/>
              <a:t>, </a:t>
            </a:r>
            <a:r>
              <a:rPr lang="en-US" sz="3600" dirty="0">
                <a:solidFill>
                  <a:srgbClr val="FFFF00"/>
                </a:solidFill>
              </a:rPr>
              <a:t>as</a:t>
            </a:r>
            <a:r>
              <a:rPr lang="en-US" sz="2400" dirty="0">
                <a:solidFill>
                  <a:srgbClr val="FFFF00"/>
                </a:solidFill>
              </a:rPr>
              <a:t> </a:t>
            </a:r>
            <a:r>
              <a:rPr lang="en-US" sz="3600" dirty="0">
                <a:solidFill>
                  <a:srgbClr val="FFFF00"/>
                </a:solidFill>
              </a:rPr>
              <a:t>I have</a:t>
            </a:r>
            <a:r>
              <a:rPr lang="en-US" sz="2400" dirty="0">
                <a:solidFill>
                  <a:srgbClr val="FFFF00"/>
                </a:solidFill>
              </a:rPr>
              <a:t> </a:t>
            </a:r>
            <a:r>
              <a:rPr lang="en-US" sz="3600" dirty="0">
                <a:solidFill>
                  <a:srgbClr val="FFFF00"/>
                </a:solidFill>
              </a:rPr>
              <a:t>given</a:t>
            </a:r>
            <a:r>
              <a:rPr lang="en-US" sz="2400" dirty="0">
                <a:solidFill>
                  <a:srgbClr val="FFFF00"/>
                </a:solidFill>
              </a:rPr>
              <a:t> </a:t>
            </a:r>
            <a:r>
              <a:rPr lang="en-US" sz="3600" dirty="0">
                <a:solidFill>
                  <a:srgbClr val="FFFF00"/>
                </a:solidFill>
              </a:rPr>
              <a:t>orders</a:t>
            </a:r>
            <a:r>
              <a:rPr lang="en-US" sz="2400" dirty="0">
                <a:solidFill>
                  <a:srgbClr val="FFFF00"/>
                </a:solidFill>
              </a:rPr>
              <a:t> </a:t>
            </a:r>
            <a:r>
              <a:rPr lang="en-US" sz="3600" dirty="0"/>
              <a:t>to</a:t>
            </a:r>
            <a:r>
              <a:rPr lang="en-US" sz="2400" dirty="0"/>
              <a:t> </a:t>
            </a:r>
            <a:r>
              <a:rPr lang="en-US" sz="3600" dirty="0"/>
              <a:t>the</a:t>
            </a:r>
            <a:r>
              <a:rPr lang="en-US" sz="2400" dirty="0"/>
              <a:t> </a:t>
            </a:r>
            <a:r>
              <a:rPr lang="en-US" sz="3600" dirty="0"/>
              <a:t>churches</a:t>
            </a:r>
            <a:r>
              <a:rPr lang="en-US" sz="2400" dirty="0"/>
              <a:t> </a:t>
            </a:r>
            <a:r>
              <a:rPr lang="en-US" sz="3600" dirty="0" smtClean="0"/>
              <a:t>of Galatia, </a:t>
            </a:r>
            <a:r>
              <a:rPr lang="en-US" sz="3600" dirty="0" smtClean="0">
                <a:solidFill>
                  <a:srgbClr val="FFFF00"/>
                </a:solidFill>
              </a:rPr>
              <a:t>so </a:t>
            </a:r>
            <a:r>
              <a:rPr lang="en-US" sz="3600" dirty="0">
                <a:solidFill>
                  <a:srgbClr val="FFFF00"/>
                </a:solidFill>
              </a:rPr>
              <a:t>you must do</a:t>
            </a:r>
            <a:r>
              <a:rPr lang="en-US" sz="3600" dirty="0"/>
              <a:t> also: </a:t>
            </a:r>
            <a:r>
              <a:rPr lang="en-US" sz="3600" b="1" baseline="30000" dirty="0"/>
              <a:t>2 </a:t>
            </a:r>
            <a:r>
              <a:rPr lang="en-US" sz="3600" b="1" dirty="0">
                <a:solidFill>
                  <a:srgbClr val="FFFF00"/>
                </a:solidFill>
              </a:rPr>
              <a:t>On the first day of the week</a:t>
            </a:r>
            <a:r>
              <a:rPr lang="en-US" sz="3600" dirty="0"/>
              <a:t> </a:t>
            </a:r>
            <a:r>
              <a:rPr lang="en-US" sz="3600" dirty="0">
                <a:solidFill>
                  <a:srgbClr val="FFFF00"/>
                </a:solidFill>
              </a:rPr>
              <a:t>let each one of you lay something aside</a:t>
            </a:r>
            <a:r>
              <a:rPr lang="en-US" sz="3600" dirty="0"/>
              <a:t>, </a:t>
            </a:r>
            <a:r>
              <a:rPr lang="en-US" sz="3600" dirty="0">
                <a:solidFill>
                  <a:srgbClr val="FFFF00"/>
                </a:solidFill>
              </a:rPr>
              <a:t>storing up</a:t>
            </a:r>
            <a:r>
              <a:rPr lang="en-US" sz="3600" dirty="0"/>
              <a:t> </a:t>
            </a:r>
            <a:r>
              <a:rPr lang="en-US" sz="3600" b="1" dirty="0">
                <a:solidFill>
                  <a:srgbClr val="FFFF00"/>
                </a:solidFill>
              </a:rPr>
              <a:t>as he may prosper</a:t>
            </a:r>
            <a:r>
              <a:rPr lang="en-US" sz="3600" dirty="0"/>
              <a:t>, that there be </a:t>
            </a:r>
            <a:r>
              <a:rPr lang="en-US" sz="3600" b="1" dirty="0">
                <a:solidFill>
                  <a:srgbClr val="FFFF00"/>
                </a:solidFill>
              </a:rPr>
              <a:t>no collections</a:t>
            </a:r>
            <a:r>
              <a:rPr lang="en-US" sz="3600" dirty="0">
                <a:solidFill>
                  <a:srgbClr val="FFFF00"/>
                </a:solidFill>
              </a:rPr>
              <a:t> when I come</a:t>
            </a:r>
            <a:r>
              <a:rPr lang="en-US" sz="3600" dirty="0"/>
              <a:t>.</a:t>
            </a:r>
            <a:endParaRPr lang="en-US" sz="3600" dirty="0"/>
          </a:p>
        </p:txBody>
      </p:sp>
    </p:spTree>
    <p:extLst>
      <p:ext uri="{BB962C8B-B14F-4D97-AF65-F5344CB8AC3E}">
        <p14:creationId xmlns:p14="http://schemas.microsoft.com/office/powerpoint/2010/main" val="17979394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a:xfrm>
            <a:off x="685800" y="28754"/>
            <a:ext cx="7772400" cy="885646"/>
          </a:xfrm>
        </p:spPr>
        <p:txBody>
          <a:bodyPr/>
          <a:lstStyle/>
          <a:p>
            <a:r>
              <a:rPr lang="en-US" altLang="en-US" sz="4200" b="1" dirty="0" smtClean="0"/>
              <a:t>Acts 4 &amp; 5</a:t>
            </a:r>
            <a:endParaRPr lang="en-US" altLang="en-US" sz="4200" b="1" dirty="0"/>
          </a:p>
        </p:txBody>
      </p:sp>
      <p:sp>
        <p:nvSpPr>
          <p:cNvPr id="2" name="TextBox 1"/>
          <p:cNvSpPr txBox="1"/>
          <p:nvPr/>
        </p:nvSpPr>
        <p:spPr>
          <a:xfrm>
            <a:off x="228600" y="885646"/>
            <a:ext cx="8686800" cy="2031325"/>
          </a:xfrm>
          <a:prstGeom prst="rect">
            <a:avLst/>
          </a:prstGeom>
          <a:noFill/>
        </p:spPr>
        <p:txBody>
          <a:bodyPr wrap="square" rtlCol="0">
            <a:spAutoFit/>
          </a:bodyPr>
          <a:lstStyle/>
          <a:p>
            <a:pPr>
              <a:lnSpc>
                <a:spcPct val="90000"/>
              </a:lnSpc>
            </a:pPr>
            <a:r>
              <a:rPr lang="en-US" sz="3200" b="1" baseline="30000" dirty="0" smtClean="0">
                <a:solidFill>
                  <a:srgbClr val="FFFF00"/>
                </a:solidFill>
              </a:rPr>
              <a:t>4:34</a:t>
            </a:r>
            <a:r>
              <a:rPr lang="en-US" sz="2800" b="1" baseline="30000" dirty="0"/>
              <a:t> </a:t>
            </a:r>
            <a:r>
              <a:rPr lang="en-US" sz="2800" dirty="0"/>
              <a:t>Nor was there anyone among them who lacked; for all who were possessors of lands or houses sold them, and brought the proceeds of the things that were sold, </a:t>
            </a:r>
            <a:r>
              <a:rPr lang="en-US" sz="2800" b="1" baseline="30000" dirty="0"/>
              <a:t>35 </a:t>
            </a:r>
            <a:r>
              <a:rPr lang="en-US" sz="2800" dirty="0"/>
              <a:t>and laid them at the apostles’ feet; and they distributed to each as anyone had need.</a:t>
            </a:r>
            <a:endParaRPr lang="en-US" sz="2800" dirty="0"/>
          </a:p>
        </p:txBody>
      </p:sp>
    </p:spTree>
    <p:extLst>
      <p:ext uri="{BB962C8B-B14F-4D97-AF65-F5344CB8AC3E}">
        <p14:creationId xmlns:p14="http://schemas.microsoft.com/office/powerpoint/2010/main" val="732963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a:xfrm>
            <a:off x="685800" y="28754"/>
            <a:ext cx="7772400" cy="885646"/>
          </a:xfrm>
        </p:spPr>
        <p:txBody>
          <a:bodyPr/>
          <a:lstStyle/>
          <a:p>
            <a:r>
              <a:rPr lang="en-US" altLang="en-US" sz="4200" b="1" dirty="0" smtClean="0"/>
              <a:t>Acts 4 &amp; 5</a:t>
            </a:r>
            <a:endParaRPr lang="en-US" altLang="en-US" sz="4200" b="1" dirty="0"/>
          </a:p>
        </p:txBody>
      </p:sp>
      <p:sp>
        <p:nvSpPr>
          <p:cNvPr id="2" name="TextBox 1"/>
          <p:cNvSpPr txBox="1"/>
          <p:nvPr/>
        </p:nvSpPr>
        <p:spPr>
          <a:xfrm>
            <a:off x="228600" y="885646"/>
            <a:ext cx="8686800" cy="2031325"/>
          </a:xfrm>
          <a:prstGeom prst="rect">
            <a:avLst/>
          </a:prstGeom>
          <a:noFill/>
        </p:spPr>
        <p:txBody>
          <a:bodyPr wrap="square" rtlCol="0">
            <a:spAutoFit/>
          </a:bodyPr>
          <a:lstStyle/>
          <a:p>
            <a:pPr>
              <a:lnSpc>
                <a:spcPct val="90000"/>
              </a:lnSpc>
            </a:pPr>
            <a:r>
              <a:rPr lang="en-US" sz="3200" b="1" baseline="30000" dirty="0" smtClean="0">
                <a:solidFill>
                  <a:srgbClr val="FFFF00"/>
                </a:solidFill>
              </a:rPr>
              <a:t>4:34</a:t>
            </a:r>
            <a:r>
              <a:rPr lang="en-US" sz="2800" b="1" baseline="30000" dirty="0"/>
              <a:t> </a:t>
            </a:r>
            <a:r>
              <a:rPr lang="en-US" sz="2800" dirty="0"/>
              <a:t>Nor was there anyone among them who lacked; for all who were possessors of lands or houses sold them, and brought the proceeds of the things that were sold, </a:t>
            </a:r>
            <a:r>
              <a:rPr lang="en-US" sz="2800" b="1" baseline="30000" dirty="0"/>
              <a:t>35 </a:t>
            </a:r>
            <a:r>
              <a:rPr lang="en-US" sz="2800" dirty="0"/>
              <a:t>and </a:t>
            </a:r>
            <a:r>
              <a:rPr lang="en-US" sz="2800" dirty="0">
                <a:solidFill>
                  <a:srgbClr val="FFFF00"/>
                </a:solidFill>
              </a:rPr>
              <a:t>laid them at the apostles’ feet</a:t>
            </a:r>
            <a:r>
              <a:rPr lang="en-US" sz="2800" dirty="0"/>
              <a:t>; and they distributed to each as anyone had need.</a:t>
            </a:r>
            <a:endParaRPr lang="en-US" sz="2800" dirty="0"/>
          </a:p>
        </p:txBody>
      </p:sp>
    </p:spTree>
    <p:extLst>
      <p:ext uri="{BB962C8B-B14F-4D97-AF65-F5344CB8AC3E}">
        <p14:creationId xmlns:p14="http://schemas.microsoft.com/office/powerpoint/2010/main" val="31345440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a:xfrm>
            <a:off x="685800" y="28754"/>
            <a:ext cx="7772400" cy="885646"/>
          </a:xfrm>
        </p:spPr>
        <p:txBody>
          <a:bodyPr/>
          <a:lstStyle/>
          <a:p>
            <a:r>
              <a:rPr lang="en-US" altLang="en-US" sz="4200" b="1" dirty="0" smtClean="0"/>
              <a:t>Acts 4 &amp; 5</a:t>
            </a:r>
            <a:endParaRPr lang="en-US" altLang="en-US" sz="4200" b="1" dirty="0"/>
          </a:p>
        </p:txBody>
      </p:sp>
      <p:sp>
        <p:nvSpPr>
          <p:cNvPr id="2" name="TextBox 1"/>
          <p:cNvSpPr txBox="1"/>
          <p:nvPr/>
        </p:nvSpPr>
        <p:spPr>
          <a:xfrm>
            <a:off x="228600" y="885646"/>
            <a:ext cx="8686800" cy="2031325"/>
          </a:xfrm>
          <a:prstGeom prst="rect">
            <a:avLst/>
          </a:prstGeom>
          <a:noFill/>
        </p:spPr>
        <p:txBody>
          <a:bodyPr wrap="square" rtlCol="0">
            <a:spAutoFit/>
          </a:bodyPr>
          <a:lstStyle/>
          <a:p>
            <a:pPr>
              <a:lnSpc>
                <a:spcPct val="90000"/>
              </a:lnSpc>
            </a:pPr>
            <a:r>
              <a:rPr lang="en-US" sz="3200" b="1" baseline="30000" dirty="0" smtClean="0">
                <a:solidFill>
                  <a:srgbClr val="FFFF00"/>
                </a:solidFill>
              </a:rPr>
              <a:t>4:34</a:t>
            </a:r>
            <a:r>
              <a:rPr lang="en-US" sz="2800" b="1" baseline="30000" dirty="0"/>
              <a:t> </a:t>
            </a:r>
            <a:r>
              <a:rPr lang="en-US" sz="2800" dirty="0"/>
              <a:t>Nor was there anyone among them who lacked; for all who were possessors of lands or houses sold them, and brought the proceeds of the things that were sold, </a:t>
            </a:r>
            <a:r>
              <a:rPr lang="en-US" sz="2800" b="1" baseline="30000" dirty="0"/>
              <a:t>35 </a:t>
            </a:r>
            <a:r>
              <a:rPr lang="en-US" sz="2800" dirty="0"/>
              <a:t>and </a:t>
            </a:r>
            <a:r>
              <a:rPr lang="en-US" sz="2800" dirty="0">
                <a:solidFill>
                  <a:srgbClr val="FFFF00"/>
                </a:solidFill>
              </a:rPr>
              <a:t>laid them at the apostles’ feet</a:t>
            </a:r>
            <a:r>
              <a:rPr lang="en-US" sz="2800" dirty="0"/>
              <a:t>; </a:t>
            </a:r>
            <a:r>
              <a:rPr lang="en-US" sz="2800" dirty="0">
                <a:solidFill>
                  <a:srgbClr val="FFFF00"/>
                </a:solidFill>
              </a:rPr>
              <a:t>and they distributed to each</a:t>
            </a:r>
            <a:r>
              <a:rPr lang="en-US" sz="2800" dirty="0"/>
              <a:t> as anyone had need.</a:t>
            </a:r>
            <a:endParaRPr lang="en-US" sz="2800" dirty="0"/>
          </a:p>
        </p:txBody>
      </p:sp>
      <p:sp>
        <p:nvSpPr>
          <p:cNvPr id="4" name="TextBox 3"/>
          <p:cNvSpPr txBox="1"/>
          <p:nvPr/>
        </p:nvSpPr>
        <p:spPr>
          <a:xfrm>
            <a:off x="152400" y="3123081"/>
            <a:ext cx="8915400" cy="3582519"/>
          </a:xfrm>
          <a:prstGeom prst="rect">
            <a:avLst/>
          </a:prstGeom>
          <a:noFill/>
        </p:spPr>
        <p:txBody>
          <a:bodyPr wrap="square" rtlCol="0">
            <a:spAutoFit/>
          </a:bodyPr>
          <a:lstStyle/>
          <a:p>
            <a:pPr>
              <a:lnSpc>
                <a:spcPct val="90000"/>
              </a:lnSpc>
            </a:pPr>
            <a:r>
              <a:rPr lang="en-US" sz="3200" b="1" baseline="30000" dirty="0" smtClean="0">
                <a:solidFill>
                  <a:srgbClr val="FFFF00"/>
                </a:solidFill>
              </a:rPr>
              <a:t>5:1</a:t>
            </a:r>
            <a:r>
              <a:rPr lang="en-US" sz="2800" b="1" baseline="30000" dirty="0"/>
              <a:t> </a:t>
            </a:r>
            <a:r>
              <a:rPr lang="en-US" sz="2800" dirty="0" smtClean="0"/>
              <a:t>But </a:t>
            </a:r>
            <a:r>
              <a:rPr lang="en-US" sz="2800" dirty="0"/>
              <a:t>a certain man named Ananias, with </a:t>
            </a:r>
            <a:r>
              <a:rPr lang="en-US" sz="2800" dirty="0" err="1"/>
              <a:t>Sapphira</a:t>
            </a:r>
            <a:r>
              <a:rPr lang="en-US" sz="2800" dirty="0"/>
              <a:t> his wife, sold a possession.</a:t>
            </a:r>
            <a:r>
              <a:rPr lang="en-US" sz="2800" b="1" baseline="30000" dirty="0"/>
              <a:t>2 </a:t>
            </a:r>
            <a:r>
              <a:rPr lang="en-US" sz="2800" dirty="0"/>
              <a:t>And he kept back part of the proceeds, his wife also being aware of it, and brought a certain part and laid it at the apostles’ feet. </a:t>
            </a:r>
            <a:r>
              <a:rPr lang="en-US" sz="2800" b="1" baseline="30000" dirty="0"/>
              <a:t>3 </a:t>
            </a:r>
            <a:r>
              <a:rPr lang="en-US" sz="2800" dirty="0"/>
              <a:t>But Peter said, “Ananias, why has Satan filled your heart to lie to the Holy Spirit and keep </a:t>
            </a:r>
            <a:r>
              <a:rPr lang="en-US" sz="2800" dirty="0" smtClean="0"/>
              <a:t>back part</a:t>
            </a:r>
            <a:r>
              <a:rPr lang="en-US" sz="2800" dirty="0"/>
              <a:t> of the price of the land for yourself? </a:t>
            </a:r>
            <a:r>
              <a:rPr lang="en-US" sz="2800" b="1" baseline="30000" dirty="0"/>
              <a:t>4 </a:t>
            </a:r>
            <a:r>
              <a:rPr lang="en-US" sz="2800" dirty="0"/>
              <a:t>While it remained, was it not your own? And after it was sold, was it not in your own control? Why have you conceived this thing in your heart? You have not lied to men but to God.”</a:t>
            </a:r>
            <a:endParaRPr lang="en-US" sz="2800" dirty="0"/>
          </a:p>
        </p:txBody>
      </p:sp>
    </p:spTree>
    <p:extLst>
      <p:ext uri="{BB962C8B-B14F-4D97-AF65-F5344CB8AC3E}">
        <p14:creationId xmlns:p14="http://schemas.microsoft.com/office/powerpoint/2010/main" val="3780157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a:xfrm>
            <a:off x="685800" y="28754"/>
            <a:ext cx="7772400" cy="885646"/>
          </a:xfrm>
        </p:spPr>
        <p:txBody>
          <a:bodyPr/>
          <a:lstStyle/>
          <a:p>
            <a:r>
              <a:rPr lang="en-US" altLang="en-US" sz="4200" b="1" dirty="0" smtClean="0"/>
              <a:t>Acts 4 &amp; 5</a:t>
            </a:r>
            <a:endParaRPr lang="en-US" altLang="en-US" sz="4200" b="1" dirty="0"/>
          </a:p>
        </p:txBody>
      </p:sp>
      <p:sp>
        <p:nvSpPr>
          <p:cNvPr id="2" name="TextBox 1"/>
          <p:cNvSpPr txBox="1"/>
          <p:nvPr/>
        </p:nvSpPr>
        <p:spPr>
          <a:xfrm>
            <a:off x="228600" y="885646"/>
            <a:ext cx="8686800" cy="2031325"/>
          </a:xfrm>
          <a:prstGeom prst="rect">
            <a:avLst/>
          </a:prstGeom>
          <a:noFill/>
        </p:spPr>
        <p:txBody>
          <a:bodyPr wrap="square" rtlCol="0">
            <a:spAutoFit/>
          </a:bodyPr>
          <a:lstStyle/>
          <a:p>
            <a:pPr>
              <a:lnSpc>
                <a:spcPct val="90000"/>
              </a:lnSpc>
            </a:pPr>
            <a:r>
              <a:rPr lang="en-US" sz="3200" b="1" baseline="30000" dirty="0" smtClean="0">
                <a:solidFill>
                  <a:srgbClr val="FFFF00"/>
                </a:solidFill>
              </a:rPr>
              <a:t>4:34</a:t>
            </a:r>
            <a:r>
              <a:rPr lang="en-US" sz="2800" b="1" baseline="30000" dirty="0"/>
              <a:t> </a:t>
            </a:r>
            <a:r>
              <a:rPr lang="en-US" sz="2800" dirty="0"/>
              <a:t>Nor was there anyone among them who lacked; for all who were possessors of lands or houses sold them, and brought the proceeds of the things that were sold, </a:t>
            </a:r>
            <a:r>
              <a:rPr lang="en-US" sz="2800" b="1" baseline="30000" dirty="0"/>
              <a:t>35 </a:t>
            </a:r>
            <a:r>
              <a:rPr lang="en-US" sz="2800" dirty="0"/>
              <a:t>and </a:t>
            </a:r>
            <a:r>
              <a:rPr lang="en-US" sz="2800" dirty="0">
                <a:solidFill>
                  <a:srgbClr val="FFFF00"/>
                </a:solidFill>
              </a:rPr>
              <a:t>laid them at the apostles’ feet</a:t>
            </a:r>
            <a:r>
              <a:rPr lang="en-US" sz="2800" dirty="0"/>
              <a:t>; </a:t>
            </a:r>
            <a:r>
              <a:rPr lang="en-US" sz="2800" dirty="0">
                <a:solidFill>
                  <a:srgbClr val="FFFF00"/>
                </a:solidFill>
              </a:rPr>
              <a:t>and they distributed to each</a:t>
            </a:r>
            <a:r>
              <a:rPr lang="en-US" sz="2800" dirty="0"/>
              <a:t> as anyone had need.</a:t>
            </a:r>
            <a:endParaRPr lang="en-US" sz="2800" dirty="0"/>
          </a:p>
        </p:txBody>
      </p:sp>
      <p:sp>
        <p:nvSpPr>
          <p:cNvPr id="4" name="TextBox 3"/>
          <p:cNvSpPr txBox="1"/>
          <p:nvPr/>
        </p:nvSpPr>
        <p:spPr>
          <a:xfrm>
            <a:off x="152400" y="3123081"/>
            <a:ext cx="8915400" cy="3582519"/>
          </a:xfrm>
          <a:prstGeom prst="rect">
            <a:avLst/>
          </a:prstGeom>
          <a:noFill/>
        </p:spPr>
        <p:txBody>
          <a:bodyPr wrap="square" rtlCol="0">
            <a:spAutoFit/>
          </a:bodyPr>
          <a:lstStyle/>
          <a:p>
            <a:pPr>
              <a:lnSpc>
                <a:spcPct val="90000"/>
              </a:lnSpc>
            </a:pPr>
            <a:r>
              <a:rPr lang="en-US" sz="3200" b="1" baseline="30000" dirty="0" smtClean="0">
                <a:solidFill>
                  <a:srgbClr val="FFFF00"/>
                </a:solidFill>
              </a:rPr>
              <a:t>5:1</a:t>
            </a:r>
            <a:r>
              <a:rPr lang="en-US" sz="2800" b="1" baseline="30000" dirty="0"/>
              <a:t> </a:t>
            </a:r>
            <a:r>
              <a:rPr lang="en-US" sz="2800" dirty="0" smtClean="0"/>
              <a:t>But </a:t>
            </a:r>
            <a:r>
              <a:rPr lang="en-US" sz="2800" dirty="0"/>
              <a:t>a certain man named Ananias, with </a:t>
            </a:r>
            <a:r>
              <a:rPr lang="en-US" sz="2800" dirty="0" err="1"/>
              <a:t>Sapphira</a:t>
            </a:r>
            <a:r>
              <a:rPr lang="en-US" sz="2800" dirty="0"/>
              <a:t> his wife, sold a possession.</a:t>
            </a:r>
            <a:r>
              <a:rPr lang="en-US" sz="2800" b="1" baseline="30000" dirty="0"/>
              <a:t>2 </a:t>
            </a:r>
            <a:r>
              <a:rPr lang="en-US" sz="2800" dirty="0"/>
              <a:t>And he kept back part of the proceeds, his wife also being aware of it, and brought a certain part and </a:t>
            </a:r>
            <a:r>
              <a:rPr lang="en-US" sz="2800" dirty="0">
                <a:solidFill>
                  <a:srgbClr val="FFFF00"/>
                </a:solidFill>
              </a:rPr>
              <a:t>laid it at the apostles’ feet</a:t>
            </a:r>
            <a:r>
              <a:rPr lang="en-US" sz="2800" dirty="0"/>
              <a:t>. </a:t>
            </a:r>
            <a:r>
              <a:rPr lang="en-US" sz="2800" b="1" baseline="30000" dirty="0"/>
              <a:t>3 </a:t>
            </a:r>
            <a:r>
              <a:rPr lang="en-US" sz="2800" dirty="0"/>
              <a:t>But Peter said, “Ananias, why has Satan filled your heart to lie to the Holy Spirit and keep </a:t>
            </a:r>
            <a:r>
              <a:rPr lang="en-US" sz="2800" dirty="0" smtClean="0"/>
              <a:t>back part</a:t>
            </a:r>
            <a:r>
              <a:rPr lang="en-US" sz="2800" dirty="0"/>
              <a:t> of the price of the land for yourself? </a:t>
            </a:r>
            <a:r>
              <a:rPr lang="en-US" sz="2800" b="1" baseline="30000" dirty="0"/>
              <a:t>4 </a:t>
            </a:r>
            <a:r>
              <a:rPr lang="en-US" sz="2800" dirty="0"/>
              <a:t>While it remained, was it not your own? And after it was sold, was it not in your own control? Why have you conceived this thing in your heart? You have not lied to men but to God.”</a:t>
            </a:r>
            <a:endParaRPr lang="en-US" sz="2800" dirty="0"/>
          </a:p>
        </p:txBody>
      </p:sp>
    </p:spTree>
    <p:extLst>
      <p:ext uri="{BB962C8B-B14F-4D97-AF65-F5344CB8AC3E}">
        <p14:creationId xmlns:p14="http://schemas.microsoft.com/office/powerpoint/2010/main" val="32230661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a:xfrm>
            <a:off x="685800" y="28754"/>
            <a:ext cx="7772400" cy="885646"/>
          </a:xfrm>
        </p:spPr>
        <p:txBody>
          <a:bodyPr/>
          <a:lstStyle/>
          <a:p>
            <a:r>
              <a:rPr lang="en-US" altLang="en-US" sz="4200" b="1" dirty="0" smtClean="0"/>
              <a:t>Acts 4 &amp; 5</a:t>
            </a:r>
            <a:endParaRPr lang="en-US" altLang="en-US" sz="4200" b="1" dirty="0"/>
          </a:p>
        </p:txBody>
      </p:sp>
      <p:sp>
        <p:nvSpPr>
          <p:cNvPr id="2" name="TextBox 1"/>
          <p:cNvSpPr txBox="1"/>
          <p:nvPr/>
        </p:nvSpPr>
        <p:spPr>
          <a:xfrm>
            <a:off x="228600" y="885646"/>
            <a:ext cx="8686800" cy="2031325"/>
          </a:xfrm>
          <a:prstGeom prst="rect">
            <a:avLst/>
          </a:prstGeom>
          <a:noFill/>
        </p:spPr>
        <p:txBody>
          <a:bodyPr wrap="square" rtlCol="0">
            <a:spAutoFit/>
          </a:bodyPr>
          <a:lstStyle/>
          <a:p>
            <a:pPr>
              <a:lnSpc>
                <a:spcPct val="90000"/>
              </a:lnSpc>
            </a:pPr>
            <a:r>
              <a:rPr lang="en-US" sz="3200" b="1" baseline="30000" dirty="0" smtClean="0">
                <a:solidFill>
                  <a:srgbClr val="FFFF00"/>
                </a:solidFill>
              </a:rPr>
              <a:t>4:34</a:t>
            </a:r>
            <a:r>
              <a:rPr lang="en-US" sz="2800" b="1" baseline="30000" dirty="0"/>
              <a:t> </a:t>
            </a:r>
            <a:r>
              <a:rPr lang="en-US" sz="2800" dirty="0"/>
              <a:t>Nor was there anyone among them who lacked; for all who were possessors of lands or houses sold them, and brought the proceeds of the things that were sold, </a:t>
            </a:r>
            <a:r>
              <a:rPr lang="en-US" sz="2800" b="1" baseline="30000" dirty="0"/>
              <a:t>35 </a:t>
            </a:r>
            <a:r>
              <a:rPr lang="en-US" sz="2800" dirty="0"/>
              <a:t>and </a:t>
            </a:r>
            <a:r>
              <a:rPr lang="en-US" sz="2800" dirty="0">
                <a:solidFill>
                  <a:srgbClr val="FFFF00"/>
                </a:solidFill>
              </a:rPr>
              <a:t>laid them at the apostles’ feet</a:t>
            </a:r>
            <a:r>
              <a:rPr lang="en-US" sz="2800" dirty="0"/>
              <a:t>; </a:t>
            </a:r>
            <a:r>
              <a:rPr lang="en-US" sz="2800" dirty="0">
                <a:solidFill>
                  <a:srgbClr val="FFFF00"/>
                </a:solidFill>
              </a:rPr>
              <a:t>and they distributed to each</a:t>
            </a:r>
            <a:r>
              <a:rPr lang="en-US" sz="2800" dirty="0"/>
              <a:t> as anyone had need.</a:t>
            </a:r>
            <a:endParaRPr lang="en-US" sz="2800" dirty="0"/>
          </a:p>
        </p:txBody>
      </p:sp>
      <p:sp>
        <p:nvSpPr>
          <p:cNvPr id="4" name="TextBox 3"/>
          <p:cNvSpPr txBox="1"/>
          <p:nvPr/>
        </p:nvSpPr>
        <p:spPr>
          <a:xfrm>
            <a:off x="152400" y="3123081"/>
            <a:ext cx="8915400" cy="3582519"/>
          </a:xfrm>
          <a:prstGeom prst="rect">
            <a:avLst/>
          </a:prstGeom>
          <a:noFill/>
        </p:spPr>
        <p:txBody>
          <a:bodyPr wrap="square" rtlCol="0">
            <a:spAutoFit/>
          </a:bodyPr>
          <a:lstStyle/>
          <a:p>
            <a:pPr>
              <a:lnSpc>
                <a:spcPct val="90000"/>
              </a:lnSpc>
            </a:pPr>
            <a:r>
              <a:rPr lang="en-US" sz="3200" b="1" baseline="30000" dirty="0" smtClean="0">
                <a:solidFill>
                  <a:srgbClr val="FFFF00"/>
                </a:solidFill>
              </a:rPr>
              <a:t>5:1</a:t>
            </a:r>
            <a:r>
              <a:rPr lang="en-US" sz="2800" b="1" baseline="30000" dirty="0"/>
              <a:t> </a:t>
            </a:r>
            <a:r>
              <a:rPr lang="en-US" sz="2800" dirty="0" smtClean="0"/>
              <a:t>But </a:t>
            </a:r>
            <a:r>
              <a:rPr lang="en-US" sz="2800" dirty="0"/>
              <a:t>a certain man named Ananias, with </a:t>
            </a:r>
            <a:r>
              <a:rPr lang="en-US" sz="2800" dirty="0" err="1"/>
              <a:t>Sapphira</a:t>
            </a:r>
            <a:r>
              <a:rPr lang="en-US" sz="2800" dirty="0"/>
              <a:t> his wife, sold a possession.</a:t>
            </a:r>
            <a:r>
              <a:rPr lang="en-US" sz="2800" b="1" baseline="30000" dirty="0"/>
              <a:t>2 </a:t>
            </a:r>
            <a:r>
              <a:rPr lang="en-US" sz="2800" dirty="0"/>
              <a:t>And he kept back part of the proceeds, his wife also being aware of it, and brought a certain part and </a:t>
            </a:r>
            <a:r>
              <a:rPr lang="en-US" sz="2800" dirty="0">
                <a:solidFill>
                  <a:srgbClr val="FFFF00"/>
                </a:solidFill>
              </a:rPr>
              <a:t>laid it at the apostles’ feet</a:t>
            </a:r>
            <a:r>
              <a:rPr lang="en-US" sz="2800" dirty="0"/>
              <a:t>. </a:t>
            </a:r>
            <a:r>
              <a:rPr lang="en-US" sz="2800" b="1" baseline="30000" dirty="0"/>
              <a:t>3 </a:t>
            </a:r>
            <a:r>
              <a:rPr lang="en-US" sz="2800" dirty="0"/>
              <a:t>But Peter said, “Ananias, why has Satan filled your heart to lie to the Holy Spirit and keep </a:t>
            </a:r>
            <a:r>
              <a:rPr lang="en-US" sz="2800" dirty="0" smtClean="0"/>
              <a:t>back part</a:t>
            </a:r>
            <a:r>
              <a:rPr lang="en-US" sz="2800" dirty="0"/>
              <a:t> of the price of the land for yourself? </a:t>
            </a:r>
            <a:r>
              <a:rPr lang="en-US" sz="2800" b="1" baseline="30000" dirty="0"/>
              <a:t>4 </a:t>
            </a:r>
            <a:r>
              <a:rPr lang="en-US" sz="2800" dirty="0">
                <a:solidFill>
                  <a:srgbClr val="FFFF00"/>
                </a:solidFill>
              </a:rPr>
              <a:t>While it remained, was it not </a:t>
            </a:r>
            <a:r>
              <a:rPr lang="en-US" sz="2800" b="1" dirty="0">
                <a:solidFill>
                  <a:srgbClr val="FFFF00"/>
                </a:solidFill>
              </a:rPr>
              <a:t>your own</a:t>
            </a:r>
            <a:r>
              <a:rPr lang="en-US" sz="2800" dirty="0"/>
              <a:t>? And after it was sold, was it not in your own control? Why have you conceived this thing in your heart? You have not lied to men but to God.”</a:t>
            </a:r>
            <a:endParaRPr lang="en-US" sz="2800" dirty="0"/>
          </a:p>
        </p:txBody>
      </p:sp>
    </p:spTree>
    <p:extLst>
      <p:ext uri="{BB962C8B-B14F-4D97-AF65-F5344CB8AC3E}">
        <p14:creationId xmlns:p14="http://schemas.microsoft.com/office/powerpoint/2010/main" val="30032254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a:xfrm>
            <a:off x="685800" y="28754"/>
            <a:ext cx="7772400" cy="885646"/>
          </a:xfrm>
        </p:spPr>
        <p:txBody>
          <a:bodyPr/>
          <a:lstStyle/>
          <a:p>
            <a:r>
              <a:rPr lang="en-US" altLang="en-US" sz="4200" b="1" dirty="0" smtClean="0"/>
              <a:t>Acts 4 &amp; 5</a:t>
            </a:r>
            <a:endParaRPr lang="en-US" altLang="en-US" sz="4200" b="1" dirty="0"/>
          </a:p>
        </p:txBody>
      </p:sp>
      <p:sp>
        <p:nvSpPr>
          <p:cNvPr id="2" name="TextBox 1"/>
          <p:cNvSpPr txBox="1"/>
          <p:nvPr/>
        </p:nvSpPr>
        <p:spPr>
          <a:xfrm>
            <a:off x="228600" y="885646"/>
            <a:ext cx="8686800" cy="2031325"/>
          </a:xfrm>
          <a:prstGeom prst="rect">
            <a:avLst/>
          </a:prstGeom>
          <a:noFill/>
        </p:spPr>
        <p:txBody>
          <a:bodyPr wrap="square" rtlCol="0">
            <a:spAutoFit/>
          </a:bodyPr>
          <a:lstStyle/>
          <a:p>
            <a:pPr>
              <a:lnSpc>
                <a:spcPct val="90000"/>
              </a:lnSpc>
            </a:pPr>
            <a:r>
              <a:rPr lang="en-US" sz="3200" b="1" baseline="30000" dirty="0" smtClean="0">
                <a:solidFill>
                  <a:srgbClr val="FFFF00"/>
                </a:solidFill>
              </a:rPr>
              <a:t>4:34</a:t>
            </a:r>
            <a:r>
              <a:rPr lang="en-US" sz="2800" b="1" baseline="30000" dirty="0"/>
              <a:t> </a:t>
            </a:r>
            <a:r>
              <a:rPr lang="en-US" sz="2800" dirty="0"/>
              <a:t>Nor was there anyone among them who lacked; for all who were possessors of lands or houses sold them, and brought the proceeds of the things that were sold, </a:t>
            </a:r>
            <a:r>
              <a:rPr lang="en-US" sz="2800" b="1" baseline="30000" dirty="0"/>
              <a:t>35 </a:t>
            </a:r>
            <a:r>
              <a:rPr lang="en-US" sz="2800" dirty="0"/>
              <a:t>and </a:t>
            </a:r>
            <a:r>
              <a:rPr lang="en-US" sz="2800" dirty="0">
                <a:solidFill>
                  <a:srgbClr val="FFFF00"/>
                </a:solidFill>
              </a:rPr>
              <a:t>laid them at the apostles’ feet</a:t>
            </a:r>
            <a:r>
              <a:rPr lang="en-US" sz="2800" dirty="0"/>
              <a:t>; </a:t>
            </a:r>
            <a:r>
              <a:rPr lang="en-US" sz="2800" dirty="0">
                <a:solidFill>
                  <a:srgbClr val="FFFF00"/>
                </a:solidFill>
              </a:rPr>
              <a:t>and they distributed to each</a:t>
            </a:r>
            <a:r>
              <a:rPr lang="en-US" sz="2800" dirty="0"/>
              <a:t> as anyone had need.</a:t>
            </a:r>
            <a:endParaRPr lang="en-US" sz="2800" dirty="0"/>
          </a:p>
        </p:txBody>
      </p:sp>
      <p:sp>
        <p:nvSpPr>
          <p:cNvPr id="4" name="TextBox 3"/>
          <p:cNvSpPr txBox="1"/>
          <p:nvPr/>
        </p:nvSpPr>
        <p:spPr>
          <a:xfrm>
            <a:off x="152400" y="3123081"/>
            <a:ext cx="8915400" cy="3582519"/>
          </a:xfrm>
          <a:prstGeom prst="rect">
            <a:avLst/>
          </a:prstGeom>
          <a:noFill/>
        </p:spPr>
        <p:txBody>
          <a:bodyPr wrap="square" rtlCol="0">
            <a:spAutoFit/>
          </a:bodyPr>
          <a:lstStyle/>
          <a:p>
            <a:pPr>
              <a:lnSpc>
                <a:spcPct val="90000"/>
              </a:lnSpc>
            </a:pPr>
            <a:r>
              <a:rPr lang="en-US" sz="3200" b="1" baseline="30000" dirty="0" smtClean="0">
                <a:solidFill>
                  <a:srgbClr val="FFFF00"/>
                </a:solidFill>
              </a:rPr>
              <a:t>5:1</a:t>
            </a:r>
            <a:r>
              <a:rPr lang="en-US" sz="2800" b="1" baseline="30000" dirty="0"/>
              <a:t> </a:t>
            </a:r>
            <a:r>
              <a:rPr lang="en-US" sz="2800" dirty="0" smtClean="0"/>
              <a:t>But </a:t>
            </a:r>
            <a:r>
              <a:rPr lang="en-US" sz="2800" dirty="0"/>
              <a:t>a certain man named Ananias, with </a:t>
            </a:r>
            <a:r>
              <a:rPr lang="en-US" sz="2800" dirty="0" err="1"/>
              <a:t>Sapphira</a:t>
            </a:r>
            <a:r>
              <a:rPr lang="en-US" sz="2800" dirty="0"/>
              <a:t> his wife, sold a possession.</a:t>
            </a:r>
            <a:r>
              <a:rPr lang="en-US" sz="2800" b="1" baseline="30000" dirty="0"/>
              <a:t>2 </a:t>
            </a:r>
            <a:r>
              <a:rPr lang="en-US" sz="2800" dirty="0"/>
              <a:t>And he kept back part of the proceeds, his wife also being aware of it, and brought a certain part and </a:t>
            </a:r>
            <a:r>
              <a:rPr lang="en-US" sz="2800" dirty="0">
                <a:solidFill>
                  <a:srgbClr val="FFFF00"/>
                </a:solidFill>
              </a:rPr>
              <a:t>laid it at the apostles’ feet</a:t>
            </a:r>
            <a:r>
              <a:rPr lang="en-US" sz="2800" dirty="0"/>
              <a:t>. </a:t>
            </a:r>
            <a:r>
              <a:rPr lang="en-US" sz="2800" b="1" baseline="30000" dirty="0"/>
              <a:t>3 </a:t>
            </a:r>
            <a:r>
              <a:rPr lang="en-US" sz="2800" dirty="0"/>
              <a:t>But Peter said, “Ananias, why has Satan filled your heart to lie to the Holy Spirit and keep </a:t>
            </a:r>
            <a:r>
              <a:rPr lang="en-US" sz="2800" dirty="0" smtClean="0"/>
              <a:t>back part</a:t>
            </a:r>
            <a:r>
              <a:rPr lang="en-US" sz="2800" dirty="0"/>
              <a:t> of the price of the land for yourself? </a:t>
            </a:r>
            <a:r>
              <a:rPr lang="en-US" sz="2800" b="1" baseline="30000" dirty="0"/>
              <a:t>4 </a:t>
            </a:r>
            <a:r>
              <a:rPr lang="en-US" sz="2800" dirty="0">
                <a:solidFill>
                  <a:srgbClr val="FFFF00"/>
                </a:solidFill>
              </a:rPr>
              <a:t>While it remained, was it not </a:t>
            </a:r>
            <a:r>
              <a:rPr lang="en-US" sz="2800" b="1" dirty="0">
                <a:solidFill>
                  <a:srgbClr val="FFFF00"/>
                </a:solidFill>
              </a:rPr>
              <a:t>your own</a:t>
            </a:r>
            <a:r>
              <a:rPr lang="en-US" sz="2800" dirty="0"/>
              <a:t>? And </a:t>
            </a:r>
            <a:r>
              <a:rPr lang="en-US" sz="2800" u="sng" dirty="0">
                <a:solidFill>
                  <a:srgbClr val="FFFF00"/>
                </a:solidFill>
              </a:rPr>
              <a:t>after it was sold</a:t>
            </a:r>
            <a:r>
              <a:rPr lang="en-US" sz="2800" dirty="0">
                <a:solidFill>
                  <a:srgbClr val="FFFF00"/>
                </a:solidFill>
              </a:rPr>
              <a:t>, was it not in</a:t>
            </a:r>
            <a:r>
              <a:rPr lang="en-US" sz="2400" dirty="0">
                <a:solidFill>
                  <a:srgbClr val="FFFF00"/>
                </a:solidFill>
              </a:rPr>
              <a:t> </a:t>
            </a:r>
            <a:r>
              <a:rPr lang="en-US" sz="2800" b="1" dirty="0">
                <a:solidFill>
                  <a:srgbClr val="FFFF00"/>
                </a:solidFill>
              </a:rPr>
              <a:t>your own control</a:t>
            </a:r>
            <a:r>
              <a:rPr lang="en-US" sz="2800" dirty="0"/>
              <a:t>? Why have</a:t>
            </a:r>
            <a:r>
              <a:rPr lang="en-US" sz="2400" dirty="0"/>
              <a:t> </a:t>
            </a:r>
            <a:r>
              <a:rPr lang="en-US" sz="2800" dirty="0"/>
              <a:t>you</a:t>
            </a:r>
            <a:r>
              <a:rPr lang="en-US" sz="2400" dirty="0"/>
              <a:t> </a:t>
            </a:r>
            <a:r>
              <a:rPr lang="en-US" sz="2800" dirty="0"/>
              <a:t>conceived </a:t>
            </a:r>
            <a:r>
              <a:rPr lang="en-US" sz="2800" dirty="0" smtClean="0"/>
              <a:t>this</a:t>
            </a:r>
            <a:r>
              <a:rPr lang="en-US" sz="2400" dirty="0" smtClean="0"/>
              <a:t> </a:t>
            </a:r>
            <a:r>
              <a:rPr lang="en-US" sz="2800" dirty="0" smtClean="0"/>
              <a:t>thing in </a:t>
            </a:r>
            <a:r>
              <a:rPr lang="en-US" sz="2800" dirty="0"/>
              <a:t>your heart? You have not lied to men but to God.”</a:t>
            </a:r>
            <a:endParaRPr lang="en-US" sz="2800" dirty="0"/>
          </a:p>
        </p:txBody>
      </p:sp>
    </p:spTree>
    <p:extLst>
      <p:ext uri="{BB962C8B-B14F-4D97-AF65-F5344CB8AC3E}">
        <p14:creationId xmlns:p14="http://schemas.microsoft.com/office/powerpoint/2010/main" val="7643363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a:xfrm>
            <a:off x="685800" y="28754"/>
            <a:ext cx="7772400" cy="885646"/>
          </a:xfrm>
        </p:spPr>
        <p:txBody>
          <a:bodyPr/>
          <a:lstStyle/>
          <a:p>
            <a:r>
              <a:rPr lang="en-US" altLang="en-US" sz="4200" b="1" dirty="0" smtClean="0"/>
              <a:t>Acts 4 &amp; 5</a:t>
            </a:r>
            <a:endParaRPr lang="en-US" altLang="en-US" sz="4200" b="1" dirty="0"/>
          </a:p>
        </p:txBody>
      </p:sp>
      <p:sp>
        <p:nvSpPr>
          <p:cNvPr id="2" name="TextBox 1"/>
          <p:cNvSpPr txBox="1"/>
          <p:nvPr/>
        </p:nvSpPr>
        <p:spPr>
          <a:xfrm>
            <a:off x="228600" y="885646"/>
            <a:ext cx="8686800" cy="2031325"/>
          </a:xfrm>
          <a:prstGeom prst="rect">
            <a:avLst/>
          </a:prstGeom>
          <a:noFill/>
        </p:spPr>
        <p:txBody>
          <a:bodyPr wrap="square" rtlCol="0">
            <a:spAutoFit/>
          </a:bodyPr>
          <a:lstStyle/>
          <a:p>
            <a:pPr>
              <a:lnSpc>
                <a:spcPct val="90000"/>
              </a:lnSpc>
            </a:pPr>
            <a:r>
              <a:rPr lang="en-US" sz="3200" b="1" baseline="30000" dirty="0" smtClean="0">
                <a:solidFill>
                  <a:srgbClr val="FFFF00"/>
                </a:solidFill>
              </a:rPr>
              <a:t>4:34</a:t>
            </a:r>
            <a:r>
              <a:rPr lang="en-US" sz="2800" b="1" baseline="30000" dirty="0"/>
              <a:t> </a:t>
            </a:r>
            <a:r>
              <a:rPr lang="en-US" sz="2800" dirty="0"/>
              <a:t>Nor was there anyone among them who lacked; for all who were possessors of lands or houses sold them, and brought the proceeds of the things that were sold, </a:t>
            </a:r>
            <a:r>
              <a:rPr lang="en-US" sz="2800" b="1" baseline="30000" dirty="0"/>
              <a:t>35 </a:t>
            </a:r>
            <a:r>
              <a:rPr lang="en-US" sz="2800" dirty="0"/>
              <a:t>and </a:t>
            </a:r>
            <a:r>
              <a:rPr lang="en-US" sz="2800" dirty="0">
                <a:solidFill>
                  <a:srgbClr val="FFFF00"/>
                </a:solidFill>
              </a:rPr>
              <a:t>laid them at the apostles’ feet</a:t>
            </a:r>
            <a:r>
              <a:rPr lang="en-US" sz="2800" dirty="0"/>
              <a:t>; </a:t>
            </a:r>
            <a:r>
              <a:rPr lang="en-US" sz="2800" dirty="0">
                <a:solidFill>
                  <a:srgbClr val="FFFF00"/>
                </a:solidFill>
              </a:rPr>
              <a:t>and they distributed to each</a:t>
            </a:r>
            <a:r>
              <a:rPr lang="en-US" sz="2800" dirty="0"/>
              <a:t> as anyone had need.</a:t>
            </a:r>
            <a:endParaRPr lang="en-US" sz="2800" dirty="0"/>
          </a:p>
        </p:txBody>
      </p:sp>
      <p:sp>
        <p:nvSpPr>
          <p:cNvPr id="4" name="TextBox 3"/>
          <p:cNvSpPr txBox="1"/>
          <p:nvPr/>
        </p:nvSpPr>
        <p:spPr>
          <a:xfrm>
            <a:off x="152400" y="3123081"/>
            <a:ext cx="8915400" cy="3582519"/>
          </a:xfrm>
          <a:prstGeom prst="rect">
            <a:avLst/>
          </a:prstGeom>
          <a:noFill/>
        </p:spPr>
        <p:txBody>
          <a:bodyPr wrap="square" rtlCol="0">
            <a:spAutoFit/>
          </a:bodyPr>
          <a:lstStyle/>
          <a:p>
            <a:pPr>
              <a:lnSpc>
                <a:spcPct val="90000"/>
              </a:lnSpc>
            </a:pPr>
            <a:r>
              <a:rPr lang="en-US" sz="3200" b="1" baseline="30000" dirty="0" smtClean="0">
                <a:solidFill>
                  <a:srgbClr val="FFFF00"/>
                </a:solidFill>
              </a:rPr>
              <a:t>5:1</a:t>
            </a:r>
            <a:r>
              <a:rPr lang="en-US" sz="2800" b="1" baseline="30000" dirty="0"/>
              <a:t> </a:t>
            </a:r>
            <a:r>
              <a:rPr lang="en-US" sz="2800" dirty="0" smtClean="0"/>
              <a:t>But </a:t>
            </a:r>
            <a:r>
              <a:rPr lang="en-US" sz="2800" dirty="0"/>
              <a:t>a certain man named Ananias, with </a:t>
            </a:r>
            <a:r>
              <a:rPr lang="en-US" sz="2800" dirty="0" err="1"/>
              <a:t>Sapphira</a:t>
            </a:r>
            <a:r>
              <a:rPr lang="en-US" sz="2800" dirty="0"/>
              <a:t> his wife, sold a possession.</a:t>
            </a:r>
            <a:r>
              <a:rPr lang="en-US" sz="2800" b="1" baseline="30000" dirty="0"/>
              <a:t>2 </a:t>
            </a:r>
            <a:r>
              <a:rPr lang="en-US" sz="2800" dirty="0"/>
              <a:t>And he kept back part of the proceeds, his wife also being aware of it, and brought a certain part and </a:t>
            </a:r>
            <a:r>
              <a:rPr lang="en-US" sz="2800" dirty="0">
                <a:solidFill>
                  <a:srgbClr val="FFFF00"/>
                </a:solidFill>
              </a:rPr>
              <a:t>laid it at the apostles’ feet</a:t>
            </a:r>
            <a:r>
              <a:rPr lang="en-US" sz="2800" dirty="0"/>
              <a:t>. </a:t>
            </a:r>
            <a:r>
              <a:rPr lang="en-US" sz="2800" b="1" baseline="30000" dirty="0"/>
              <a:t>3 </a:t>
            </a:r>
            <a:r>
              <a:rPr lang="en-US" sz="2800" dirty="0"/>
              <a:t>But Peter said, “Ananias, why has Satan filled your heart to lie to the Holy Spirit and keep </a:t>
            </a:r>
            <a:r>
              <a:rPr lang="en-US" sz="2800" dirty="0" smtClean="0"/>
              <a:t>back part</a:t>
            </a:r>
            <a:r>
              <a:rPr lang="en-US" sz="2800" dirty="0"/>
              <a:t> of the price of the land for yourself? </a:t>
            </a:r>
            <a:r>
              <a:rPr lang="en-US" sz="2800" b="1" baseline="30000" dirty="0"/>
              <a:t>4 </a:t>
            </a:r>
            <a:r>
              <a:rPr lang="en-US" sz="2800" dirty="0">
                <a:solidFill>
                  <a:srgbClr val="FFFF00"/>
                </a:solidFill>
              </a:rPr>
              <a:t>While it remained, was it not </a:t>
            </a:r>
            <a:r>
              <a:rPr lang="en-US" sz="2800" b="1" dirty="0">
                <a:solidFill>
                  <a:srgbClr val="FFFF00"/>
                </a:solidFill>
              </a:rPr>
              <a:t>your own</a:t>
            </a:r>
            <a:r>
              <a:rPr lang="en-US" sz="2800" dirty="0"/>
              <a:t>? And </a:t>
            </a:r>
            <a:r>
              <a:rPr lang="en-US" sz="2800" u="sng" dirty="0">
                <a:solidFill>
                  <a:srgbClr val="FFFF00"/>
                </a:solidFill>
              </a:rPr>
              <a:t>after it was sold</a:t>
            </a:r>
            <a:r>
              <a:rPr lang="en-US" sz="2800" dirty="0">
                <a:solidFill>
                  <a:srgbClr val="FFFF00"/>
                </a:solidFill>
              </a:rPr>
              <a:t>, was it not in</a:t>
            </a:r>
            <a:r>
              <a:rPr lang="en-US" sz="2400" dirty="0">
                <a:solidFill>
                  <a:srgbClr val="FFFF00"/>
                </a:solidFill>
              </a:rPr>
              <a:t> </a:t>
            </a:r>
            <a:r>
              <a:rPr lang="en-US" sz="2800" b="1" dirty="0">
                <a:solidFill>
                  <a:srgbClr val="FFFF00"/>
                </a:solidFill>
              </a:rPr>
              <a:t>your own control</a:t>
            </a:r>
            <a:r>
              <a:rPr lang="en-US" sz="2800" dirty="0"/>
              <a:t>? Why have</a:t>
            </a:r>
            <a:r>
              <a:rPr lang="en-US" sz="2400" dirty="0"/>
              <a:t> </a:t>
            </a:r>
            <a:r>
              <a:rPr lang="en-US" sz="2800" dirty="0"/>
              <a:t>you</a:t>
            </a:r>
            <a:r>
              <a:rPr lang="en-US" sz="2400" dirty="0"/>
              <a:t> </a:t>
            </a:r>
            <a:r>
              <a:rPr lang="en-US" sz="2800" dirty="0">
                <a:solidFill>
                  <a:srgbClr val="FFFF00"/>
                </a:solidFill>
              </a:rPr>
              <a:t>conceived </a:t>
            </a:r>
            <a:r>
              <a:rPr lang="en-US" sz="2800" dirty="0" smtClean="0">
                <a:solidFill>
                  <a:srgbClr val="FFFF00"/>
                </a:solidFill>
              </a:rPr>
              <a:t>this</a:t>
            </a:r>
            <a:r>
              <a:rPr lang="en-US" sz="2400" dirty="0" smtClean="0">
                <a:solidFill>
                  <a:srgbClr val="FFFF00"/>
                </a:solidFill>
              </a:rPr>
              <a:t> </a:t>
            </a:r>
            <a:r>
              <a:rPr lang="en-US" sz="2800" dirty="0" smtClean="0">
                <a:solidFill>
                  <a:srgbClr val="FFFF00"/>
                </a:solidFill>
              </a:rPr>
              <a:t>thing </a:t>
            </a:r>
            <a:r>
              <a:rPr lang="en-US" sz="2800" u="sng" dirty="0" smtClean="0">
                <a:solidFill>
                  <a:srgbClr val="FFFF00"/>
                </a:solidFill>
              </a:rPr>
              <a:t>in </a:t>
            </a:r>
            <a:r>
              <a:rPr lang="en-US" sz="2800" u="sng" dirty="0">
                <a:solidFill>
                  <a:srgbClr val="FFFF00"/>
                </a:solidFill>
              </a:rPr>
              <a:t>your heart</a:t>
            </a:r>
            <a:r>
              <a:rPr lang="en-US" sz="2800" dirty="0"/>
              <a:t>? You have not lied to men but to God.”</a:t>
            </a:r>
            <a:endParaRPr lang="en-US" sz="2800" dirty="0"/>
          </a:p>
        </p:txBody>
      </p:sp>
    </p:spTree>
    <p:extLst>
      <p:ext uri="{BB962C8B-B14F-4D97-AF65-F5344CB8AC3E}">
        <p14:creationId xmlns:p14="http://schemas.microsoft.com/office/powerpoint/2010/main" val="40667548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a:xfrm>
            <a:off x="685800" y="0"/>
            <a:ext cx="7772400" cy="1066800"/>
          </a:xfrm>
        </p:spPr>
        <p:txBody>
          <a:bodyPr/>
          <a:lstStyle/>
          <a:p>
            <a:r>
              <a:rPr lang="en-US" altLang="en-US" b="1" dirty="0"/>
              <a:t>2 Corinthians </a:t>
            </a:r>
            <a:r>
              <a:rPr lang="en-US" altLang="en-US" b="1" dirty="0" smtClean="0"/>
              <a:t>8:1-7</a:t>
            </a:r>
            <a:endParaRPr lang="en-US" altLang="en-US" b="1" dirty="0"/>
          </a:p>
        </p:txBody>
      </p:sp>
      <p:sp>
        <p:nvSpPr>
          <p:cNvPr id="2" name="TextBox 1"/>
          <p:cNvSpPr txBox="1"/>
          <p:nvPr/>
        </p:nvSpPr>
        <p:spPr>
          <a:xfrm>
            <a:off x="76200" y="885646"/>
            <a:ext cx="9067800" cy="6124754"/>
          </a:xfrm>
          <a:prstGeom prst="rect">
            <a:avLst/>
          </a:prstGeom>
          <a:noFill/>
        </p:spPr>
        <p:txBody>
          <a:bodyPr wrap="square" rtlCol="0">
            <a:spAutoFit/>
          </a:bodyPr>
          <a:lstStyle/>
          <a:p>
            <a:pPr>
              <a:lnSpc>
                <a:spcPct val="96000"/>
              </a:lnSpc>
            </a:pPr>
            <a:r>
              <a:rPr lang="en-US" sz="2800" b="1" baseline="30000" dirty="0" smtClean="0"/>
              <a:t>1 </a:t>
            </a:r>
            <a:r>
              <a:rPr lang="en-US" sz="2800" dirty="0" smtClean="0"/>
              <a:t>Moreover</a:t>
            </a:r>
            <a:r>
              <a:rPr lang="en-US" sz="2800" dirty="0"/>
              <a:t>,</a:t>
            </a:r>
            <a:r>
              <a:rPr lang="en-US" sz="2400" dirty="0"/>
              <a:t> </a:t>
            </a:r>
            <a:r>
              <a:rPr lang="en-US" sz="2800" dirty="0"/>
              <a:t>brethren, we</a:t>
            </a:r>
            <a:r>
              <a:rPr lang="en-US" sz="2400" dirty="0"/>
              <a:t> </a:t>
            </a:r>
            <a:r>
              <a:rPr lang="en-US" sz="2800" dirty="0"/>
              <a:t>make known to</a:t>
            </a:r>
            <a:r>
              <a:rPr lang="en-US" sz="2400" dirty="0"/>
              <a:t> </a:t>
            </a:r>
            <a:r>
              <a:rPr lang="en-US" sz="2800" dirty="0"/>
              <a:t>you the grace </a:t>
            </a:r>
            <a:r>
              <a:rPr lang="en-US" sz="2800" dirty="0" smtClean="0"/>
              <a:t>of God bestowed </a:t>
            </a:r>
            <a:r>
              <a:rPr lang="en-US" sz="2800" dirty="0"/>
              <a:t>on the churches of Macedonia: </a:t>
            </a:r>
            <a:r>
              <a:rPr lang="en-US" sz="2800" b="1" baseline="30000" dirty="0"/>
              <a:t>2 </a:t>
            </a:r>
            <a:r>
              <a:rPr lang="en-US" sz="2800" dirty="0"/>
              <a:t>that in a great trial of affliction the abundance of their joy and their deep poverty abounded in the riches of their liberality. </a:t>
            </a:r>
            <a:r>
              <a:rPr lang="en-US" sz="2800" b="1" baseline="30000" dirty="0"/>
              <a:t>3 </a:t>
            </a:r>
            <a:r>
              <a:rPr lang="en-US" sz="2800" dirty="0"/>
              <a:t>For I bear witness that according to their ability, yes, </a:t>
            </a:r>
            <a:r>
              <a:rPr lang="en-US" sz="2800" dirty="0" smtClean="0"/>
              <a:t>and beyond their ability, they were freely willing</a:t>
            </a:r>
            <a:r>
              <a:rPr lang="en-US" sz="2800" dirty="0"/>
              <a:t>, </a:t>
            </a:r>
            <a:r>
              <a:rPr lang="en-US" sz="2800" b="1" baseline="30000" dirty="0"/>
              <a:t>4 </a:t>
            </a:r>
            <a:r>
              <a:rPr lang="en-US" sz="2800" dirty="0"/>
              <a:t>imploring us with much urgency that we would </a:t>
            </a:r>
            <a:r>
              <a:rPr lang="en-US" sz="2800" dirty="0" smtClean="0"/>
              <a:t>receive the </a:t>
            </a:r>
            <a:r>
              <a:rPr lang="en-US" sz="2800" dirty="0"/>
              <a:t>gift and the fellowship of the ministering to the saints. </a:t>
            </a:r>
            <a:r>
              <a:rPr lang="en-US" sz="2800" b="1" baseline="30000" dirty="0"/>
              <a:t>5 </a:t>
            </a:r>
            <a:r>
              <a:rPr lang="en-US" sz="2800" dirty="0"/>
              <a:t>And not only as we had hoped, but they first gave themselves to the Lord, and then to us by the will of God. </a:t>
            </a:r>
            <a:r>
              <a:rPr lang="en-US" sz="2800" b="1" baseline="30000" dirty="0"/>
              <a:t>6 </a:t>
            </a:r>
            <a:r>
              <a:rPr lang="en-US" sz="2800" dirty="0"/>
              <a:t>So we urged Titus, that as he had begun, so he would also complete this grace in you as well. </a:t>
            </a:r>
            <a:r>
              <a:rPr lang="en-US" sz="2800" b="1" baseline="30000" dirty="0"/>
              <a:t>7 </a:t>
            </a:r>
            <a:r>
              <a:rPr lang="en-US" sz="2800" dirty="0"/>
              <a:t>But as you abound in </a:t>
            </a:r>
            <a:r>
              <a:rPr lang="en-US" sz="2800" dirty="0" smtClean="0"/>
              <a:t>everything — in </a:t>
            </a:r>
            <a:r>
              <a:rPr lang="en-US" sz="2800" dirty="0"/>
              <a:t>faith, in speech, in knowledge, in all diligence, and in your love for </a:t>
            </a:r>
            <a:r>
              <a:rPr lang="en-US" sz="2800" dirty="0" smtClean="0"/>
              <a:t>us — see</a:t>
            </a:r>
            <a:r>
              <a:rPr lang="en-US" sz="2800" dirty="0"/>
              <a:t> that you abound</a:t>
            </a:r>
            <a:r>
              <a:rPr lang="en-US" sz="3200" dirty="0"/>
              <a:t> </a:t>
            </a:r>
            <a:r>
              <a:rPr lang="en-US" sz="2800" dirty="0"/>
              <a:t>in this grace also.</a:t>
            </a:r>
            <a:endParaRPr lang="en-US" sz="2800" dirty="0"/>
          </a:p>
        </p:txBody>
      </p:sp>
    </p:spTree>
    <p:extLst>
      <p:ext uri="{BB962C8B-B14F-4D97-AF65-F5344CB8AC3E}">
        <p14:creationId xmlns:p14="http://schemas.microsoft.com/office/powerpoint/2010/main" val="18925237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2971800"/>
            <a:ext cx="9144000" cy="2514600"/>
          </a:xfrm>
          <a:effectLst>
            <a:outerShdw dist="35921" dir="2700000" algn="ctr" rotWithShape="0">
              <a:srgbClr val="000000"/>
            </a:outerShdw>
          </a:effectLst>
        </p:spPr>
        <p:txBody>
          <a:bodyPr/>
          <a:lstStyle/>
          <a:p>
            <a:pPr>
              <a:lnSpc>
                <a:spcPct val="90000"/>
              </a:lnSpc>
            </a:pPr>
            <a:r>
              <a:rPr lang="en-US" altLang="en-US" sz="7000" b="1" dirty="0" smtClean="0">
                <a:solidFill>
                  <a:schemeClr val="tx2"/>
                </a:solidFill>
                <a:cs typeface="Times New Roman" panose="02020603050405020304" pitchFamily="18" charset="0"/>
              </a:rPr>
              <a:t>Acceptable Worship in N.T. – </a:t>
            </a:r>
            <a:r>
              <a:rPr lang="en-US" altLang="en-US" sz="7000" b="1" dirty="0" smtClean="0">
                <a:solidFill>
                  <a:schemeClr val="tx2"/>
                </a:solidFill>
                <a:cs typeface="Times New Roman" panose="02020603050405020304" pitchFamily="18" charset="0"/>
              </a:rPr>
              <a:t>Contribution</a:t>
            </a:r>
            <a:endParaRPr lang="en-US" altLang="en-US" sz="7000" b="1" dirty="0">
              <a:solidFill>
                <a:schemeClr val="tx2"/>
              </a:solidFill>
              <a:cs typeface="Times New Roman" panose="02020603050405020304" pitchFamily="18" charset="0"/>
            </a:endParaRPr>
          </a:p>
        </p:txBody>
      </p:sp>
      <p:sp>
        <p:nvSpPr>
          <p:cNvPr id="2051" name="Rectangle 3"/>
          <p:cNvSpPr>
            <a:spLocks noGrp="1" noChangeArrowheads="1"/>
          </p:cNvSpPr>
          <p:nvPr>
            <p:ph type="subTitle" idx="1"/>
          </p:nvPr>
        </p:nvSpPr>
        <p:spPr>
          <a:xfrm>
            <a:off x="0" y="5486400"/>
            <a:ext cx="9144000" cy="1143000"/>
          </a:xfrm>
          <a:effectLst>
            <a:outerShdw dist="35921" dir="2700000" algn="ctr" rotWithShape="0">
              <a:srgbClr val="000000"/>
            </a:outerShdw>
          </a:effectLst>
        </p:spPr>
        <p:txBody>
          <a:bodyPr/>
          <a:lstStyle/>
          <a:p>
            <a:r>
              <a:rPr lang="en-US" altLang="en-US" sz="5400" b="1" dirty="0" smtClean="0">
                <a:solidFill>
                  <a:schemeClr val="tx1"/>
                </a:solidFill>
              </a:rPr>
              <a:t>1 Corinthians 16</a:t>
            </a:r>
            <a:r>
              <a:rPr lang="en-US" altLang="en-US" sz="5400" b="1" dirty="0" smtClean="0">
                <a:solidFill>
                  <a:schemeClr val="tx1"/>
                </a:solidFill>
              </a:rPr>
              <a:t>:1-2</a:t>
            </a:r>
            <a:endParaRPr lang="en-US" altLang="en-US" sz="5400" b="1" dirty="0">
              <a:solidFill>
                <a:schemeClr val="tx1"/>
              </a:solidFill>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29718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a:xfrm>
            <a:off x="685800" y="0"/>
            <a:ext cx="7772400" cy="1066800"/>
          </a:xfrm>
        </p:spPr>
        <p:txBody>
          <a:bodyPr/>
          <a:lstStyle/>
          <a:p>
            <a:r>
              <a:rPr lang="en-US" altLang="en-US" b="1" dirty="0"/>
              <a:t>2 Corinthians </a:t>
            </a:r>
            <a:r>
              <a:rPr lang="en-US" altLang="en-US" b="1" dirty="0" smtClean="0"/>
              <a:t>8:1-7</a:t>
            </a:r>
            <a:endParaRPr lang="en-US" altLang="en-US" b="1" dirty="0"/>
          </a:p>
        </p:txBody>
      </p:sp>
      <p:sp>
        <p:nvSpPr>
          <p:cNvPr id="2" name="TextBox 1"/>
          <p:cNvSpPr txBox="1"/>
          <p:nvPr/>
        </p:nvSpPr>
        <p:spPr>
          <a:xfrm>
            <a:off x="76200" y="885646"/>
            <a:ext cx="9067800" cy="6124754"/>
          </a:xfrm>
          <a:prstGeom prst="rect">
            <a:avLst/>
          </a:prstGeom>
          <a:noFill/>
        </p:spPr>
        <p:txBody>
          <a:bodyPr wrap="square" rtlCol="0">
            <a:spAutoFit/>
          </a:bodyPr>
          <a:lstStyle/>
          <a:p>
            <a:pPr>
              <a:lnSpc>
                <a:spcPct val="96000"/>
              </a:lnSpc>
            </a:pPr>
            <a:r>
              <a:rPr lang="en-US" sz="2800" b="1" baseline="30000" dirty="0" smtClean="0"/>
              <a:t>1 </a:t>
            </a:r>
            <a:r>
              <a:rPr lang="en-US" sz="2800" dirty="0" smtClean="0"/>
              <a:t>Moreover</a:t>
            </a:r>
            <a:r>
              <a:rPr lang="en-US" sz="2800" dirty="0"/>
              <a:t>,</a:t>
            </a:r>
            <a:r>
              <a:rPr lang="en-US" sz="2400" dirty="0"/>
              <a:t> </a:t>
            </a:r>
            <a:r>
              <a:rPr lang="en-US" sz="2800" dirty="0"/>
              <a:t>brethren, we</a:t>
            </a:r>
            <a:r>
              <a:rPr lang="en-US" sz="2400" dirty="0"/>
              <a:t> </a:t>
            </a:r>
            <a:r>
              <a:rPr lang="en-US" sz="2800" dirty="0"/>
              <a:t>make known to</a:t>
            </a:r>
            <a:r>
              <a:rPr lang="en-US" sz="2400" dirty="0"/>
              <a:t> </a:t>
            </a:r>
            <a:r>
              <a:rPr lang="en-US" sz="2800" dirty="0"/>
              <a:t>you the grace </a:t>
            </a:r>
            <a:r>
              <a:rPr lang="en-US" sz="2800" dirty="0" smtClean="0"/>
              <a:t>of God bestowed </a:t>
            </a:r>
            <a:r>
              <a:rPr lang="en-US" sz="2800" dirty="0"/>
              <a:t>on the churches of Macedonia: </a:t>
            </a:r>
            <a:r>
              <a:rPr lang="en-US" sz="2800" b="1" baseline="30000" dirty="0"/>
              <a:t>2 </a:t>
            </a:r>
            <a:r>
              <a:rPr lang="en-US" sz="2800" dirty="0"/>
              <a:t>that in a great trial of affliction </a:t>
            </a:r>
            <a:r>
              <a:rPr lang="en-US" sz="2800" dirty="0">
                <a:solidFill>
                  <a:srgbClr val="FFFF00"/>
                </a:solidFill>
              </a:rPr>
              <a:t>the abundance of their joy and their deep poverty abounded in the riches of their liberality</a:t>
            </a:r>
            <a:r>
              <a:rPr lang="en-US" sz="2800" dirty="0"/>
              <a:t>. </a:t>
            </a:r>
            <a:r>
              <a:rPr lang="en-US" sz="2800" b="1" baseline="30000" dirty="0"/>
              <a:t>3 </a:t>
            </a:r>
            <a:r>
              <a:rPr lang="en-US" sz="2800" dirty="0"/>
              <a:t>For I bear witness that according to their ability, yes, </a:t>
            </a:r>
            <a:r>
              <a:rPr lang="en-US" sz="2800" dirty="0" smtClean="0"/>
              <a:t>and beyond their ability, they were freely willing</a:t>
            </a:r>
            <a:r>
              <a:rPr lang="en-US" sz="2800" dirty="0"/>
              <a:t>, </a:t>
            </a:r>
            <a:r>
              <a:rPr lang="en-US" sz="2800" b="1" baseline="30000" dirty="0"/>
              <a:t>4 </a:t>
            </a:r>
            <a:r>
              <a:rPr lang="en-US" sz="2800" dirty="0"/>
              <a:t>imploring us with much urgency that we would </a:t>
            </a:r>
            <a:r>
              <a:rPr lang="en-US" sz="2800" dirty="0" smtClean="0"/>
              <a:t>receive the </a:t>
            </a:r>
            <a:r>
              <a:rPr lang="en-US" sz="2800" dirty="0"/>
              <a:t>gift and the fellowship of the ministering to the saints. </a:t>
            </a:r>
            <a:r>
              <a:rPr lang="en-US" sz="2800" b="1" baseline="30000" dirty="0"/>
              <a:t>5 </a:t>
            </a:r>
            <a:r>
              <a:rPr lang="en-US" sz="2800" dirty="0"/>
              <a:t>And not only as we had hoped, but they first gave themselves to the Lord, and then to us by the will of God. </a:t>
            </a:r>
            <a:r>
              <a:rPr lang="en-US" sz="2800" b="1" baseline="30000" dirty="0"/>
              <a:t>6 </a:t>
            </a:r>
            <a:r>
              <a:rPr lang="en-US" sz="2800" dirty="0"/>
              <a:t>So we urged Titus, that as he had begun, so he would also complete this grace in you as well. </a:t>
            </a:r>
            <a:r>
              <a:rPr lang="en-US" sz="2800" b="1" baseline="30000" dirty="0"/>
              <a:t>7 </a:t>
            </a:r>
            <a:r>
              <a:rPr lang="en-US" sz="2800" dirty="0"/>
              <a:t>But as you abound in </a:t>
            </a:r>
            <a:r>
              <a:rPr lang="en-US" sz="2800" dirty="0" smtClean="0"/>
              <a:t>everything — in </a:t>
            </a:r>
            <a:r>
              <a:rPr lang="en-US" sz="2800" dirty="0"/>
              <a:t>faith, in speech, in knowledge, in all diligence, and in your love for </a:t>
            </a:r>
            <a:r>
              <a:rPr lang="en-US" sz="2800" dirty="0" smtClean="0"/>
              <a:t>us — see</a:t>
            </a:r>
            <a:r>
              <a:rPr lang="en-US" sz="2800" dirty="0"/>
              <a:t> that you abound</a:t>
            </a:r>
            <a:r>
              <a:rPr lang="en-US" sz="3200" dirty="0"/>
              <a:t> </a:t>
            </a:r>
            <a:r>
              <a:rPr lang="en-US" sz="2800" dirty="0"/>
              <a:t>in this grace also.</a:t>
            </a:r>
            <a:endParaRPr lang="en-US" sz="2800" dirty="0"/>
          </a:p>
        </p:txBody>
      </p:sp>
    </p:spTree>
    <p:extLst>
      <p:ext uri="{BB962C8B-B14F-4D97-AF65-F5344CB8AC3E}">
        <p14:creationId xmlns:p14="http://schemas.microsoft.com/office/powerpoint/2010/main" val="35149933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a:xfrm>
            <a:off x="685800" y="0"/>
            <a:ext cx="7772400" cy="1066800"/>
          </a:xfrm>
        </p:spPr>
        <p:txBody>
          <a:bodyPr/>
          <a:lstStyle/>
          <a:p>
            <a:r>
              <a:rPr lang="en-US" altLang="en-US" b="1" dirty="0"/>
              <a:t>2 Corinthians </a:t>
            </a:r>
            <a:r>
              <a:rPr lang="en-US" altLang="en-US" b="1" dirty="0" smtClean="0"/>
              <a:t>8:1-7</a:t>
            </a:r>
            <a:endParaRPr lang="en-US" altLang="en-US" b="1" dirty="0"/>
          </a:p>
        </p:txBody>
      </p:sp>
      <p:sp>
        <p:nvSpPr>
          <p:cNvPr id="2" name="TextBox 1"/>
          <p:cNvSpPr txBox="1"/>
          <p:nvPr/>
        </p:nvSpPr>
        <p:spPr>
          <a:xfrm>
            <a:off x="76200" y="885646"/>
            <a:ext cx="9067800" cy="6124754"/>
          </a:xfrm>
          <a:prstGeom prst="rect">
            <a:avLst/>
          </a:prstGeom>
          <a:noFill/>
        </p:spPr>
        <p:txBody>
          <a:bodyPr wrap="square" rtlCol="0">
            <a:spAutoFit/>
          </a:bodyPr>
          <a:lstStyle/>
          <a:p>
            <a:pPr>
              <a:lnSpc>
                <a:spcPct val="96000"/>
              </a:lnSpc>
            </a:pPr>
            <a:r>
              <a:rPr lang="en-US" sz="2800" b="1" baseline="30000" dirty="0" smtClean="0"/>
              <a:t>1 </a:t>
            </a:r>
            <a:r>
              <a:rPr lang="en-US" sz="2800" dirty="0" smtClean="0"/>
              <a:t>Moreover</a:t>
            </a:r>
            <a:r>
              <a:rPr lang="en-US" sz="2800" dirty="0"/>
              <a:t>,</a:t>
            </a:r>
            <a:r>
              <a:rPr lang="en-US" sz="2400" dirty="0"/>
              <a:t> </a:t>
            </a:r>
            <a:r>
              <a:rPr lang="en-US" sz="2800" dirty="0"/>
              <a:t>brethren, we</a:t>
            </a:r>
            <a:r>
              <a:rPr lang="en-US" sz="2400" dirty="0"/>
              <a:t> </a:t>
            </a:r>
            <a:r>
              <a:rPr lang="en-US" sz="2800" dirty="0"/>
              <a:t>make known to</a:t>
            </a:r>
            <a:r>
              <a:rPr lang="en-US" sz="2400" dirty="0"/>
              <a:t> </a:t>
            </a:r>
            <a:r>
              <a:rPr lang="en-US" sz="2800" dirty="0"/>
              <a:t>you the grace </a:t>
            </a:r>
            <a:r>
              <a:rPr lang="en-US" sz="2800" dirty="0" smtClean="0"/>
              <a:t>of God bestowed </a:t>
            </a:r>
            <a:r>
              <a:rPr lang="en-US" sz="2800" dirty="0"/>
              <a:t>on the churches of Macedonia: </a:t>
            </a:r>
            <a:r>
              <a:rPr lang="en-US" sz="2800" b="1" baseline="30000" dirty="0"/>
              <a:t>2 </a:t>
            </a:r>
            <a:r>
              <a:rPr lang="en-US" sz="2800" dirty="0"/>
              <a:t>that in a great trial of affliction </a:t>
            </a:r>
            <a:r>
              <a:rPr lang="en-US" sz="2800" dirty="0">
                <a:solidFill>
                  <a:srgbClr val="FFFF00"/>
                </a:solidFill>
              </a:rPr>
              <a:t>the abundance of their joy and their deep poverty abounded in the riches of their liberality</a:t>
            </a:r>
            <a:r>
              <a:rPr lang="en-US" sz="2800" dirty="0"/>
              <a:t>. </a:t>
            </a:r>
            <a:r>
              <a:rPr lang="en-US" sz="2800" b="1" baseline="30000" dirty="0"/>
              <a:t>3 </a:t>
            </a:r>
            <a:r>
              <a:rPr lang="en-US" sz="2800" dirty="0"/>
              <a:t>For I bear witness that </a:t>
            </a:r>
            <a:r>
              <a:rPr lang="en-US" sz="2800" b="1" dirty="0">
                <a:solidFill>
                  <a:srgbClr val="FFFF00"/>
                </a:solidFill>
              </a:rPr>
              <a:t>according to their ability</a:t>
            </a:r>
            <a:r>
              <a:rPr lang="en-US" sz="2800" dirty="0"/>
              <a:t>, yes, </a:t>
            </a:r>
            <a:r>
              <a:rPr lang="en-US" sz="2800" dirty="0" smtClean="0"/>
              <a:t>and beyond their ability, they were freely willing</a:t>
            </a:r>
            <a:r>
              <a:rPr lang="en-US" sz="2800" dirty="0"/>
              <a:t>, </a:t>
            </a:r>
            <a:r>
              <a:rPr lang="en-US" sz="2800" b="1" baseline="30000" dirty="0"/>
              <a:t>4 </a:t>
            </a:r>
            <a:r>
              <a:rPr lang="en-US" sz="2800" dirty="0"/>
              <a:t>imploring us with much urgency that we would </a:t>
            </a:r>
            <a:r>
              <a:rPr lang="en-US" sz="2800" dirty="0" smtClean="0"/>
              <a:t>receive the </a:t>
            </a:r>
            <a:r>
              <a:rPr lang="en-US" sz="2800" dirty="0"/>
              <a:t>gift and the fellowship of the ministering to the saints. </a:t>
            </a:r>
            <a:r>
              <a:rPr lang="en-US" sz="2800" b="1" baseline="30000" dirty="0"/>
              <a:t>5 </a:t>
            </a:r>
            <a:r>
              <a:rPr lang="en-US" sz="2800" dirty="0"/>
              <a:t>And not only as we had hoped, but they first gave themselves to the Lord, and then to us by the will of God. </a:t>
            </a:r>
            <a:r>
              <a:rPr lang="en-US" sz="2800" b="1" baseline="30000" dirty="0"/>
              <a:t>6 </a:t>
            </a:r>
            <a:r>
              <a:rPr lang="en-US" sz="2800" dirty="0"/>
              <a:t>So we urged Titus, that as he had begun, so he would also complete this grace in you as well. </a:t>
            </a:r>
            <a:r>
              <a:rPr lang="en-US" sz="2800" b="1" baseline="30000" dirty="0"/>
              <a:t>7 </a:t>
            </a:r>
            <a:r>
              <a:rPr lang="en-US" sz="2800" dirty="0"/>
              <a:t>But as you abound in </a:t>
            </a:r>
            <a:r>
              <a:rPr lang="en-US" sz="2800" dirty="0" smtClean="0"/>
              <a:t>everything — in </a:t>
            </a:r>
            <a:r>
              <a:rPr lang="en-US" sz="2800" dirty="0"/>
              <a:t>faith, in speech, in knowledge, in all diligence, and in your love for </a:t>
            </a:r>
            <a:r>
              <a:rPr lang="en-US" sz="2800" dirty="0" smtClean="0"/>
              <a:t>us — see</a:t>
            </a:r>
            <a:r>
              <a:rPr lang="en-US" sz="2800" dirty="0"/>
              <a:t> that you abound</a:t>
            </a:r>
            <a:r>
              <a:rPr lang="en-US" sz="3200" dirty="0"/>
              <a:t> </a:t>
            </a:r>
            <a:r>
              <a:rPr lang="en-US" sz="2800" dirty="0"/>
              <a:t>in this grace also.</a:t>
            </a:r>
            <a:endParaRPr lang="en-US" sz="2800" dirty="0"/>
          </a:p>
        </p:txBody>
      </p:sp>
    </p:spTree>
    <p:extLst>
      <p:ext uri="{BB962C8B-B14F-4D97-AF65-F5344CB8AC3E}">
        <p14:creationId xmlns:p14="http://schemas.microsoft.com/office/powerpoint/2010/main" val="3170286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a:xfrm>
            <a:off x="685800" y="0"/>
            <a:ext cx="7772400" cy="1066800"/>
          </a:xfrm>
        </p:spPr>
        <p:txBody>
          <a:bodyPr/>
          <a:lstStyle/>
          <a:p>
            <a:r>
              <a:rPr lang="en-US" altLang="en-US" b="1" dirty="0"/>
              <a:t>2 Corinthians </a:t>
            </a:r>
            <a:r>
              <a:rPr lang="en-US" altLang="en-US" b="1" dirty="0" smtClean="0"/>
              <a:t>8:1-7</a:t>
            </a:r>
            <a:endParaRPr lang="en-US" altLang="en-US" b="1" dirty="0"/>
          </a:p>
        </p:txBody>
      </p:sp>
      <p:sp>
        <p:nvSpPr>
          <p:cNvPr id="2" name="TextBox 1"/>
          <p:cNvSpPr txBox="1"/>
          <p:nvPr/>
        </p:nvSpPr>
        <p:spPr>
          <a:xfrm>
            <a:off x="76200" y="885646"/>
            <a:ext cx="9067800" cy="6124754"/>
          </a:xfrm>
          <a:prstGeom prst="rect">
            <a:avLst/>
          </a:prstGeom>
          <a:noFill/>
        </p:spPr>
        <p:txBody>
          <a:bodyPr wrap="square" rtlCol="0">
            <a:spAutoFit/>
          </a:bodyPr>
          <a:lstStyle/>
          <a:p>
            <a:pPr>
              <a:lnSpc>
                <a:spcPct val="96000"/>
              </a:lnSpc>
            </a:pPr>
            <a:r>
              <a:rPr lang="en-US" sz="2800" b="1" baseline="30000" dirty="0" smtClean="0"/>
              <a:t>1 </a:t>
            </a:r>
            <a:r>
              <a:rPr lang="en-US" sz="2800" dirty="0" smtClean="0"/>
              <a:t>Moreover</a:t>
            </a:r>
            <a:r>
              <a:rPr lang="en-US" sz="2800" dirty="0"/>
              <a:t>,</a:t>
            </a:r>
            <a:r>
              <a:rPr lang="en-US" sz="2400" dirty="0"/>
              <a:t> </a:t>
            </a:r>
            <a:r>
              <a:rPr lang="en-US" sz="2800" dirty="0"/>
              <a:t>brethren, we</a:t>
            </a:r>
            <a:r>
              <a:rPr lang="en-US" sz="2400" dirty="0"/>
              <a:t> </a:t>
            </a:r>
            <a:r>
              <a:rPr lang="en-US" sz="2800" dirty="0"/>
              <a:t>make known to</a:t>
            </a:r>
            <a:r>
              <a:rPr lang="en-US" sz="2400" dirty="0"/>
              <a:t> </a:t>
            </a:r>
            <a:r>
              <a:rPr lang="en-US" sz="2800" dirty="0"/>
              <a:t>you the grace </a:t>
            </a:r>
            <a:r>
              <a:rPr lang="en-US" sz="2800" dirty="0" smtClean="0"/>
              <a:t>of God bestowed </a:t>
            </a:r>
            <a:r>
              <a:rPr lang="en-US" sz="2800" dirty="0"/>
              <a:t>on the churches of Macedonia: </a:t>
            </a:r>
            <a:r>
              <a:rPr lang="en-US" sz="2800" b="1" baseline="30000" dirty="0"/>
              <a:t>2 </a:t>
            </a:r>
            <a:r>
              <a:rPr lang="en-US" sz="2800" dirty="0"/>
              <a:t>that in a great trial of affliction </a:t>
            </a:r>
            <a:r>
              <a:rPr lang="en-US" sz="2800" dirty="0">
                <a:solidFill>
                  <a:srgbClr val="FFFF00"/>
                </a:solidFill>
              </a:rPr>
              <a:t>the abundance of their joy and their deep poverty abounded in the riches of their liberality</a:t>
            </a:r>
            <a:r>
              <a:rPr lang="en-US" sz="2800" dirty="0"/>
              <a:t>. </a:t>
            </a:r>
            <a:r>
              <a:rPr lang="en-US" sz="2800" b="1" baseline="30000" dirty="0"/>
              <a:t>3 </a:t>
            </a:r>
            <a:r>
              <a:rPr lang="en-US" sz="2800" dirty="0"/>
              <a:t>For I bear witness that </a:t>
            </a:r>
            <a:r>
              <a:rPr lang="en-US" sz="2800" b="1" dirty="0">
                <a:solidFill>
                  <a:srgbClr val="FFFF00"/>
                </a:solidFill>
              </a:rPr>
              <a:t>according to their ability</a:t>
            </a:r>
            <a:r>
              <a:rPr lang="en-US" sz="2800" dirty="0"/>
              <a:t>, yes, </a:t>
            </a:r>
            <a:r>
              <a:rPr lang="en-US" sz="2800" dirty="0" smtClean="0">
                <a:solidFill>
                  <a:srgbClr val="FFFF00"/>
                </a:solidFill>
              </a:rPr>
              <a:t>and beyond their ability</a:t>
            </a:r>
            <a:r>
              <a:rPr lang="en-US" sz="2800" dirty="0" smtClean="0"/>
              <a:t>, they were freely willing</a:t>
            </a:r>
            <a:r>
              <a:rPr lang="en-US" sz="2800" dirty="0"/>
              <a:t>, </a:t>
            </a:r>
            <a:r>
              <a:rPr lang="en-US" sz="2800" b="1" baseline="30000" dirty="0"/>
              <a:t>4 </a:t>
            </a:r>
            <a:r>
              <a:rPr lang="en-US" sz="2800" dirty="0"/>
              <a:t>imploring us with much urgency that we would </a:t>
            </a:r>
            <a:r>
              <a:rPr lang="en-US" sz="2800" dirty="0" smtClean="0"/>
              <a:t>receive the </a:t>
            </a:r>
            <a:r>
              <a:rPr lang="en-US" sz="2800" dirty="0"/>
              <a:t>gift and the fellowship of the ministering to the saints. </a:t>
            </a:r>
            <a:r>
              <a:rPr lang="en-US" sz="2800" b="1" baseline="30000" dirty="0"/>
              <a:t>5 </a:t>
            </a:r>
            <a:r>
              <a:rPr lang="en-US" sz="2800" dirty="0"/>
              <a:t>And not only as we had hoped, but they first gave themselves to the Lord, and then to us by the will of God. </a:t>
            </a:r>
            <a:r>
              <a:rPr lang="en-US" sz="2800" b="1" baseline="30000" dirty="0"/>
              <a:t>6 </a:t>
            </a:r>
            <a:r>
              <a:rPr lang="en-US" sz="2800" dirty="0"/>
              <a:t>So we urged Titus, that as he had begun, so he would also complete this grace in you as well. </a:t>
            </a:r>
            <a:r>
              <a:rPr lang="en-US" sz="2800" b="1" baseline="30000" dirty="0"/>
              <a:t>7 </a:t>
            </a:r>
            <a:r>
              <a:rPr lang="en-US" sz="2800" dirty="0"/>
              <a:t>But as you abound in </a:t>
            </a:r>
            <a:r>
              <a:rPr lang="en-US" sz="2800" dirty="0" smtClean="0"/>
              <a:t>everything — in </a:t>
            </a:r>
            <a:r>
              <a:rPr lang="en-US" sz="2800" dirty="0"/>
              <a:t>faith, in speech, in knowledge, in all diligence, and in your love for </a:t>
            </a:r>
            <a:r>
              <a:rPr lang="en-US" sz="2800" dirty="0" smtClean="0"/>
              <a:t>us — see</a:t>
            </a:r>
            <a:r>
              <a:rPr lang="en-US" sz="2800" dirty="0"/>
              <a:t> that you abound</a:t>
            </a:r>
            <a:r>
              <a:rPr lang="en-US" sz="3200" dirty="0"/>
              <a:t> </a:t>
            </a:r>
            <a:r>
              <a:rPr lang="en-US" sz="2800" dirty="0"/>
              <a:t>in this grace also.</a:t>
            </a:r>
            <a:endParaRPr lang="en-US" sz="2800" dirty="0"/>
          </a:p>
        </p:txBody>
      </p:sp>
    </p:spTree>
    <p:extLst>
      <p:ext uri="{BB962C8B-B14F-4D97-AF65-F5344CB8AC3E}">
        <p14:creationId xmlns:p14="http://schemas.microsoft.com/office/powerpoint/2010/main" val="9928162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a:xfrm>
            <a:off x="685800" y="0"/>
            <a:ext cx="7772400" cy="1066800"/>
          </a:xfrm>
        </p:spPr>
        <p:txBody>
          <a:bodyPr/>
          <a:lstStyle/>
          <a:p>
            <a:r>
              <a:rPr lang="en-US" altLang="en-US" b="1" dirty="0"/>
              <a:t>2 Corinthians </a:t>
            </a:r>
            <a:r>
              <a:rPr lang="en-US" altLang="en-US" b="1" dirty="0" smtClean="0"/>
              <a:t>8:1-7</a:t>
            </a:r>
            <a:endParaRPr lang="en-US" altLang="en-US" b="1" dirty="0"/>
          </a:p>
        </p:txBody>
      </p:sp>
      <p:sp>
        <p:nvSpPr>
          <p:cNvPr id="2" name="TextBox 1"/>
          <p:cNvSpPr txBox="1"/>
          <p:nvPr/>
        </p:nvSpPr>
        <p:spPr>
          <a:xfrm>
            <a:off x="76200" y="885646"/>
            <a:ext cx="9067800" cy="6124754"/>
          </a:xfrm>
          <a:prstGeom prst="rect">
            <a:avLst/>
          </a:prstGeom>
          <a:noFill/>
        </p:spPr>
        <p:txBody>
          <a:bodyPr wrap="square" rtlCol="0">
            <a:spAutoFit/>
          </a:bodyPr>
          <a:lstStyle/>
          <a:p>
            <a:pPr>
              <a:lnSpc>
                <a:spcPct val="96000"/>
              </a:lnSpc>
            </a:pPr>
            <a:r>
              <a:rPr lang="en-US" sz="2800" b="1" baseline="30000" dirty="0" smtClean="0"/>
              <a:t>1 </a:t>
            </a:r>
            <a:r>
              <a:rPr lang="en-US" sz="2800" dirty="0" smtClean="0"/>
              <a:t>Moreover</a:t>
            </a:r>
            <a:r>
              <a:rPr lang="en-US" sz="2800" dirty="0"/>
              <a:t>,</a:t>
            </a:r>
            <a:r>
              <a:rPr lang="en-US" sz="2400" dirty="0"/>
              <a:t> </a:t>
            </a:r>
            <a:r>
              <a:rPr lang="en-US" sz="2800" dirty="0"/>
              <a:t>brethren, we</a:t>
            </a:r>
            <a:r>
              <a:rPr lang="en-US" sz="2400" dirty="0"/>
              <a:t> </a:t>
            </a:r>
            <a:r>
              <a:rPr lang="en-US" sz="2800" dirty="0"/>
              <a:t>make known to</a:t>
            </a:r>
            <a:r>
              <a:rPr lang="en-US" sz="2400" dirty="0"/>
              <a:t> </a:t>
            </a:r>
            <a:r>
              <a:rPr lang="en-US" sz="2800" dirty="0"/>
              <a:t>you the grace </a:t>
            </a:r>
            <a:r>
              <a:rPr lang="en-US" sz="2800" dirty="0" smtClean="0"/>
              <a:t>of God bestowed </a:t>
            </a:r>
            <a:r>
              <a:rPr lang="en-US" sz="2800" dirty="0"/>
              <a:t>on the churches of Macedonia: </a:t>
            </a:r>
            <a:r>
              <a:rPr lang="en-US" sz="2800" b="1" baseline="30000" dirty="0"/>
              <a:t>2 </a:t>
            </a:r>
            <a:r>
              <a:rPr lang="en-US" sz="2800" dirty="0"/>
              <a:t>that in a great trial of affliction </a:t>
            </a:r>
            <a:r>
              <a:rPr lang="en-US" sz="2800" dirty="0">
                <a:solidFill>
                  <a:srgbClr val="FFFF00"/>
                </a:solidFill>
              </a:rPr>
              <a:t>the abundance of their joy and their deep poverty abounded in the riches of their liberality</a:t>
            </a:r>
            <a:r>
              <a:rPr lang="en-US" sz="2800" dirty="0"/>
              <a:t>. </a:t>
            </a:r>
            <a:r>
              <a:rPr lang="en-US" sz="2800" b="1" baseline="30000" dirty="0"/>
              <a:t>3 </a:t>
            </a:r>
            <a:r>
              <a:rPr lang="en-US" sz="2800" dirty="0"/>
              <a:t>For I bear witness that </a:t>
            </a:r>
            <a:r>
              <a:rPr lang="en-US" sz="2800" b="1" dirty="0">
                <a:solidFill>
                  <a:srgbClr val="FFFF00"/>
                </a:solidFill>
              </a:rPr>
              <a:t>according to their ability</a:t>
            </a:r>
            <a:r>
              <a:rPr lang="en-US" sz="2800" dirty="0"/>
              <a:t>, yes, </a:t>
            </a:r>
            <a:r>
              <a:rPr lang="en-US" sz="2800" dirty="0" smtClean="0">
                <a:solidFill>
                  <a:srgbClr val="FFFF00"/>
                </a:solidFill>
              </a:rPr>
              <a:t>and beyond their ability</a:t>
            </a:r>
            <a:r>
              <a:rPr lang="en-US" sz="2800" dirty="0" smtClean="0"/>
              <a:t>, </a:t>
            </a:r>
            <a:r>
              <a:rPr lang="en-US" sz="2800" dirty="0" smtClean="0">
                <a:solidFill>
                  <a:srgbClr val="FFFF00"/>
                </a:solidFill>
              </a:rPr>
              <a:t>they were </a:t>
            </a:r>
            <a:r>
              <a:rPr lang="en-US" sz="2800" b="1" dirty="0" smtClean="0">
                <a:solidFill>
                  <a:srgbClr val="FFFF00"/>
                </a:solidFill>
              </a:rPr>
              <a:t>freely willing</a:t>
            </a:r>
            <a:r>
              <a:rPr lang="en-US" sz="2800" dirty="0"/>
              <a:t>, </a:t>
            </a:r>
            <a:r>
              <a:rPr lang="en-US" sz="2800" b="1" baseline="30000" dirty="0"/>
              <a:t>4 </a:t>
            </a:r>
            <a:r>
              <a:rPr lang="en-US" sz="2800" dirty="0"/>
              <a:t>imploring us with much urgency that we would </a:t>
            </a:r>
            <a:r>
              <a:rPr lang="en-US" sz="2800" dirty="0" smtClean="0"/>
              <a:t>receive the </a:t>
            </a:r>
            <a:r>
              <a:rPr lang="en-US" sz="2800" dirty="0"/>
              <a:t>gift and the fellowship of the ministering to the saints. </a:t>
            </a:r>
            <a:r>
              <a:rPr lang="en-US" sz="2800" b="1" baseline="30000" dirty="0"/>
              <a:t>5 </a:t>
            </a:r>
            <a:r>
              <a:rPr lang="en-US" sz="2800" dirty="0"/>
              <a:t>And not only as we had hoped, but they first gave themselves to the Lord, and then to us by the will of God. </a:t>
            </a:r>
            <a:r>
              <a:rPr lang="en-US" sz="2800" b="1" baseline="30000" dirty="0"/>
              <a:t>6 </a:t>
            </a:r>
            <a:r>
              <a:rPr lang="en-US" sz="2800" dirty="0"/>
              <a:t>So we urged Titus, that as he had begun, so he would also complete this grace in you as well. </a:t>
            </a:r>
            <a:r>
              <a:rPr lang="en-US" sz="2800" b="1" baseline="30000" dirty="0"/>
              <a:t>7 </a:t>
            </a:r>
            <a:r>
              <a:rPr lang="en-US" sz="2800" dirty="0"/>
              <a:t>But as you abound in </a:t>
            </a:r>
            <a:r>
              <a:rPr lang="en-US" sz="2800" dirty="0" smtClean="0"/>
              <a:t>everything — in </a:t>
            </a:r>
            <a:r>
              <a:rPr lang="en-US" sz="2800" dirty="0"/>
              <a:t>faith, in speech, in knowledge, in all diligence, and in your love for </a:t>
            </a:r>
            <a:r>
              <a:rPr lang="en-US" sz="2800" dirty="0" smtClean="0"/>
              <a:t>us — see</a:t>
            </a:r>
            <a:r>
              <a:rPr lang="en-US" sz="2800" dirty="0"/>
              <a:t> that you abound</a:t>
            </a:r>
            <a:r>
              <a:rPr lang="en-US" sz="3200" dirty="0"/>
              <a:t> </a:t>
            </a:r>
            <a:r>
              <a:rPr lang="en-US" sz="2800" dirty="0"/>
              <a:t>in this grace also.</a:t>
            </a:r>
            <a:endParaRPr lang="en-US" sz="2800" dirty="0"/>
          </a:p>
        </p:txBody>
      </p:sp>
    </p:spTree>
    <p:extLst>
      <p:ext uri="{BB962C8B-B14F-4D97-AF65-F5344CB8AC3E}">
        <p14:creationId xmlns:p14="http://schemas.microsoft.com/office/powerpoint/2010/main" val="13917610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a:xfrm>
            <a:off x="685800" y="0"/>
            <a:ext cx="7772400" cy="1066800"/>
          </a:xfrm>
        </p:spPr>
        <p:txBody>
          <a:bodyPr/>
          <a:lstStyle/>
          <a:p>
            <a:r>
              <a:rPr lang="en-US" altLang="en-US" b="1" dirty="0"/>
              <a:t>2 Corinthians </a:t>
            </a:r>
            <a:r>
              <a:rPr lang="en-US" altLang="en-US" b="1" dirty="0" smtClean="0"/>
              <a:t>8:1-7</a:t>
            </a:r>
            <a:endParaRPr lang="en-US" altLang="en-US" b="1" dirty="0"/>
          </a:p>
        </p:txBody>
      </p:sp>
      <p:sp>
        <p:nvSpPr>
          <p:cNvPr id="2" name="TextBox 1"/>
          <p:cNvSpPr txBox="1"/>
          <p:nvPr/>
        </p:nvSpPr>
        <p:spPr>
          <a:xfrm>
            <a:off x="76200" y="885646"/>
            <a:ext cx="9067800" cy="6124754"/>
          </a:xfrm>
          <a:prstGeom prst="rect">
            <a:avLst/>
          </a:prstGeom>
          <a:noFill/>
        </p:spPr>
        <p:txBody>
          <a:bodyPr wrap="square" rtlCol="0">
            <a:spAutoFit/>
          </a:bodyPr>
          <a:lstStyle/>
          <a:p>
            <a:pPr>
              <a:lnSpc>
                <a:spcPct val="96000"/>
              </a:lnSpc>
            </a:pPr>
            <a:r>
              <a:rPr lang="en-US" sz="2800" b="1" baseline="30000" dirty="0" smtClean="0"/>
              <a:t>1 </a:t>
            </a:r>
            <a:r>
              <a:rPr lang="en-US" sz="2800" dirty="0" smtClean="0"/>
              <a:t>Moreover</a:t>
            </a:r>
            <a:r>
              <a:rPr lang="en-US" sz="2800" dirty="0"/>
              <a:t>,</a:t>
            </a:r>
            <a:r>
              <a:rPr lang="en-US" sz="2400" dirty="0"/>
              <a:t> </a:t>
            </a:r>
            <a:r>
              <a:rPr lang="en-US" sz="2800" dirty="0"/>
              <a:t>brethren, we</a:t>
            </a:r>
            <a:r>
              <a:rPr lang="en-US" sz="2400" dirty="0"/>
              <a:t> </a:t>
            </a:r>
            <a:r>
              <a:rPr lang="en-US" sz="2800" dirty="0"/>
              <a:t>make known to</a:t>
            </a:r>
            <a:r>
              <a:rPr lang="en-US" sz="2400" dirty="0"/>
              <a:t> </a:t>
            </a:r>
            <a:r>
              <a:rPr lang="en-US" sz="2800" dirty="0"/>
              <a:t>you the grace </a:t>
            </a:r>
            <a:r>
              <a:rPr lang="en-US" sz="2800" dirty="0" smtClean="0"/>
              <a:t>of God bestowed </a:t>
            </a:r>
            <a:r>
              <a:rPr lang="en-US" sz="2800" dirty="0"/>
              <a:t>on the churches of Macedonia: </a:t>
            </a:r>
            <a:r>
              <a:rPr lang="en-US" sz="2800" b="1" baseline="30000" dirty="0"/>
              <a:t>2 </a:t>
            </a:r>
            <a:r>
              <a:rPr lang="en-US" sz="2800" dirty="0"/>
              <a:t>that in a great trial of affliction </a:t>
            </a:r>
            <a:r>
              <a:rPr lang="en-US" sz="2800" dirty="0">
                <a:solidFill>
                  <a:srgbClr val="FFFF00"/>
                </a:solidFill>
              </a:rPr>
              <a:t>the abundance of their joy and their deep poverty abounded in the riches of their liberality</a:t>
            </a:r>
            <a:r>
              <a:rPr lang="en-US" sz="2800" dirty="0"/>
              <a:t>. </a:t>
            </a:r>
            <a:r>
              <a:rPr lang="en-US" sz="2800" b="1" baseline="30000" dirty="0"/>
              <a:t>3 </a:t>
            </a:r>
            <a:r>
              <a:rPr lang="en-US" sz="2800" dirty="0"/>
              <a:t>For I bear witness that </a:t>
            </a:r>
            <a:r>
              <a:rPr lang="en-US" sz="2800" b="1" dirty="0">
                <a:solidFill>
                  <a:srgbClr val="FFFF00"/>
                </a:solidFill>
              </a:rPr>
              <a:t>according to their ability</a:t>
            </a:r>
            <a:r>
              <a:rPr lang="en-US" sz="2800" dirty="0"/>
              <a:t>, yes, </a:t>
            </a:r>
            <a:r>
              <a:rPr lang="en-US" sz="2800" dirty="0" smtClean="0">
                <a:solidFill>
                  <a:srgbClr val="FFFF00"/>
                </a:solidFill>
              </a:rPr>
              <a:t>and beyond their ability</a:t>
            </a:r>
            <a:r>
              <a:rPr lang="en-US" sz="2800" dirty="0" smtClean="0"/>
              <a:t>, </a:t>
            </a:r>
            <a:r>
              <a:rPr lang="en-US" sz="2800" dirty="0" smtClean="0">
                <a:solidFill>
                  <a:srgbClr val="FFFF00"/>
                </a:solidFill>
              </a:rPr>
              <a:t>they were </a:t>
            </a:r>
            <a:r>
              <a:rPr lang="en-US" sz="2800" b="1" dirty="0" smtClean="0">
                <a:solidFill>
                  <a:srgbClr val="FFFF00"/>
                </a:solidFill>
              </a:rPr>
              <a:t>freely willing</a:t>
            </a:r>
            <a:r>
              <a:rPr lang="en-US" sz="2800" dirty="0"/>
              <a:t>, </a:t>
            </a:r>
            <a:r>
              <a:rPr lang="en-US" sz="2800" b="1" baseline="30000" dirty="0"/>
              <a:t>4 </a:t>
            </a:r>
            <a:r>
              <a:rPr lang="en-US" sz="2800" dirty="0"/>
              <a:t>imploring us </a:t>
            </a:r>
            <a:r>
              <a:rPr lang="en-US" sz="2800" dirty="0">
                <a:solidFill>
                  <a:srgbClr val="FFFF00"/>
                </a:solidFill>
              </a:rPr>
              <a:t>with much urgency </a:t>
            </a:r>
            <a:r>
              <a:rPr lang="en-US" sz="2800" dirty="0"/>
              <a:t>that we would </a:t>
            </a:r>
            <a:r>
              <a:rPr lang="en-US" sz="2800" dirty="0" smtClean="0"/>
              <a:t>receive the </a:t>
            </a:r>
            <a:r>
              <a:rPr lang="en-US" sz="2800" dirty="0"/>
              <a:t>gift and the fellowship of the ministering to the saints. </a:t>
            </a:r>
            <a:r>
              <a:rPr lang="en-US" sz="2800" b="1" baseline="30000" dirty="0"/>
              <a:t>5 </a:t>
            </a:r>
            <a:r>
              <a:rPr lang="en-US" sz="2800" dirty="0"/>
              <a:t>And not only as we had hoped, but they first gave themselves to the Lord, and then to us by the will of God. </a:t>
            </a:r>
            <a:r>
              <a:rPr lang="en-US" sz="2800" b="1" baseline="30000" dirty="0"/>
              <a:t>6 </a:t>
            </a:r>
            <a:r>
              <a:rPr lang="en-US" sz="2800" dirty="0"/>
              <a:t>So we urged Titus, that as he had begun, so he would also complete this grace in you as well. </a:t>
            </a:r>
            <a:r>
              <a:rPr lang="en-US" sz="2800" b="1" baseline="30000" dirty="0"/>
              <a:t>7 </a:t>
            </a:r>
            <a:r>
              <a:rPr lang="en-US" sz="2800" dirty="0"/>
              <a:t>But as you abound in </a:t>
            </a:r>
            <a:r>
              <a:rPr lang="en-US" sz="2800" dirty="0" smtClean="0"/>
              <a:t>everything — in </a:t>
            </a:r>
            <a:r>
              <a:rPr lang="en-US" sz="2800" dirty="0"/>
              <a:t>faith, in speech, in knowledge, in all diligence, and in your love for </a:t>
            </a:r>
            <a:r>
              <a:rPr lang="en-US" sz="2800" dirty="0" smtClean="0"/>
              <a:t>us — see</a:t>
            </a:r>
            <a:r>
              <a:rPr lang="en-US" sz="2800" dirty="0"/>
              <a:t> that you abound</a:t>
            </a:r>
            <a:r>
              <a:rPr lang="en-US" sz="3200" dirty="0"/>
              <a:t> </a:t>
            </a:r>
            <a:r>
              <a:rPr lang="en-US" sz="2800" dirty="0"/>
              <a:t>in this grace also.</a:t>
            </a:r>
            <a:endParaRPr lang="en-US" sz="2800" dirty="0"/>
          </a:p>
        </p:txBody>
      </p:sp>
    </p:spTree>
    <p:extLst>
      <p:ext uri="{BB962C8B-B14F-4D97-AF65-F5344CB8AC3E}">
        <p14:creationId xmlns:p14="http://schemas.microsoft.com/office/powerpoint/2010/main" val="3774951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a:xfrm>
            <a:off x="685800" y="0"/>
            <a:ext cx="7772400" cy="1066800"/>
          </a:xfrm>
        </p:spPr>
        <p:txBody>
          <a:bodyPr/>
          <a:lstStyle/>
          <a:p>
            <a:r>
              <a:rPr lang="en-US" altLang="en-US" b="1" dirty="0"/>
              <a:t>2 Corinthians </a:t>
            </a:r>
            <a:r>
              <a:rPr lang="en-US" altLang="en-US" b="1" dirty="0" smtClean="0"/>
              <a:t>8:1-7</a:t>
            </a:r>
            <a:endParaRPr lang="en-US" altLang="en-US" b="1" dirty="0"/>
          </a:p>
        </p:txBody>
      </p:sp>
      <p:sp>
        <p:nvSpPr>
          <p:cNvPr id="2" name="TextBox 1"/>
          <p:cNvSpPr txBox="1"/>
          <p:nvPr/>
        </p:nvSpPr>
        <p:spPr>
          <a:xfrm>
            <a:off x="76200" y="885646"/>
            <a:ext cx="9067800" cy="6124754"/>
          </a:xfrm>
          <a:prstGeom prst="rect">
            <a:avLst/>
          </a:prstGeom>
          <a:noFill/>
        </p:spPr>
        <p:txBody>
          <a:bodyPr wrap="square" rtlCol="0">
            <a:spAutoFit/>
          </a:bodyPr>
          <a:lstStyle/>
          <a:p>
            <a:pPr>
              <a:lnSpc>
                <a:spcPct val="96000"/>
              </a:lnSpc>
            </a:pPr>
            <a:r>
              <a:rPr lang="en-US" sz="2800" b="1" baseline="30000" dirty="0" smtClean="0"/>
              <a:t>1 </a:t>
            </a:r>
            <a:r>
              <a:rPr lang="en-US" sz="2800" dirty="0" smtClean="0"/>
              <a:t>Moreover</a:t>
            </a:r>
            <a:r>
              <a:rPr lang="en-US" sz="2800" dirty="0"/>
              <a:t>,</a:t>
            </a:r>
            <a:r>
              <a:rPr lang="en-US" sz="2400" dirty="0"/>
              <a:t> </a:t>
            </a:r>
            <a:r>
              <a:rPr lang="en-US" sz="2800" dirty="0"/>
              <a:t>brethren, we</a:t>
            </a:r>
            <a:r>
              <a:rPr lang="en-US" sz="2400" dirty="0"/>
              <a:t> </a:t>
            </a:r>
            <a:r>
              <a:rPr lang="en-US" sz="2800" dirty="0"/>
              <a:t>make known to</a:t>
            </a:r>
            <a:r>
              <a:rPr lang="en-US" sz="2400" dirty="0"/>
              <a:t> </a:t>
            </a:r>
            <a:r>
              <a:rPr lang="en-US" sz="2800" dirty="0"/>
              <a:t>you the grace </a:t>
            </a:r>
            <a:r>
              <a:rPr lang="en-US" sz="2800" dirty="0" smtClean="0"/>
              <a:t>of God bestowed </a:t>
            </a:r>
            <a:r>
              <a:rPr lang="en-US" sz="2800" dirty="0"/>
              <a:t>on the churches of Macedonia: </a:t>
            </a:r>
            <a:r>
              <a:rPr lang="en-US" sz="2800" b="1" baseline="30000" dirty="0"/>
              <a:t>2 </a:t>
            </a:r>
            <a:r>
              <a:rPr lang="en-US" sz="2800" dirty="0"/>
              <a:t>that in a great trial of affliction </a:t>
            </a:r>
            <a:r>
              <a:rPr lang="en-US" sz="2800" dirty="0">
                <a:solidFill>
                  <a:srgbClr val="FFFF00"/>
                </a:solidFill>
              </a:rPr>
              <a:t>the abundance of their joy and their deep poverty abounded in the riches of their liberality</a:t>
            </a:r>
            <a:r>
              <a:rPr lang="en-US" sz="2800" dirty="0"/>
              <a:t>. </a:t>
            </a:r>
            <a:r>
              <a:rPr lang="en-US" sz="2800" b="1" baseline="30000" dirty="0"/>
              <a:t>3 </a:t>
            </a:r>
            <a:r>
              <a:rPr lang="en-US" sz="2800" dirty="0"/>
              <a:t>For I bear witness that </a:t>
            </a:r>
            <a:r>
              <a:rPr lang="en-US" sz="2800" b="1" dirty="0">
                <a:solidFill>
                  <a:srgbClr val="FFFF00"/>
                </a:solidFill>
              </a:rPr>
              <a:t>according to their ability</a:t>
            </a:r>
            <a:r>
              <a:rPr lang="en-US" sz="2800" dirty="0"/>
              <a:t>, yes, </a:t>
            </a:r>
            <a:r>
              <a:rPr lang="en-US" sz="2800" dirty="0" smtClean="0">
                <a:solidFill>
                  <a:srgbClr val="FFFF00"/>
                </a:solidFill>
              </a:rPr>
              <a:t>and beyond their ability</a:t>
            </a:r>
            <a:r>
              <a:rPr lang="en-US" sz="2800" dirty="0" smtClean="0"/>
              <a:t>, </a:t>
            </a:r>
            <a:r>
              <a:rPr lang="en-US" sz="2800" dirty="0" smtClean="0">
                <a:solidFill>
                  <a:srgbClr val="FFFF00"/>
                </a:solidFill>
              </a:rPr>
              <a:t>they were </a:t>
            </a:r>
            <a:r>
              <a:rPr lang="en-US" sz="2800" b="1" dirty="0" smtClean="0">
                <a:solidFill>
                  <a:srgbClr val="FFFF00"/>
                </a:solidFill>
              </a:rPr>
              <a:t>freely willing</a:t>
            </a:r>
            <a:r>
              <a:rPr lang="en-US" sz="2800" dirty="0"/>
              <a:t>, </a:t>
            </a:r>
            <a:r>
              <a:rPr lang="en-US" sz="2800" b="1" baseline="30000" dirty="0"/>
              <a:t>4 </a:t>
            </a:r>
            <a:r>
              <a:rPr lang="en-US" sz="2800" dirty="0"/>
              <a:t>imploring us </a:t>
            </a:r>
            <a:r>
              <a:rPr lang="en-US" sz="2800" dirty="0">
                <a:solidFill>
                  <a:srgbClr val="FFFF00"/>
                </a:solidFill>
              </a:rPr>
              <a:t>with much urgency </a:t>
            </a:r>
            <a:r>
              <a:rPr lang="en-US" sz="2800" dirty="0"/>
              <a:t>that we would </a:t>
            </a:r>
            <a:r>
              <a:rPr lang="en-US" sz="2800" dirty="0" smtClean="0"/>
              <a:t>receive </a:t>
            </a:r>
            <a:r>
              <a:rPr lang="en-US" sz="2800" dirty="0" smtClean="0">
                <a:solidFill>
                  <a:srgbClr val="FFFF00"/>
                </a:solidFill>
              </a:rPr>
              <a:t>the </a:t>
            </a:r>
            <a:r>
              <a:rPr lang="en-US" sz="2800" dirty="0">
                <a:solidFill>
                  <a:srgbClr val="FFFF00"/>
                </a:solidFill>
              </a:rPr>
              <a:t>gift and the fellowship of the ministering to the saints</a:t>
            </a:r>
            <a:r>
              <a:rPr lang="en-US" sz="2800" dirty="0"/>
              <a:t>. </a:t>
            </a:r>
            <a:r>
              <a:rPr lang="en-US" sz="2800" b="1" baseline="30000" dirty="0"/>
              <a:t>5 </a:t>
            </a:r>
            <a:r>
              <a:rPr lang="en-US" sz="2800" dirty="0"/>
              <a:t>And not only as we had hoped, but they first gave themselves to the Lord, and then to us by the will of God. </a:t>
            </a:r>
            <a:r>
              <a:rPr lang="en-US" sz="2800" b="1" baseline="30000" dirty="0"/>
              <a:t>6 </a:t>
            </a:r>
            <a:r>
              <a:rPr lang="en-US" sz="2800" dirty="0"/>
              <a:t>So we urged Titus, that as he had begun, so he would also complete this grace in you as well. </a:t>
            </a:r>
            <a:r>
              <a:rPr lang="en-US" sz="2800" b="1" baseline="30000" dirty="0"/>
              <a:t>7 </a:t>
            </a:r>
            <a:r>
              <a:rPr lang="en-US" sz="2800" dirty="0"/>
              <a:t>But as you abound in </a:t>
            </a:r>
            <a:r>
              <a:rPr lang="en-US" sz="2800" dirty="0" smtClean="0"/>
              <a:t>everything — in </a:t>
            </a:r>
            <a:r>
              <a:rPr lang="en-US" sz="2800" dirty="0"/>
              <a:t>faith, in speech, in knowledge, in all diligence, and in your love for </a:t>
            </a:r>
            <a:r>
              <a:rPr lang="en-US" sz="2800" dirty="0" smtClean="0"/>
              <a:t>us — see</a:t>
            </a:r>
            <a:r>
              <a:rPr lang="en-US" sz="2800" dirty="0"/>
              <a:t> that you abound</a:t>
            </a:r>
            <a:r>
              <a:rPr lang="en-US" sz="3200" dirty="0"/>
              <a:t> </a:t>
            </a:r>
            <a:r>
              <a:rPr lang="en-US" sz="2800" dirty="0"/>
              <a:t>in this grace also.</a:t>
            </a:r>
            <a:endParaRPr lang="en-US" sz="2800" dirty="0"/>
          </a:p>
        </p:txBody>
      </p:sp>
    </p:spTree>
    <p:extLst>
      <p:ext uri="{BB962C8B-B14F-4D97-AF65-F5344CB8AC3E}">
        <p14:creationId xmlns:p14="http://schemas.microsoft.com/office/powerpoint/2010/main" val="32952798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a:xfrm>
            <a:off x="685800" y="0"/>
            <a:ext cx="7772400" cy="1066800"/>
          </a:xfrm>
        </p:spPr>
        <p:txBody>
          <a:bodyPr/>
          <a:lstStyle/>
          <a:p>
            <a:r>
              <a:rPr lang="en-US" altLang="en-US" b="1" dirty="0"/>
              <a:t>2 Corinthians </a:t>
            </a:r>
            <a:r>
              <a:rPr lang="en-US" altLang="en-US" b="1" dirty="0" smtClean="0"/>
              <a:t>8:1-7</a:t>
            </a:r>
            <a:endParaRPr lang="en-US" altLang="en-US" b="1" dirty="0"/>
          </a:p>
        </p:txBody>
      </p:sp>
      <p:sp>
        <p:nvSpPr>
          <p:cNvPr id="2" name="TextBox 1"/>
          <p:cNvSpPr txBox="1"/>
          <p:nvPr/>
        </p:nvSpPr>
        <p:spPr>
          <a:xfrm>
            <a:off x="76200" y="885646"/>
            <a:ext cx="9067800" cy="6124754"/>
          </a:xfrm>
          <a:prstGeom prst="rect">
            <a:avLst/>
          </a:prstGeom>
          <a:noFill/>
        </p:spPr>
        <p:txBody>
          <a:bodyPr wrap="square" rtlCol="0">
            <a:spAutoFit/>
          </a:bodyPr>
          <a:lstStyle/>
          <a:p>
            <a:pPr>
              <a:lnSpc>
                <a:spcPct val="96000"/>
              </a:lnSpc>
            </a:pPr>
            <a:r>
              <a:rPr lang="en-US" sz="2800" b="1" baseline="30000" dirty="0" smtClean="0"/>
              <a:t>1 </a:t>
            </a:r>
            <a:r>
              <a:rPr lang="en-US" sz="2800" dirty="0" smtClean="0"/>
              <a:t>Moreover</a:t>
            </a:r>
            <a:r>
              <a:rPr lang="en-US" sz="2800" dirty="0"/>
              <a:t>,</a:t>
            </a:r>
            <a:r>
              <a:rPr lang="en-US" sz="2400" dirty="0"/>
              <a:t> </a:t>
            </a:r>
            <a:r>
              <a:rPr lang="en-US" sz="2800" dirty="0"/>
              <a:t>brethren, we</a:t>
            </a:r>
            <a:r>
              <a:rPr lang="en-US" sz="2400" dirty="0"/>
              <a:t> </a:t>
            </a:r>
            <a:r>
              <a:rPr lang="en-US" sz="2800" dirty="0"/>
              <a:t>make known to</a:t>
            </a:r>
            <a:r>
              <a:rPr lang="en-US" sz="2400" dirty="0"/>
              <a:t> </a:t>
            </a:r>
            <a:r>
              <a:rPr lang="en-US" sz="2800" dirty="0"/>
              <a:t>you the grace </a:t>
            </a:r>
            <a:r>
              <a:rPr lang="en-US" sz="2800" dirty="0" smtClean="0"/>
              <a:t>of God bestowed </a:t>
            </a:r>
            <a:r>
              <a:rPr lang="en-US" sz="2800" dirty="0"/>
              <a:t>on the churches of Macedonia: </a:t>
            </a:r>
            <a:r>
              <a:rPr lang="en-US" sz="2800" b="1" baseline="30000" dirty="0"/>
              <a:t>2 </a:t>
            </a:r>
            <a:r>
              <a:rPr lang="en-US" sz="2800" dirty="0"/>
              <a:t>that in a great trial of affliction </a:t>
            </a:r>
            <a:r>
              <a:rPr lang="en-US" sz="2800" dirty="0">
                <a:solidFill>
                  <a:srgbClr val="FFFF00"/>
                </a:solidFill>
              </a:rPr>
              <a:t>the abundance of their joy and their deep poverty abounded in the riches of their liberality</a:t>
            </a:r>
            <a:r>
              <a:rPr lang="en-US" sz="2800" dirty="0"/>
              <a:t>. </a:t>
            </a:r>
            <a:r>
              <a:rPr lang="en-US" sz="2800" b="1" baseline="30000" dirty="0"/>
              <a:t>3 </a:t>
            </a:r>
            <a:r>
              <a:rPr lang="en-US" sz="2800" dirty="0"/>
              <a:t>For I bear witness that </a:t>
            </a:r>
            <a:r>
              <a:rPr lang="en-US" sz="2800" b="1" dirty="0">
                <a:solidFill>
                  <a:srgbClr val="FFFF00"/>
                </a:solidFill>
              </a:rPr>
              <a:t>according to their ability</a:t>
            </a:r>
            <a:r>
              <a:rPr lang="en-US" sz="2800" dirty="0"/>
              <a:t>, yes, </a:t>
            </a:r>
            <a:r>
              <a:rPr lang="en-US" sz="2800" dirty="0" smtClean="0">
                <a:solidFill>
                  <a:srgbClr val="FFFF00"/>
                </a:solidFill>
              </a:rPr>
              <a:t>and beyond their ability</a:t>
            </a:r>
            <a:r>
              <a:rPr lang="en-US" sz="2800" dirty="0" smtClean="0"/>
              <a:t>, </a:t>
            </a:r>
            <a:r>
              <a:rPr lang="en-US" sz="2800" dirty="0" smtClean="0">
                <a:solidFill>
                  <a:srgbClr val="FFFF00"/>
                </a:solidFill>
              </a:rPr>
              <a:t>they were </a:t>
            </a:r>
            <a:r>
              <a:rPr lang="en-US" sz="2800" b="1" dirty="0" smtClean="0">
                <a:solidFill>
                  <a:srgbClr val="FFFF00"/>
                </a:solidFill>
              </a:rPr>
              <a:t>freely willing</a:t>
            </a:r>
            <a:r>
              <a:rPr lang="en-US" sz="2800" dirty="0"/>
              <a:t>, </a:t>
            </a:r>
            <a:r>
              <a:rPr lang="en-US" sz="2800" b="1" baseline="30000" dirty="0"/>
              <a:t>4 </a:t>
            </a:r>
            <a:r>
              <a:rPr lang="en-US" sz="2800" dirty="0"/>
              <a:t>imploring us </a:t>
            </a:r>
            <a:r>
              <a:rPr lang="en-US" sz="2800" dirty="0">
                <a:solidFill>
                  <a:srgbClr val="FFFF00"/>
                </a:solidFill>
              </a:rPr>
              <a:t>with much urgency </a:t>
            </a:r>
            <a:r>
              <a:rPr lang="en-US" sz="2800" dirty="0"/>
              <a:t>that we would </a:t>
            </a:r>
            <a:r>
              <a:rPr lang="en-US" sz="2800" dirty="0" smtClean="0"/>
              <a:t>receive </a:t>
            </a:r>
            <a:r>
              <a:rPr lang="en-US" sz="2800" dirty="0" smtClean="0">
                <a:solidFill>
                  <a:srgbClr val="FFFF00"/>
                </a:solidFill>
              </a:rPr>
              <a:t>the </a:t>
            </a:r>
            <a:r>
              <a:rPr lang="en-US" sz="2800" dirty="0">
                <a:solidFill>
                  <a:srgbClr val="FFFF00"/>
                </a:solidFill>
              </a:rPr>
              <a:t>gift and the fellowship of the ministering to the saints</a:t>
            </a:r>
            <a:r>
              <a:rPr lang="en-US" sz="2800" dirty="0"/>
              <a:t>. </a:t>
            </a:r>
            <a:r>
              <a:rPr lang="en-US" sz="2800" b="1" baseline="30000" dirty="0"/>
              <a:t>5 </a:t>
            </a:r>
            <a:r>
              <a:rPr lang="en-US" sz="2800" dirty="0"/>
              <a:t>And not only as we had hoped, but </a:t>
            </a:r>
            <a:r>
              <a:rPr lang="en-US" sz="2800" dirty="0">
                <a:solidFill>
                  <a:srgbClr val="FFFF00"/>
                </a:solidFill>
              </a:rPr>
              <a:t>they </a:t>
            </a:r>
            <a:r>
              <a:rPr lang="en-US" sz="2800" b="1" dirty="0">
                <a:solidFill>
                  <a:srgbClr val="FFFF00"/>
                </a:solidFill>
              </a:rPr>
              <a:t>first gave themselves </a:t>
            </a:r>
            <a:r>
              <a:rPr lang="en-US" sz="2800" dirty="0">
                <a:solidFill>
                  <a:srgbClr val="FFFF00"/>
                </a:solidFill>
              </a:rPr>
              <a:t>to the Lord</a:t>
            </a:r>
            <a:r>
              <a:rPr lang="en-US" sz="2800" dirty="0"/>
              <a:t>, and then to us by the will of God. </a:t>
            </a:r>
            <a:r>
              <a:rPr lang="en-US" sz="2800" b="1" baseline="30000" dirty="0"/>
              <a:t>6 </a:t>
            </a:r>
            <a:r>
              <a:rPr lang="en-US" sz="2800" dirty="0"/>
              <a:t>So we urged Titus, that as he had begun, so he would also complete this grace in you as well. </a:t>
            </a:r>
            <a:r>
              <a:rPr lang="en-US" sz="2800" b="1" baseline="30000" dirty="0"/>
              <a:t>7 </a:t>
            </a:r>
            <a:r>
              <a:rPr lang="en-US" sz="2800" dirty="0"/>
              <a:t>But as you abound in </a:t>
            </a:r>
            <a:r>
              <a:rPr lang="en-US" sz="2800" dirty="0" smtClean="0"/>
              <a:t>everything — in </a:t>
            </a:r>
            <a:r>
              <a:rPr lang="en-US" sz="2800" dirty="0"/>
              <a:t>faith, in speech, in knowledge, in all diligence, and in your love for </a:t>
            </a:r>
            <a:r>
              <a:rPr lang="en-US" sz="2800" dirty="0" smtClean="0"/>
              <a:t>us — see</a:t>
            </a:r>
            <a:r>
              <a:rPr lang="en-US" sz="2800" dirty="0"/>
              <a:t> that you abound</a:t>
            </a:r>
            <a:r>
              <a:rPr lang="en-US" sz="3200" dirty="0"/>
              <a:t> </a:t>
            </a:r>
            <a:r>
              <a:rPr lang="en-US" sz="2800" dirty="0"/>
              <a:t>in this grace also.</a:t>
            </a:r>
            <a:endParaRPr lang="en-US" sz="2800" dirty="0"/>
          </a:p>
        </p:txBody>
      </p:sp>
    </p:spTree>
    <p:extLst>
      <p:ext uri="{BB962C8B-B14F-4D97-AF65-F5344CB8AC3E}">
        <p14:creationId xmlns:p14="http://schemas.microsoft.com/office/powerpoint/2010/main" val="278714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a:xfrm>
            <a:off x="685800" y="0"/>
            <a:ext cx="7772400" cy="1066800"/>
          </a:xfrm>
        </p:spPr>
        <p:txBody>
          <a:bodyPr/>
          <a:lstStyle/>
          <a:p>
            <a:r>
              <a:rPr lang="en-US" altLang="en-US" b="1" dirty="0"/>
              <a:t>2 Corinthians </a:t>
            </a:r>
            <a:r>
              <a:rPr lang="en-US" altLang="en-US" b="1" dirty="0" smtClean="0"/>
              <a:t>8:1-7</a:t>
            </a:r>
            <a:endParaRPr lang="en-US" altLang="en-US" b="1" dirty="0"/>
          </a:p>
        </p:txBody>
      </p:sp>
      <p:sp>
        <p:nvSpPr>
          <p:cNvPr id="2" name="TextBox 1"/>
          <p:cNvSpPr txBox="1"/>
          <p:nvPr/>
        </p:nvSpPr>
        <p:spPr>
          <a:xfrm>
            <a:off x="76200" y="885646"/>
            <a:ext cx="9067800" cy="6124754"/>
          </a:xfrm>
          <a:prstGeom prst="rect">
            <a:avLst/>
          </a:prstGeom>
          <a:noFill/>
        </p:spPr>
        <p:txBody>
          <a:bodyPr wrap="square" rtlCol="0">
            <a:spAutoFit/>
          </a:bodyPr>
          <a:lstStyle/>
          <a:p>
            <a:pPr>
              <a:lnSpc>
                <a:spcPct val="96000"/>
              </a:lnSpc>
            </a:pPr>
            <a:r>
              <a:rPr lang="en-US" sz="2800" b="1" baseline="30000" dirty="0" smtClean="0"/>
              <a:t>1 </a:t>
            </a:r>
            <a:r>
              <a:rPr lang="en-US" sz="2800" dirty="0" smtClean="0"/>
              <a:t>Moreover</a:t>
            </a:r>
            <a:r>
              <a:rPr lang="en-US" sz="2800" dirty="0"/>
              <a:t>,</a:t>
            </a:r>
            <a:r>
              <a:rPr lang="en-US" sz="2400" dirty="0"/>
              <a:t> </a:t>
            </a:r>
            <a:r>
              <a:rPr lang="en-US" sz="2800" dirty="0"/>
              <a:t>brethren, we</a:t>
            </a:r>
            <a:r>
              <a:rPr lang="en-US" sz="2400" dirty="0"/>
              <a:t> </a:t>
            </a:r>
            <a:r>
              <a:rPr lang="en-US" sz="2800" dirty="0"/>
              <a:t>make known to</a:t>
            </a:r>
            <a:r>
              <a:rPr lang="en-US" sz="2400" dirty="0"/>
              <a:t> </a:t>
            </a:r>
            <a:r>
              <a:rPr lang="en-US" sz="2800" dirty="0"/>
              <a:t>you the grace </a:t>
            </a:r>
            <a:r>
              <a:rPr lang="en-US" sz="2800" dirty="0" smtClean="0"/>
              <a:t>of God bestowed </a:t>
            </a:r>
            <a:r>
              <a:rPr lang="en-US" sz="2800" dirty="0"/>
              <a:t>on the churches of Macedonia: </a:t>
            </a:r>
            <a:r>
              <a:rPr lang="en-US" sz="2800" b="1" baseline="30000" dirty="0"/>
              <a:t>2 </a:t>
            </a:r>
            <a:r>
              <a:rPr lang="en-US" sz="2800" dirty="0"/>
              <a:t>that in a great trial of affliction </a:t>
            </a:r>
            <a:r>
              <a:rPr lang="en-US" sz="2800" dirty="0">
                <a:solidFill>
                  <a:srgbClr val="FFFF00"/>
                </a:solidFill>
              </a:rPr>
              <a:t>the abundance of their joy and their deep poverty abounded in the riches of their liberality</a:t>
            </a:r>
            <a:r>
              <a:rPr lang="en-US" sz="2800" dirty="0"/>
              <a:t>. </a:t>
            </a:r>
            <a:r>
              <a:rPr lang="en-US" sz="2800" b="1" baseline="30000" dirty="0"/>
              <a:t>3 </a:t>
            </a:r>
            <a:r>
              <a:rPr lang="en-US" sz="2800" dirty="0"/>
              <a:t>For I bear witness that </a:t>
            </a:r>
            <a:r>
              <a:rPr lang="en-US" sz="2800" b="1" dirty="0">
                <a:solidFill>
                  <a:srgbClr val="FFFF00"/>
                </a:solidFill>
              </a:rPr>
              <a:t>according to their ability</a:t>
            </a:r>
            <a:r>
              <a:rPr lang="en-US" sz="2800" dirty="0"/>
              <a:t>, yes, </a:t>
            </a:r>
            <a:r>
              <a:rPr lang="en-US" sz="2800" dirty="0" smtClean="0">
                <a:solidFill>
                  <a:srgbClr val="FFFF00"/>
                </a:solidFill>
              </a:rPr>
              <a:t>and beyond their ability</a:t>
            </a:r>
            <a:r>
              <a:rPr lang="en-US" sz="2800" dirty="0" smtClean="0"/>
              <a:t>, </a:t>
            </a:r>
            <a:r>
              <a:rPr lang="en-US" sz="2800" dirty="0" smtClean="0">
                <a:solidFill>
                  <a:srgbClr val="FFFF00"/>
                </a:solidFill>
              </a:rPr>
              <a:t>they were </a:t>
            </a:r>
            <a:r>
              <a:rPr lang="en-US" sz="2800" b="1" dirty="0" smtClean="0">
                <a:solidFill>
                  <a:srgbClr val="FFFF00"/>
                </a:solidFill>
              </a:rPr>
              <a:t>freely willing</a:t>
            </a:r>
            <a:r>
              <a:rPr lang="en-US" sz="2800" dirty="0"/>
              <a:t>, </a:t>
            </a:r>
            <a:r>
              <a:rPr lang="en-US" sz="2800" b="1" baseline="30000" dirty="0"/>
              <a:t>4 </a:t>
            </a:r>
            <a:r>
              <a:rPr lang="en-US" sz="2800" dirty="0"/>
              <a:t>imploring us </a:t>
            </a:r>
            <a:r>
              <a:rPr lang="en-US" sz="2800" dirty="0">
                <a:solidFill>
                  <a:srgbClr val="FFFF00"/>
                </a:solidFill>
              </a:rPr>
              <a:t>with much urgency </a:t>
            </a:r>
            <a:r>
              <a:rPr lang="en-US" sz="2800" dirty="0"/>
              <a:t>that we would </a:t>
            </a:r>
            <a:r>
              <a:rPr lang="en-US" sz="2800" dirty="0" smtClean="0"/>
              <a:t>receive </a:t>
            </a:r>
            <a:r>
              <a:rPr lang="en-US" sz="2800" dirty="0" smtClean="0">
                <a:solidFill>
                  <a:srgbClr val="FFFF00"/>
                </a:solidFill>
              </a:rPr>
              <a:t>the </a:t>
            </a:r>
            <a:r>
              <a:rPr lang="en-US" sz="2800" dirty="0">
                <a:solidFill>
                  <a:srgbClr val="FFFF00"/>
                </a:solidFill>
              </a:rPr>
              <a:t>gift and the fellowship of the ministering to the saints</a:t>
            </a:r>
            <a:r>
              <a:rPr lang="en-US" sz="2800" dirty="0"/>
              <a:t>. </a:t>
            </a:r>
            <a:r>
              <a:rPr lang="en-US" sz="2800" b="1" baseline="30000" dirty="0"/>
              <a:t>5 </a:t>
            </a:r>
            <a:r>
              <a:rPr lang="en-US" sz="2800" dirty="0"/>
              <a:t>And not only as we had hoped, but </a:t>
            </a:r>
            <a:r>
              <a:rPr lang="en-US" sz="2800" dirty="0">
                <a:solidFill>
                  <a:srgbClr val="FFFF00"/>
                </a:solidFill>
              </a:rPr>
              <a:t>they </a:t>
            </a:r>
            <a:r>
              <a:rPr lang="en-US" sz="2800" b="1" dirty="0">
                <a:solidFill>
                  <a:srgbClr val="FFFF00"/>
                </a:solidFill>
              </a:rPr>
              <a:t>first gave themselves </a:t>
            </a:r>
            <a:r>
              <a:rPr lang="en-US" sz="2800" dirty="0">
                <a:solidFill>
                  <a:srgbClr val="FFFF00"/>
                </a:solidFill>
              </a:rPr>
              <a:t>to the Lord</a:t>
            </a:r>
            <a:r>
              <a:rPr lang="en-US" sz="2800" dirty="0"/>
              <a:t>, and </a:t>
            </a:r>
            <a:r>
              <a:rPr lang="en-US" sz="2800" u="sng" dirty="0">
                <a:solidFill>
                  <a:srgbClr val="FFFF00"/>
                </a:solidFill>
              </a:rPr>
              <a:t>then to us</a:t>
            </a:r>
            <a:r>
              <a:rPr lang="en-US" sz="2800" dirty="0">
                <a:solidFill>
                  <a:srgbClr val="FFFF00"/>
                </a:solidFill>
              </a:rPr>
              <a:t> by the will of God</a:t>
            </a:r>
            <a:r>
              <a:rPr lang="en-US" sz="2800" dirty="0"/>
              <a:t>. </a:t>
            </a:r>
            <a:r>
              <a:rPr lang="en-US" sz="2800" b="1" baseline="30000" dirty="0"/>
              <a:t>6 </a:t>
            </a:r>
            <a:r>
              <a:rPr lang="en-US" sz="2800" dirty="0"/>
              <a:t>So we urged Titus, that as he had begun, so he would also complete this grace in you as well. </a:t>
            </a:r>
            <a:r>
              <a:rPr lang="en-US" sz="2800" b="1" baseline="30000" dirty="0"/>
              <a:t>7 </a:t>
            </a:r>
            <a:r>
              <a:rPr lang="en-US" sz="2800" dirty="0"/>
              <a:t>But as you abound in </a:t>
            </a:r>
            <a:r>
              <a:rPr lang="en-US" sz="2800" dirty="0" smtClean="0"/>
              <a:t>everything — in </a:t>
            </a:r>
            <a:r>
              <a:rPr lang="en-US" sz="2800" dirty="0"/>
              <a:t>faith, in speech, in knowledge, in all diligence, and in your love for </a:t>
            </a:r>
            <a:r>
              <a:rPr lang="en-US" sz="2800" dirty="0" smtClean="0"/>
              <a:t>us — see</a:t>
            </a:r>
            <a:r>
              <a:rPr lang="en-US" sz="2800" dirty="0"/>
              <a:t> that you abound</a:t>
            </a:r>
            <a:r>
              <a:rPr lang="en-US" sz="3200" dirty="0"/>
              <a:t> </a:t>
            </a:r>
            <a:r>
              <a:rPr lang="en-US" sz="2800" dirty="0"/>
              <a:t>in this grace also.</a:t>
            </a:r>
            <a:endParaRPr lang="en-US" sz="2800" dirty="0"/>
          </a:p>
        </p:txBody>
      </p:sp>
    </p:spTree>
    <p:extLst>
      <p:ext uri="{BB962C8B-B14F-4D97-AF65-F5344CB8AC3E}">
        <p14:creationId xmlns:p14="http://schemas.microsoft.com/office/powerpoint/2010/main" val="13520584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a:xfrm>
            <a:off x="685800" y="0"/>
            <a:ext cx="7772400" cy="1066800"/>
          </a:xfrm>
        </p:spPr>
        <p:txBody>
          <a:bodyPr/>
          <a:lstStyle/>
          <a:p>
            <a:r>
              <a:rPr lang="en-US" altLang="en-US" b="1" dirty="0"/>
              <a:t>2 Corinthians </a:t>
            </a:r>
            <a:r>
              <a:rPr lang="en-US" altLang="en-US" b="1" dirty="0" smtClean="0"/>
              <a:t>8:1-7</a:t>
            </a:r>
            <a:endParaRPr lang="en-US" altLang="en-US" b="1" dirty="0"/>
          </a:p>
        </p:txBody>
      </p:sp>
      <p:sp>
        <p:nvSpPr>
          <p:cNvPr id="2" name="TextBox 1"/>
          <p:cNvSpPr txBox="1"/>
          <p:nvPr/>
        </p:nvSpPr>
        <p:spPr>
          <a:xfrm>
            <a:off x="76200" y="885646"/>
            <a:ext cx="9067800" cy="6124754"/>
          </a:xfrm>
          <a:prstGeom prst="rect">
            <a:avLst/>
          </a:prstGeom>
          <a:noFill/>
        </p:spPr>
        <p:txBody>
          <a:bodyPr wrap="square" rtlCol="0">
            <a:spAutoFit/>
          </a:bodyPr>
          <a:lstStyle/>
          <a:p>
            <a:pPr>
              <a:lnSpc>
                <a:spcPct val="96000"/>
              </a:lnSpc>
            </a:pPr>
            <a:r>
              <a:rPr lang="en-US" sz="2800" b="1" baseline="30000" dirty="0" smtClean="0"/>
              <a:t>1 </a:t>
            </a:r>
            <a:r>
              <a:rPr lang="en-US" sz="2800" dirty="0" smtClean="0"/>
              <a:t>Moreover</a:t>
            </a:r>
            <a:r>
              <a:rPr lang="en-US" sz="2800" dirty="0"/>
              <a:t>,</a:t>
            </a:r>
            <a:r>
              <a:rPr lang="en-US" sz="2400" dirty="0"/>
              <a:t> </a:t>
            </a:r>
            <a:r>
              <a:rPr lang="en-US" sz="2800" dirty="0"/>
              <a:t>brethren, we</a:t>
            </a:r>
            <a:r>
              <a:rPr lang="en-US" sz="2400" dirty="0"/>
              <a:t> </a:t>
            </a:r>
            <a:r>
              <a:rPr lang="en-US" sz="2800" dirty="0"/>
              <a:t>make known to</a:t>
            </a:r>
            <a:r>
              <a:rPr lang="en-US" sz="2400" dirty="0"/>
              <a:t> </a:t>
            </a:r>
            <a:r>
              <a:rPr lang="en-US" sz="2800" dirty="0"/>
              <a:t>you the grace </a:t>
            </a:r>
            <a:r>
              <a:rPr lang="en-US" sz="2800" dirty="0" smtClean="0"/>
              <a:t>of God bestowed </a:t>
            </a:r>
            <a:r>
              <a:rPr lang="en-US" sz="2800" dirty="0"/>
              <a:t>on the churches of Macedonia: </a:t>
            </a:r>
            <a:r>
              <a:rPr lang="en-US" sz="2800" b="1" baseline="30000" dirty="0"/>
              <a:t>2 </a:t>
            </a:r>
            <a:r>
              <a:rPr lang="en-US" sz="2800" dirty="0"/>
              <a:t>that in a great trial of affliction </a:t>
            </a:r>
            <a:r>
              <a:rPr lang="en-US" sz="2800" dirty="0">
                <a:solidFill>
                  <a:srgbClr val="FFFF00"/>
                </a:solidFill>
              </a:rPr>
              <a:t>the abundance of their joy and their deep poverty abounded in the riches of their liberality</a:t>
            </a:r>
            <a:r>
              <a:rPr lang="en-US" sz="2800" dirty="0"/>
              <a:t>. </a:t>
            </a:r>
            <a:r>
              <a:rPr lang="en-US" sz="2800" b="1" baseline="30000" dirty="0"/>
              <a:t>3 </a:t>
            </a:r>
            <a:r>
              <a:rPr lang="en-US" sz="2800" dirty="0"/>
              <a:t>For I bear witness that </a:t>
            </a:r>
            <a:r>
              <a:rPr lang="en-US" sz="2800" b="1" dirty="0">
                <a:solidFill>
                  <a:srgbClr val="FFFF00"/>
                </a:solidFill>
              </a:rPr>
              <a:t>according to their ability</a:t>
            </a:r>
            <a:r>
              <a:rPr lang="en-US" sz="2800" dirty="0"/>
              <a:t>, yes, </a:t>
            </a:r>
            <a:r>
              <a:rPr lang="en-US" sz="2800" dirty="0" smtClean="0">
                <a:solidFill>
                  <a:srgbClr val="FFFF00"/>
                </a:solidFill>
              </a:rPr>
              <a:t>and beyond their ability</a:t>
            </a:r>
            <a:r>
              <a:rPr lang="en-US" sz="2800" dirty="0" smtClean="0"/>
              <a:t>, </a:t>
            </a:r>
            <a:r>
              <a:rPr lang="en-US" sz="2800" dirty="0" smtClean="0">
                <a:solidFill>
                  <a:srgbClr val="FFFF00"/>
                </a:solidFill>
              </a:rPr>
              <a:t>they were </a:t>
            </a:r>
            <a:r>
              <a:rPr lang="en-US" sz="2800" b="1" dirty="0" smtClean="0">
                <a:solidFill>
                  <a:srgbClr val="FFFF00"/>
                </a:solidFill>
              </a:rPr>
              <a:t>freely willing</a:t>
            </a:r>
            <a:r>
              <a:rPr lang="en-US" sz="2800" dirty="0"/>
              <a:t>, </a:t>
            </a:r>
            <a:r>
              <a:rPr lang="en-US" sz="2800" b="1" baseline="30000" dirty="0"/>
              <a:t>4 </a:t>
            </a:r>
            <a:r>
              <a:rPr lang="en-US" sz="2800" dirty="0"/>
              <a:t>imploring us </a:t>
            </a:r>
            <a:r>
              <a:rPr lang="en-US" sz="2800" dirty="0">
                <a:solidFill>
                  <a:srgbClr val="FFFF00"/>
                </a:solidFill>
              </a:rPr>
              <a:t>with much urgency </a:t>
            </a:r>
            <a:r>
              <a:rPr lang="en-US" sz="2800" dirty="0"/>
              <a:t>that we would </a:t>
            </a:r>
            <a:r>
              <a:rPr lang="en-US" sz="2800" dirty="0" smtClean="0"/>
              <a:t>receive </a:t>
            </a:r>
            <a:r>
              <a:rPr lang="en-US" sz="2800" dirty="0" smtClean="0">
                <a:solidFill>
                  <a:srgbClr val="FFFF00"/>
                </a:solidFill>
              </a:rPr>
              <a:t>the </a:t>
            </a:r>
            <a:r>
              <a:rPr lang="en-US" sz="2800" dirty="0">
                <a:solidFill>
                  <a:srgbClr val="FFFF00"/>
                </a:solidFill>
              </a:rPr>
              <a:t>gift and the fellowship of the ministering to the saints</a:t>
            </a:r>
            <a:r>
              <a:rPr lang="en-US" sz="2800" dirty="0"/>
              <a:t>. </a:t>
            </a:r>
            <a:r>
              <a:rPr lang="en-US" sz="2800" b="1" baseline="30000" dirty="0"/>
              <a:t>5 </a:t>
            </a:r>
            <a:r>
              <a:rPr lang="en-US" sz="2800" dirty="0"/>
              <a:t>And not only as we had hoped, but </a:t>
            </a:r>
            <a:r>
              <a:rPr lang="en-US" sz="2800" dirty="0">
                <a:solidFill>
                  <a:srgbClr val="FFFF00"/>
                </a:solidFill>
              </a:rPr>
              <a:t>they </a:t>
            </a:r>
            <a:r>
              <a:rPr lang="en-US" sz="2800" b="1" dirty="0">
                <a:solidFill>
                  <a:srgbClr val="FFFF00"/>
                </a:solidFill>
              </a:rPr>
              <a:t>first gave themselves </a:t>
            </a:r>
            <a:r>
              <a:rPr lang="en-US" sz="2800" dirty="0">
                <a:solidFill>
                  <a:srgbClr val="FFFF00"/>
                </a:solidFill>
              </a:rPr>
              <a:t>to the Lord</a:t>
            </a:r>
            <a:r>
              <a:rPr lang="en-US" sz="2800" dirty="0"/>
              <a:t>, and </a:t>
            </a:r>
            <a:r>
              <a:rPr lang="en-US" sz="2800" u="sng" dirty="0">
                <a:solidFill>
                  <a:srgbClr val="FFFF00"/>
                </a:solidFill>
              </a:rPr>
              <a:t>then to us</a:t>
            </a:r>
            <a:r>
              <a:rPr lang="en-US" sz="2800" dirty="0">
                <a:solidFill>
                  <a:srgbClr val="FFFF00"/>
                </a:solidFill>
              </a:rPr>
              <a:t> by the will of God</a:t>
            </a:r>
            <a:r>
              <a:rPr lang="en-US" sz="2800" dirty="0"/>
              <a:t>. </a:t>
            </a:r>
            <a:r>
              <a:rPr lang="en-US" sz="2800" b="1" baseline="30000" dirty="0"/>
              <a:t>6 </a:t>
            </a:r>
            <a:r>
              <a:rPr lang="en-US" sz="2800" dirty="0"/>
              <a:t>So we urged Titus, that as he had begun, so he would also </a:t>
            </a:r>
            <a:r>
              <a:rPr lang="en-US" sz="2800" dirty="0">
                <a:solidFill>
                  <a:srgbClr val="FFFF00"/>
                </a:solidFill>
              </a:rPr>
              <a:t>complete this grace</a:t>
            </a:r>
            <a:r>
              <a:rPr lang="en-US" sz="2800" dirty="0"/>
              <a:t> in you as well. </a:t>
            </a:r>
            <a:r>
              <a:rPr lang="en-US" sz="2800" b="1" baseline="30000" dirty="0"/>
              <a:t>7 </a:t>
            </a:r>
            <a:r>
              <a:rPr lang="en-US" sz="2800" dirty="0"/>
              <a:t>But as you abound in </a:t>
            </a:r>
            <a:r>
              <a:rPr lang="en-US" sz="2800" dirty="0" smtClean="0"/>
              <a:t>everything — in </a:t>
            </a:r>
            <a:r>
              <a:rPr lang="en-US" sz="2800" dirty="0"/>
              <a:t>faith, in speech, in knowledge, in all diligence, and in your love for </a:t>
            </a:r>
            <a:r>
              <a:rPr lang="en-US" sz="2800" dirty="0" smtClean="0"/>
              <a:t>us — see</a:t>
            </a:r>
            <a:r>
              <a:rPr lang="en-US" sz="2800" dirty="0"/>
              <a:t> that you abound</a:t>
            </a:r>
            <a:r>
              <a:rPr lang="en-US" sz="3200" dirty="0"/>
              <a:t> </a:t>
            </a:r>
            <a:r>
              <a:rPr lang="en-US" sz="2800" dirty="0"/>
              <a:t>in this grace also.</a:t>
            </a:r>
            <a:endParaRPr lang="en-US" sz="2800" dirty="0"/>
          </a:p>
        </p:txBody>
      </p:sp>
    </p:spTree>
    <p:extLst>
      <p:ext uri="{BB962C8B-B14F-4D97-AF65-F5344CB8AC3E}">
        <p14:creationId xmlns:p14="http://schemas.microsoft.com/office/powerpoint/2010/main" val="10951405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a:xfrm>
            <a:off x="685800" y="0"/>
            <a:ext cx="7772400" cy="1066800"/>
          </a:xfrm>
        </p:spPr>
        <p:txBody>
          <a:bodyPr/>
          <a:lstStyle/>
          <a:p>
            <a:r>
              <a:rPr lang="en-US" altLang="en-US" b="1" dirty="0"/>
              <a:t>2 Corinthians </a:t>
            </a:r>
            <a:r>
              <a:rPr lang="en-US" altLang="en-US" b="1" dirty="0" smtClean="0"/>
              <a:t>8:1-7</a:t>
            </a:r>
            <a:endParaRPr lang="en-US" altLang="en-US" b="1" dirty="0"/>
          </a:p>
        </p:txBody>
      </p:sp>
      <p:sp>
        <p:nvSpPr>
          <p:cNvPr id="2" name="TextBox 1"/>
          <p:cNvSpPr txBox="1"/>
          <p:nvPr/>
        </p:nvSpPr>
        <p:spPr>
          <a:xfrm>
            <a:off x="76200" y="885646"/>
            <a:ext cx="9067800" cy="6124754"/>
          </a:xfrm>
          <a:prstGeom prst="rect">
            <a:avLst/>
          </a:prstGeom>
          <a:noFill/>
        </p:spPr>
        <p:txBody>
          <a:bodyPr wrap="square" rtlCol="0">
            <a:spAutoFit/>
          </a:bodyPr>
          <a:lstStyle/>
          <a:p>
            <a:pPr>
              <a:lnSpc>
                <a:spcPct val="96000"/>
              </a:lnSpc>
            </a:pPr>
            <a:r>
              <a:rPr lang="en-US" sz="2800" b="1" baseline="30000" dirty="0" smtClean="0"/>
              <a:t>1 </a:t>
            </a:r>
            <a:r>
              <a:rPr lang="en-US" sz="2800" dirty="0" smtClean="0"/>
              <a:t>Moreover</a:t>
            </a:r>
            <a:r>
              <a:rPr lang="en-US" sz="2800" dirty="0"/>
              <a:t>,</a:t>
            </a:r>
            <a:r>
              <a:rPr lang="en-US" sz="2400" dirty="0"/>
              <a:t> </a:t>
            </a:r>
            <a:r>
              <a:rPr lang="en-US" sz="2800" dirty="0"/>
              <a:t>brethren, we</a:t>
            </a:r>
            <a:r>
              <a:rPr lang="en-US" sz="2400" dirty="0"/>
              <a:t> </a:t>
            </a:r>
            <a:r>
              <a:rPr lang="en-US" sz="2800" dirty="0"/>
              <a:t>make known to</a:t>
            </a:r>
            <a:r>
              <a:rPr lang="en-US" sz="2400" dirty="0"/>
              <a:t> </a:t>
            </a:r>
            <a:r>
              <a:rPr lang="en-US" sz="2800" dirty="0"/>
              <a:t>you the grace </a:t>
            </a:r>
            <a:r>
              <a:rPr lang="en-US" sz="2800" dirty="0" smtClean="0"/>
              <a:t>of God bestowed </a:t>
            </a:r>
            <a:r>
              <a:rPr lang="en-US" sz="2800" dirty="0"/>
              <a:t>on the churches of Macedonia: </a:t>
            </a:r>
            <a:r>
              <a:rPr lang="en-US" sz="2800" b="1" baseline="30000" dirty="0"/>
              <a:t>2 </a:t>
            </a:r>
            <a:r>
              <a:rPr lang="en-US" sz="2800" dirty="0"/>
              <a:t>that in a great trial of affliction </a:t>
            </a:r>
            <a:r>
              <a:rPr lang="en-US" sz="2800" dirty="0">
                <a:solidFill>
                  <a:srgbClr val="FFFF00"/>
                </a:solidFill>
              </a:rPr>
              <a:t>the abundance of their joy and their deep poverty abounded in the riches of their liberality</a:t>
            </a:r>
            <a:r>
              <a:rPr lang="en-US" sz="2800" dirty="0"/>
              <a:t>. </a:t>
            </a:r>
            <a:r>
              <a:rPr lang="en-US" sz="2800" b="1" baseline="30000" dirty="0"/>
              <a:t>3 </a:t>
            </a:r>
            <a:r>
              <a:rPr lang="en-US" sz="2800" dirty="0"/>
              <a:t>For I bear witness that </a:t>
            </a:r>
            <a:r>
              <a:rPr lang="en-US" sz="2800" b="1" dirty="0">
                <a:solidFill>
                  <a:srgbClr val="FFFF00"/>
                </a:solidFill>
              </a:rPr>
              <a:t>according to their ability</a:t>
            </a:r>
            <a:r>
              <a:rPr lang="en-US" sz="2800" dirty="0"/>
              <a:t>, yes, </a:t>
            </a:r>
            <a:r>
              <a:rPr lang="en-US" sz="2800" dirty="0" smtClean="0">
                <a:solidFill>
                  <a:srgbClr val="FFFF00"/>
                </a:solidFill>
              </a:rPr>
              <a:t>and beyond their ability</a:t>
            </a:r>
            <a:r>
              <a:rPr lang="en-US" sz="2800" dirty="0" smtClean="0"/>
              <a:t>, </a:t>
            </a:r>
            <a:r>
              <a:rPr lang="en-US" sz="2800" dirty="0" smtClean="0">
                <a:solidFill>
                  <a:srgbClr val="FFFF00"/>
                </a:solidFill>
              </a:rPr>
              <a:t>they were </a:t>
            </a:r>
            <a:r>
              <a:rPr lang="en-US" sz="2800" b="1" dirty="0" smtClean="0">
                <a:solidFill>
                  <a:srgbClr val="FFFF00"/>
                </a:solidFill>
              </a:rPr>
              <a:t>freely willing</a:t>
            </a:r>
            <a:r>
              <a:rPr lang="en-US" sz="2800" dirty="0"/>
              <a:t>, </a:t>
            </a:r>
            <a:r>
              <a:rPr lang="en-US" sz="2800" b="1" baseline="30000" dirty="0"/>
              <a:t>4 </a:t>
            </a:r>
            <a:r>
              <a:rPr lang="en-US" sz="2800" dirty="0"/>
              <a:t>imploring us </a:t>
            </a:r>
            <a:r>
              <a:rPr lang="en-US" sz="2800" dirty="0">
                <a:solidFill>
                  <a:srgbClr val="FFFF00"/>
                </a:solidFill>
              </a:rPr>
              <a:t>with much urgency </a:t>
            </a:r>
            <a:r>
              <a:rPr lang="en-US" sz="2800" dirty="0"/>
              <a:t>that we would </a:t>
            </a:r>
            <a:r>
              <a:rPr lang="en-US" sz="2800" dirty="0" smtClean="0"/>
              <a:t>receive </a:t>
            </a:r>
            <a:r>
              <a:rPr lang="en-US" sz="2800" dirty="0" smtClean="0">
                <a:solidFill>
                  <a:srgbClr val="FFFF00"/>
                </a:solidFill>
              </a:rPr>
              <a:t>the </a:t>
            </a:r>
            <a:r>
              <a:rPr lang="en-US" sz="2800" dirty="0">
                <a:solidFill>
                  <a:srgbClr val="FFFF00"/>
                </a:solidFill>
              </a:rPr>
              <a:t>gift and the fellowship of the ministering to the saints</a:t>
            </a:r>
            <a:r>
              <a:rPr lang="en-US" sz="2800" dirty="0"/>
              <a:t>. </a:t>
            </a:r>
            <a:r>
              <a:rPr lang="en-US" sz="2800" b="1" baseline="30000" dirty="0"/>
              <a:t>5 </a:t>
            </a:r>
            <a:r>
              <a:rPr lang="en-US" sz="2800" dirty="0"/>
              <a:t>And not only as we had hoped, but </a:t>
            </a:r>
            <a:r>
              <a:rPr lang="en-US" sz="2800" dirty="0">
                <a:solidFill>
                  <a:srgbClr val="FFFF00"/>
                </a:solidFill>
              </a:rPr>
              <a:t>they </a:t>
            </a:r>
            <a:r>
              <a:rPr lang="en-US" sz="2800" b="1" dirty="0">
                <a:solidFill>
                  <a:srgbClr val="FFFF00"/>
                </a:solidFill>
              </a:rPr>
              <a:t>first gave themselves </a:t>
            </a:r>
            <a:r>
              <a:rPr lang="en-US" sz="2800" dirty="0">
                <a:solidFill>
                  <a:srgbClr val="FFFF00"/>
                </a:solidFill>
              </a:rPr>
              <a:t>to the Lord</a:t>
            </a:r>
            <a:r>
              <a:rPr lang="en-US" sz="2800" dirty="0"/>
              <a:t>, and </a:t>
            </a:r>
            <a:r>
              <a:rPr lang="en-US" sz="2800" u="sng" dirty="0">
                <a:solidFill>
                  <a:srgbClr val="FFFF00"/>
                </a:solidFill>
              </a:rPr>
              <a:t>then to us</a:t>
            </a:r>
            <a:r>
              <a:rPr lang="en-US" sz="2800" dirty="0">
                <a:solidFill>
                  <a:srgbClr val="FFFF00"/>
                </a:solidFill>
              </a:rPr>
              <a:t> by the will of God</a:t>
            </a:r>
            <a:r>
              <a:rPr lang="en-US" sz="2800" dirty="0"/>
              <a:t>. </a:t>
            </a:r>
            <a:r>
              <a:rPr lang="en-US" sz="2800" b="1" baseline="30000" dirty="0"/>
              <a:t>6 </a:t>
            </a:r>
            <a:r>
              <a:rPr lang="en-US" sz="2800" dirty="0"/>
              <a:t>So we urged Titus, that as he had begun, so he would also </a:t>
            </a:r>
            <a:r>
              <a:rPr lang="en-US" sz="2800" dirty="0">
                <a:solidFill>
                  <a:srgbClr val="FFFF00"/>
                </a:solidFill>
              </a:rPr>
              <a:t>complete this grace</a:t>
            </a:r>
            <a:r>
              <a:rPr lang="en-US" sz="2800" dirty="0"/>
              <a:t> in you as well. </a:t>
            </a:r>
            <a:r>
              <a:rPr lang="en-US" sz="2800" b="1" baseline="30000" dirty="0"/>
              <a:t>7 </a:t>
            </a:r>
            <a:r>
              <a:rPr lang="en-US" sz="2800" dirty="0"/>
              <a:t>But </a:t>
            </a:r>
            <a:r>
              <a:rPr lang="en-US" sz="2800" dirty="0">
                <a:solidFill>
                  <a:srgbClr val="FFFF00"/>
                </a:solidFill>
              </a:rPr>
              <a:t>as you abound in </a:t>
            </a:r>
            <a:r>
              <a:rPr lang="en-US" sz="2800" dirty="0" smtClean="0">
                <a:solidFill>
                  <a:srgbClr val="FFFF00"/>
                </a:solidFill>
              </a:rPr>
              <a:t>everything — in </a:t>
            </a:r>
            <a:r>
              <a:rPr lang="en-US" sz="2800" dirty="0">
                <a:solidFill>
                  <a:srgbClr val="FFFF00"/>
                </a:solidFill>
              </a:rPr>
              <a:t>faith, in speech, in knowledge, in all diligence, and in your love</a:t>
            </a:r>
            <a:r>
              <a:rPr lang="en-US" sz="2800" dirty="0"/>
              <a:t> for </a:t>
            </a:r>
            <a:r>
              <a:rPr lang="en-US" sz="2800" dirty="0" smtClean="0"/>
              <a:t>us — see</a:t>
            </a:r>
            <a:r>
              <a:rPr lang="en-US" sz="2800" dirty="0"/>
              <a:t> that you abound</a:t>
            </a:r>
            <a:r>
              <a:rPr lang="en-US" sz="3200" dirty="0"/>
              <a:t> </a:t>
            </a:r>
            <a:r>
              <a:rPr lang="en-US" sz="2800" dirty="0"/>
              <a:t>in this grace also.</a:t>
            </a:r>
            <a:endParaRPr lang="en-US" sz="2800" dirty="0"/>
          </a:p>
        </p:txBody>
      </p:sp>
    </p:spTree>
    <p:extLst>
      <p:ext uri="{BB962C8B-B14F-4D97-AF65-F5344CB8AC3E}">
        <p14:creationId xmlns:p14="http://schemas.microsoft.com/office/powerpoint/2010/main" val="3662561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p:txBody>
          <a:bodyPr/>
          <a:lstStyle/>
          <a:p>
            <a:r>
              <a:rPr lang="en-US" altLang="en-US" sz="4800" b="1" dirty="0"/>
              <a:t>1 Corinthians 16:1-2</a:t>
            </a:r>
          </a:p>
        </p:txBody>
      </p:sp>
      <p:sp>
        <p:nvSpPr>
          <p:cNvPr id="2" name="TextBox 1"/>
          <p:cNvSpPr txBox="1"/>
          <p:nvPr/>
        </p:nvSpPr>
        <p:spPr>
          <a:xfrm>
            <a:off x="228600" y="1295400"/>
            <a:ext cx="8915400" cy="3416320"/>
          </a:xfrm>
          <a:prstGeom prst="rect">
            <a:avLst/>
          </a:prstGeom>
          <a:noFill/>
        </p:spPr>
        <p:txBody>
          <a:bodyPr wrap="square" rtlCol="0">
            <a:spAutoFit/>
          </a:bodyPr>
          <a:lstStyle/>
          <a:p>
            <a:r>
              <a:rPr lang="en-US" sz="3600" b="1" baseline="30000" dirty="0" smtClean="0"/>
              <a:t>1 </a:t>
            </a:r>
            <a:r>
              <a:rPr lang="en-US" sz="3600" dirty="0" smtClean="0"/>
              <a:t>Now </a:t>
            </a:r>
            <a:r>
              <a:rPr lang="en-US" sz="3600" dirty="0"/>
              <a:t>concerning the collection for the saints, as</a:t>
            </a:r>
            <a:r>
              <a:rPr lang="en-US" sz="2400" dirty="0"/>
              <a:t> </a:t>
            </a:r>
            <a:r>
              <a:rPr lang="en-US" sz="3600" dirty="0"/>
              <a:t>I have</a:t>
            </a:r>
            <a:r>
              <a:rPr lang="en-US" sz="2400" dirty="0"/>
              <a:t> </a:t>
            </a:r>
            <a:r>
              <a:rPr lang="en-US" sz="3600" dirty="0"/>
              <a:t>given</a:t>
            </a:r>
            <a:r>
              <a:rPr lang="en-US" sz="2400" dirty="0"/>
              <a:t> </a:t>
            </a:r>
            <a:r>
              <a:rPr lang="en-US" sz="3600" dirty="0"/>
              <a:t>orders</a:t>
            </a:r>
            <a:r>
              <a:rPr lang="en-US" sz="2400" dirty="0"/>
              <a:t> </a:t>
            </a:r>
            <a:r>
              <a:rPr lang="en-US" sz="3600" dirty="0"/>
              <a:t>to</a:t>
            </a:r>
            <a:r>
              <a:rPr lang="en-US" sz="2400" dirty="0"/>
              <a:t> </a:t>
            </a:r>
            <a:r>
              <a:rPr lang="en-US" sz="3600" dirty="0"/>
              <a:t>the</a:t>
            </a:r>
            <a:r>
              <a:rPr lang="en-US" sz="2400" dirty="0"/>
              <a:t> </a:t>
            </a:r>
            <a:r>
              <a:rPr lang="en-US" sz="3600" dirty="0"/>
              <a:t>churches</a:t>
            </a:r>
            <a:r>
              <a:rPr lang="en-US" sz="2400" dirty="0"/>
              <a:t> </a:t>
            </a:r>
            <a:r>
              <a:rPr lang="en-US" sz="3600" dirty="0" smtClean="0"/>
              <a:t>of Galatia, so </a:t>
            </a:r>
            <a:r>
              <a:rPr lang="en-US" sz="3600" dirty="0"/>
              <a:t>you must do also: </a:t>
            </a:r>
            <a:r>
              <a:rPr lang="en-US" sz="3600" b="1" baseline="30000" dirty="0"/>
              <a:t>2 </a:t>
            </a:r>
            <a:r>
              <a:rPr lang="en-US" sz="3600" dirty="0"/>
              <a:t>On the first day of the week let each one of you lay something aside, storing up as he may prosper, that there be no collections when I come.</a:t>
            </a:r>
            <a:endParaRPr lang="en-US" sz="3600" dirty="0"/>
          </a:p>
        </p:txBody>
      </p:sp>
    </p:spTree>
    <p:extLst>
      <p:ext uri="{BB962C8B-B14F-4D97-AF65-F5344CB8AC3E}">
        <p14:creationId xmlns:p14="http://schemas.microsoft.com/office/powerpoint/2010/main" val="7742314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a:xfrm>
            <a:off x="685800" y="0"/>
            <a:ext cx="7772400" cy="1066800"/>
          </a:xfrm>
        </p:spPr>
        <p:txBody>
          <a:bodyPr/>
          <a:lstStyle/>
          <a:p>
            <a:r>
              <a:rPr lang="en-US" altLang="en-US" b="1" dirty="0"/>
              <a:t>2 Corinthians </a:t>
            </a:r>
            <a:r>
              <a:rPr lang="en-US" altLang="en-US" b="1" dirty="0" smtClean="0"/>
              <a:t>8:1-7</a:t>
            </a:r>
            <a:endParaRPr lang="en-US" altLang="en-US" b="1" dirty="0"/>
          </a:p>
        </p:txBody>
      </p:sp>
      <p:sp>
        <p:nvSpPr>
          <p:cNvPr id="2" name="TextBox 1"/>
          <p:cNvSpPr txBox="1"/>
          <p:nvPr/>
        </p:nvSpPr>
        <p:spPr>
          <a:xfrm>
            <a:off x="76200" y="885646"/>
            <a:ext cx="9067800" cy="6124754"/>
          </a:xfrm>
          <a:prstGeom prst="rect">
            <a:avLst/>
          </a:prstGeom>
          <a:noFill/>
        </p:spPr>
        <p:txBody>
          <a:bodyPr wrap="square" rtlCol="0">
            <a:spAutoFit/>
          </a:bodyPr>
          <a:lstStyle/>
          <a:p>
            <a:pPr>
              <a:lnSpc>
                <a:spcPct val="96000"/>
              </a:lnSpc>
            </a:pPr>
            <a:r>
              <a:rPr lang="en-US" sz="2800" b="1" baseline="30000" dirty="0" smtClean="0"/>
              <a:t>1 </a:t>
            </a:r>
            <a:r>
              <a:rPr lang="en-US" sz="2800" dirty="0" smtClean="0"/>
              <a:t>Moreover</a:t>
            </a:r>
            <a:r>
              <a:rPr lang="en-US" sz="2800" dirty="0"/>
              <a:t>,</a:t>
            </a:r>
            <a:r>
              <a:rPr lang="en-US" sz="2400" dirty="0"/>
              <a:t> </a:t>
            </a:r>
            <a:r>
              <a:rPr lang="en-US" sz="2800" dirty="0"/>
              <a:t>brethren, we</a:t>
            </a:r>
            <a:r>
              <a:rPr lang="en-US" sz="2400" dirty="0"/>
              <a:t> </a:t>
            </a:r>
            <a:r>
              <a:rPr lang="en-US" sz="2800" dirty="0"/>
              <a:t>make known to</a:t>
            </a:r>
            <a:r>
              <a:rPr lang="en-US" sz="2400" dirty="0"/>
              <a:t> </a:t>
            </a:r>
            <a:r>
              <a:rPr lang="en-US" sz="2800" dirty="0"/>
              <a:t>you the grace </a:t>
            </a:r>
            <a:r>
              <a:rPr lang="en-US" sz="2800" dirty="0" smtClean="0"/>
              <a:t>of God bestowed </a:t>
            </a:r>
            <a:r>
              <a:rPr lang="en-US" sz="2800" dirty="0"/>
              <a:t>on the churches of Macedonia: </a:t>
            </a:r>
            <a:r>
              <a:rPr lang="en-US" sz="2800" b="1" baseline="30000" dirty="0"/>
              <a:t>2 </a:t>
            </a:r>
            <a:r>
              <a:rPr lang="en-US" sz="2800" dirty="0"/>
              <a:t>that in a great trial of affliction </a:t>
            </a:r>
            <a:r>
              <a:rPr lang="en-US" sz="2800" dirty="0">
                <a:solidFill>
                  <a:srgbClr val="FFFF00"/>
                </a:solidFill>
              </a:rPr>
              <a:t>the abundance of their joy and their deep poverty abounded in the riches of their liberality</a:t>
            </a:r>
            <a:r>
              <a:rPr lang="en-US" sz="2800" dirty="0"/>
              <a:t>. </a:t>
            </a:r>
            <a:r>
              <a:rPr lang="en-US" sz="2800" b="1" baseline="30000" dirty="0"/>
              <a:t>3 </a:t>
            </a:r>
            <a:r>
              <a:rPr lang="en-US" sz="2800" dirty="0"/>
              <a:t>For I bear witness that </a:t>
            </a:r>
            <a:r>
              <a:rPr lang="en-US" sz="2800" b="1" dirty="0">
                <a:solidFill>
                  <a:srgbClr val="FFFF00"/>
                </a:solidFill>
              </a:rPr>
              <a:t>according to their ability</a:t>
            </a:r>
            <a:r>
              <a:rPr lang="en-US" sz="2800" dirty="0"/>
              <a:t>, yes, </a:t>
            </a:r>
            <a:r>
              <a:rPr lang="en-US" sz="2800" dirty="0" smtClean="0">
                <a:solidFill>
                  <a:srgbClr val="FFFF00"/>
                </a:solidFill>
              </a:rPr>
              <a:t>and beyond their ability</a:t>
            </a:r>
            <a:r>
              <a:rPr lang="en-US" sz="2800" dirty="0" smtClean="0"/>
              <a:t>, </a:t>
            </a:r>
            <a:r>
              <a:rPr lang="en-US" sz="2800" dirty="0" smtClean="0">
                <a:solidFill>
                  <a:srgbClr val="FFFF00"/>
                </a:solidFill>
              </a:rPr>
              <a:t>they were </a:t>
            </a:r>
            <a:r>
              <a:rPr lang="en-US" sz="2800" b="1" dirty="0" smtClean="0">
                <a:solidFill>
                  <a:srgbClr val="FFFF00"/>
                </a:solidFill>
              </a:rPr>
              <a:t>freely willing</a:t>
            </a:r>
            <a:r>
              <a:rPr lang="en-US" sz="2800" dirty="0"/>
              <a:t>, </a:t>
            </a:r>
            <a:r>
              <a:rPr lang="en-US" sz="2800" b="1" baseline="30000" dirty="0"/>
              <a:t>4 </a:t>
            </a:r>
            <a:r>
              <a:rPr lang="en-US" sz="2800" dirty="0"/>
              <a:t>imploring us </a:t>
            </a:r>
            <a:r>
              <a:rPr lang="en-US" sz="2800" dirty="0">
                <a:solidFill>
                  <a:srgbClr val="FFFF00"/>
                </a:solidFill>
              </a:rPr>
              <a:t>with much urgency </a:t>
            </a:r>
            <a:r>
              <a:rPr lang="en-US" sz="2800" dirty="0"/>
              <a:t>that we would </a:t>
            </a:r>
            <a:r>
              <a:rPr lang="en-US" sz="2800" dirty="0" smtClean="0"/>
              <a:t>receive </a:t>
            </a:r>
            <a:r>
              <a:rPr lang="en-US" sz="2800" dirty="0" smtClean="0">
                <a:solidFill>
                  <a:srgbClr val="FFFF00"/>
                </a:solidFill>
              </a:rPr>
              <a:t>the </a:t>
            </a:r>
            <a:r>
              <a:rPr lang="en-US" sz="2800" dirty="0">
                <a:solidFill>
                  <a:srgbClr val="FFFF00"/>
                </a:solidFill>
              </a:rPr>
              <a:t>gift and the fellowship of the ministering to the saints</a:t>
            </a:r>
            <a:r>
              <a:rPr lang="en-US" sz="2800" dirty="0"/>
              <a:t>. </a:t>
            </a:r>
            <a:r>
              <a:rPr lang="en-US" sz="2800" b="1" baseline="30000" dirty="0"/>
              <a:t>5 </a:t>
            </a:r>
            <a:r>
              <a:rPr lang="en-US" sz="2800" dirty="0"/>
              <a:t>And not only as we had hoped, but </a:t>
            </a:r>
            <a:r>
              <a:rPr lang="en-US" sz="2800" dirty="0">
                <a:solidFill>
                  <a:srgbClr val="FFFF00"/>
                </a:solidFill>
              </a:rPr>
              <a:t>they </a:t>
            </a:r>
            <a:r>
              <a:rPr lang="en-US" sz="2800" b="1" dirty="0">
                <a:solidFill>
                  <a:srgbClr val="FFFF00"/>
                </a:solidFill>
              </a:rPr>
              <a:t>first gave themselves </a:t>
            </a:r>
            <a:r>
              <a:rPr lang="en-US" sz="2800" dirty="0">
                <a:solidFill>
                  <a:srgbClr val="FFFF00"/>
                </a:solidFill>
              </a:rPr>
              <a:t>to the Lord</a:t>
            </a:r>
            <a:r>
              <a:rPr lang="en-US" sz="2800" dirty="0"/>
              <a:t>, and </a:t>
            </a:r>
            <a:r>
              <a:rPr lang="en-US" sz="2800" u="sng" dirty="0">
                <a:solidFill>
                  <a:srgbClr val="FFFF00"/>
                </a:solidFill>
              </a:rPr>
              <a:t>then to us</a:t>
            </a:r>
            <a:r>
              <a:rPr lang="en-US" sz="2800" dirty="0">
                <a:solidFill>
                  <a:srgbClr val="FFFF00"/>
                </a:solidFill>
              </a:rPr>
              <a:t> by the will of God</a:t>
            </a:r>
            <a:r>
              <a:rPr lang="en-US" sz="2800" dirty="0"/>
              <a:t>. </a:t>
            </a:r>
            <a:r>
              <a:rPr lang="en-US" sz="2800" b="1" baseline="30000" dirty="0"/>
              <a:t>6 </a:t>
            </a:r>
            <a:r>
              <a:rPr lang="en-US" sz="2800" dirty="0"/>
              <a:t>So we urged Titus, that as he had begun, so he would also </a:t>
            </a:r>
            <a:r>
              <a:rPr lang="en-US" sz="2800" dirty="0">
                <a:solidFill>
                  <a:srgbClr val="FFFF00"/>
                </a:solidFill>
              </a:rPr>
              <a:t>complete this grace</a:t>
            </a:r>
            <a:r>
              <a:rPr lang="en-US" sz="2800" dirty="0"/>
              <a:t> in you as well. </a:t>
            </a:r>
            <a:r>
              <a:rPr lang="en-US" sz="2800" b="1" baseline="30000" dirty="0"/>
              <a:t>7 </a:t>
            </a:r>
            <a:r>
              <a:rPr lang="en-US" sz="2800" dirty="0"/>
              <a:t>But </a:t>
            </a:r>
            <a:r>
              <a:rPr lang="en-US" sz="2800" dirty="0">
                <a:solidFill>
                  <a:srgbClr val="FFFF00"/>
                </a:solidFill>
              </a:rPr>
              <a:t>as you abound in </a:t>
            </a:r>
            <a:r>
              <a:rPr lang="en-US" sz="2800" dirty="0" smtClean="0">
                <a:solidFill>
                  <a:srgbClr val="FFFF00"/>
                </a:solidFill>
              </a:rPr>
              <a:t>everything — in </a:t>
            </a:r>
            <a:r>
              <a:rPr lang="en-US" sz="2800" dirty="0">
                <a:solidFill>
                  <a:srgbClr val="FFFF00"/>
                </a:solidFill>
              </a:rPr>
              <a:t>faith, in speech, in knowledge, in all diligence, and in your love</a:t>
            </a:r>
            <a:r>
              <a:rPr lang="en-US" sz="2800" dirty="0"/>
              <a:t> for </a:t>
            </a:r>
            <a:r>
              <a:rPr lang="en-US" sz="2800" dirty="0" smtClean="0"/>
              <a:t>us — </a:t>
            </a:r>
            <a:r>
              <a:rPr lang="en-US" sz="2800" dirty="0" smtClean="0">
                <a:solidFill>
                  <a:srgbClr val="FFFF00"/>
                </a:solidFill>
              </a:rPr>
              <a:t>see</a:t>
            </a:r>
            <a:r>
              <a:rPr lang="en-US" sz="2800" dirty="0">
                <a:solidFill>
                  <a:srgbClr val="FFFF00"/>
                </a:solidFill>
              </a:rPr>
              <a:t> that you </a:t>
            </a:r>
            <a:r>
              <a:rPr lang="en-US" sz="2800" b="1" dirty="0">
                <a:solidFill>
                  <a:srgbClr val="FFFF00"/>
                </a:solidFill>
              </a:rPr>
              <a:t>abound</a:t>
            </a:r>
            <a:r>
              <a:rPr lang="en-US" sz="3200" dirty="0">
                <a:solidFill>
                  <a:srgbClr val="FFFF00"/>
                </a:solidFill>
              </a:rPr>
              <a:t> </a:t>
            </a:r>
            <a:r>
              <a:rPr lang="en-US" sz="2800" dirty="0">
                <a:solidFill>
                  <a:srgbClr val="FFFF00"/>
                </a:solidFill>
              </a:rPr>
              <a:t>in this grace also</a:t>
            </a:r>
            <a:r>
              <a:rPr lang="en-US" sz="2800" dirty="0"/>
              <a:t>.</a:t>
            </a:r>
            <a:endParaRPr lang="en-US" sz="2800" dirty="0"/>
          </a:p>
        </p:txBody>
      </p:sp>
    </p:spTree>
    <p:extLst>
      <p:ext uri="{BB962C8B-B14F-4D97-AF65-F5344CB8AC3E}">
        <p14:creationId xmlns:p14="http://schemas.microsoft.com/office/powerpoint/2010/main" val="24957065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685800" y="76200"/>
            <a:ext cx="7772400" cy="1066800"/>
          </a:xfrm>
        </p:spPr>
        <p:txBody>
          <a:bodyPr/>
          <a:lstStyle/>
          <a:p>
            <a:r>
              <a:rPr lang="en-US" altLang="en-US" b="1" dirty="0"/>
              <a:t>2 Corinthians </a:t>
            </a:r>
            <a:r>
              <a:rPr lang="en-US" altLang="en-US" b="1" dirty="0" smtClean="0"/>
              <a:t>8:10-15</a:t>
            </a:r>
            <a:endParaRPr lang="en-US" altLang="en-US" b="1" dirty="0"/>
          </a:p>
        </p:txBody>
      </p:sp>
      <p:sp>
        <p:nvSpPr>
          <p:cNvPr id="2" name="TextBox 1"/>
          <p:cNvSpPr txBox="1"/>
          <p:nvPr/>
        </p:nvSpPr>
        <p:spPr>
          <a:xfrm>
            <a:off x="79828" y="976085"/>
            <a:ext cx="8991600" cy="5262979"/>
          </a:xfrm>
          <a:prstGeom prst="rect">
            <a:avLst/>
          </a:prstGeom>
          <a:noFill/>
        </p:spPr>
        <p:txBody>
          <a:bodyPr wrap="square" rtlCol="0">
            <a:spAutoFit/>
          </a:bodyPr>
          <a:lstStyle/>
          <a:p>
            <a:r>
              <a:rPr lang="en-US" sz="2800" b="1" baseline="30000" dirty="0"/>
              <a:t>10 </a:t>
            </a:r>
            <a:r>
              <a:rPr lang="en-US" sz="2800" dirty="0"/>
              <a:t>And in this I give advice: It is to your advantage not only to be doing what you began and were desiring to do a </a:t>
            </a:r>
            <a:r>
              <a:rPr lang="en-US" sz="2800" dirty="0" smtClean="0"/>
              <a:t>year ago; </a:t>
            </a:r>
            <a:r>
              <a:rPr lang="en-US" sz="2800" b="1" baseline="30000" dirty="0" smtClean="0"/>
              <a:t>11</a:t>
            </a:r>
            <a:r>
              <a:rPr lang="en-US" sz="2400" b="1" baseline="30000" dirty="0"/>
              <a:t> </a:t>
            </a:r>
            <a:r>
              <a:rPr lang="en-US" sz="2800" dirty="0"/>
              <a:t>but</a:t>
            </a:r>
            <a:r>
              <a:rPr lang="en-US" sz="2400" dirty="0"/>
              <a:t> </a:t>
            </a:r>
            <a:r>
              <a:rPr lang="en-US" sz="2800" dirty="0"/>
              <a:t>now</a:t>
            </a:r>
            <a:r>
              <a:rPr lang="en-US" sz="2400" dirty="0"/>
              <a:t> </a:t>
            </a:r>
            <a:r>
              <a:rPr lang="en-US" sz="2800" dirty="0"/>
              <a:t>you</a:t>
            </a:r>
            <a:r>
              <a:rPr lang="en-US" sz="2400" dirty="0"/>
              <a:t> </a:t>
            </a:r>
            <a:r>
              <a:rPr lang="en-US" sz="2800" dirty="0"/>
              <a:t>also</a:t>
            </a:r>
            <a:r>
              <a:rPr lang="en-US" sz="2400" dirty="0"/>
              <a:t> </a:t>
            </a:r>
            <a:r>
              <a:rPr lang="en-US" sz="2800" dirty="0"/>
              <a:t>must</a:t>
            </a:r>
            <a:r>
              <a:rPr lang="en-US" sz="2400" dirty="0"/>
              <a:t> </a:t>
            </a:r>
            <a:r>
              <a:rPr lang="en-US" sz="2800" dirty="0"/>
              <a:t>complete</a:t>
            </a:r>
            <a:r>
              <a:rPr lang="en-US" sz="2400" dirty="0"/>
              <a:t> </a:t>
            </a:r>
            <a:r>
              <a:rPr lang="en-US" sz="2800" dirty="0"/>
              <a:t>the</a:t>
            </a:r>
            <a:r>
              <a:rPr lang="en-US" sz="2400" dirty="0"/>
              <a:t> </a:t>
            </a:r>
            <a:r>
              <a:rPr lang="en-US" sz="2800" dirty="0"/>
              <a:t>doing</a:t>
            </a:r>
            <a:r>
              <a:rPr lang="en-US" sz="2400" dirty="0"/>
              <a:t> </a:t>
            </a:r>
            <a:r>
              <a:rPr lang="en-US" sz="2800" dirty="0"/>
              <a:t>of it;</a:t>
            </a:r>
            <a:r>
              <a:rPr lang="en-US" sz="2400" dirty="0"/>
              <a:t> </a:t>
            </a:r>
            <a:r>
              <a:rPr lang="en-US" sz="2800" dirty="0" smtClean="0"/>
              <a:t>that</a:t>
            </a:r>
            <a:r>
              <a:rPr lang="en-US" sz="2400" dirty="0" smtClean="0"/>
              <a:t> </a:t>
            </a:r>
            <a:r>
              <a:rPr lang="en-US" sz="2800" dirty="0" smtClean="0"/>
              <a:t>as</a:t>
            </a:r>
            <a:r>
              <a:rPr lang="en-US" sz="2400" dirty="0" smtClean="0"/>
              <a:t> </a:t>
            </a:r>
            <a:r>
              <a:rPr lang="en-US" sz="2800" dirty="0" smtClean="0"/>
              <a:t>there was</a:t>
            </a:r>
            <a:r>
              <a:rPr lang="en-US" sz="2800" dirty="0"/>
              <a:t> a readiness to desire it, so </a:t>
            </a:r>
            <a:r>
              <a:rPr lang="en-US" sz="2800" dirty="0" smtClean="0"/>
              <a:t>there also</a:t>
            </a:r>
            <a:r>
              <a:rPr lang="en-US" sz="2800" dirty="0"/>
              <a:t> may be a completion out of what you have. </a:t>
            </a:r>
            <a:r>
              <a:rPr lang="en-US" sz="2800" b="1" baseline="30000" dirty="0"/>
              <a:t>12 </a:t>
            </a:r>
            <a:r>
              <a:rPr lang="en-US" sz="2800" dirty="0"/>
              <a:t>For if there is first a willing mind, it is accepted according to what </a:t>
            </a:r>
            <a:r>
              <a:rPr lang="en-US" sz="2800" dirty="0" smtClean="0"/>
              <a:t>one has, and not according </a:t>
            </a:r>
            <a:r>
              <a:rPr lang="en-US" sz="2800" dirty="0"/>
              <a:t>to what he does not have</a:t>
            </a:r>
            <a:r>
              <a:rPr lang="en-US" sz="2800" dirty="0" smtClean="0"/>
              <a:t>. </a:t>
            </a:r>
            <a:r>
              <a:rPr lang="en-US" sz="2800" b="1" baseline="30000" dirty="0" smtClean="0"/>
              <a:t>13</a:t>
            </a:r>
            <a:r>
              <a:rPr lang="en-US" sz="2800" b="1" baseline="30000" dirty="0"/>
              <a:t> </a:t>
            </a:r>
            <a:r>
              <a:rPr lang="en-US" sz="2800" dirty="0"/>
              <a:t>For I do not mean that others should be eased and you burdened; </a:t>
            </a:r>
            <a:r>
              <a:rPr lang="en-US" sz="2800" b="1" baseline="30000" dirty="0"/>
              <a:t>14 </a:t>
            </a:r>
            <a:r>
              <a:rPr lang="en-US" sz="2800" dirty="0"/>
              <a:t>but by an equality, that now at this time your abundance may supply their lack, that their abundance </a:t>
            </a:r>
            <a:r>
              <a:rPr lang="en-US" sz="2800" dirty="0" smtClean="0"/>
              <a:t>also may supply your lack — that </a:t>
            </a:r>
            <a:r>
              <a:rPr lang="en-US" sz="2800" dirty="0"/>
              <a:t>there may be equality. </a:t>
            </a:r>
            <a:r>
              <a:rPr lang="en-US" sz="2800" b="1" baseline="30000" dirty="0"/>
              <a:t>15 </a:t>
            </a:r>
            <a:r>
              <a:rPr lang="en-US" sz="2800" dirty="0"/>
              <a:t>As it </a:t>
            </a:r>
            <a:r>
              <a:rPr lang="en-US" sz="2800" dirty="0" smtClean="0"/>
              <a:t>is written, “He who</a:t>
            </a:r>
            <a:r>
              <a:rPr lang="en-US" sz="2800" dirty="0"/>
              <a:t> </a:t>
            </a:r>
            <a:r>
              <a:rPr lang="en-US" sz="2800" dirty="0" smtClean="0"/>
              <a:t>gathered much </a:t>
            </a:r>
            <a:r>
              <a:rPr lang="en-US" sz="2800" dirty="0"/>
              <a:t>had nothing left over, and he who </a:t>
            </a:r>
            <a:r>
              <a:rPr lang="en-US" sz="2800" dirty="0" smtClean="0"/>
              <a:t>gathered little </a:t>
            </a:r>
            <a:r>
              <a:rPr lang="en-US" sz="2800" dirty="0"/>
              <a:t>had no lack</a:t>
            </a:r>
            <a:r>
              <a:rPr lang="en-US" sz="2800" dirty="0" smtClean="0"/>
              <a:t>.”</a:t>
            </a:r>
            <a:endParaRPr lang="en-US" sz="2800" dirty="0"/>
          </a:p>
        </p:txBody>
      </p:sp>
    </p:spTree>
    <p:extLst>
      <p:ext uri="{BB962C8B-B14F-4D97-AF65-F5344CB8AC3E}">
        <p14:creationId xmlns:p14="http://schemas.microsoft.com/office/powerpoint/2010/main" val="19978205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685800" y="76200"/>
            <a:ext cx="7772400" cy="1066800"/>
          </a:xfrm>
        </p:spPr>
        <p:txBody>
          <a:bodyPr/>
          <a:lstStyle/>
          <a:p>
            <a:r>
              <a:rPr lang="en-US" altLang="en-US" b="1" dirty="0"/>
              <a:t>2 Corinthians </a:t>
            </a:r>
            <a:r>
              <a:rPr lang="en-US" altLang="en-US" b="1" dirty="0" smtClean="0"/>
              <a:t>8:10-15</a:t>
            </a:r>
            <a:endParaRPr lang="en-US" altLang="en-US" b="1" dirty="0"/>
          </a:p>
        </p:txBody>
      </p:sp>
      <p:sp>
        <p:nvSpPr>
          <p:cNvPr id="2" name="TextBox 1"/>
          <p:cNvSpPr txBox="1"/>
          <p:nvPr/>
        </p:nvSpPr>
        <p:spPr>
          <a:xfrm>
            <a:off x="79828" y="976085"/>
            <a:ext cx="8991600" cy="5262979"/>
          </a:xfrm>
          <a:prstGeom prst="rect">
            <a:avLst/>
          </a:prstGeom>
          <a:noFill/>
        </p:spPr>
        <p:txBody>
          <a:bodyPr wrap="square" rtlCol="0">
            <a:spAutoFit/>
          </a:bodyPr>
          <a:lstStyle/>
          <a:p>
            <a:r>
              <a:rPr lang="en-US" sz="2800" b="1" baseline="30000" dirty="0"/>
              <a:t>10 </a:t>
            </a:r>
            <a:r>
              <a:rPr lang="en-US" sz="2800" dirty="0"/>
              <a:t>And in this I give advice: It is to your advantage </a:t>
            </a:r>
            <a:r>
              <a:rPr lang="en-US" sz="2800" dirty="0">
                <a:solidFill>
                  <a:srgbClr val="FFFF00"/>
                </a:solidFill>
              </a:rPr>
              <a:t>not only to be doing what you </a:t>
            </a:r>
            <a:r>
              <a:rPr lang="en-US" sz="2800" u="sng" dirty="0">
                <a:solidFill>
                  <a:srgbClr val="FFFF00"/>
                </a:solidFill>
              </a:rPr>
              <a:t>began and were desiring</a:t>
            </a:r>
            <a:r>
              <a:rPr lang="en-US" sz="2800" dirty="0">
                <a:solidFill>
                  <a:srgbClr val="FFFF00"/>
                </a:solidFill>
              </a:rPr>
              <a:t> to do a </a:t>
            </a:r>
            <a:r>
              <a:rPr lang="en-US" sz="2800" dirty="0" smtClean="0">
                <a:solidFill>
                  <a:srgbClr val="FFFF00"/>
                </a:solidFill>
              </a:rPr>
              <a:t>year ago</a:t>
            </a:r>
            <a:r>
              <a:rPr lang="en-US" sz="2800" dirty="0" smtClean="0"/>
              <a:t>; </a:t>
            </a:r>
            <a:r>
              <a:rPr lang="en-US" sz="2800" b="1" baseline="30000" dirty="0" smtClean="0"/>
              <a:t>11</a:t>
            </a:r>
            <a:r>
              <a:rPr lang="en-US" sz="2400" b="1" baseline="30000" dirty="0"/>
              <a:t> </a:t>
            </a:r>
            <a:r>
              <a:rPr lang="en-US" sz="2800" dirty="0">
                <a:solidFill>
                  <a:srgbClr val="FFFF00"/>
                </a:solidFill>
              </a:rPr>
              <a:t>but</a:t>
            </a:r>
            <a:r>
              <a:rPr lang="en-US" sz="2400" dirty="0">
                <a:solidFill>
                  <a:srgbClr val="FFFF00"/>
                </a:solidFill>
              </a:rPr>
              <a:t> </a:t>
            </a:r>
            <a:r>
              <a:rPr lang="en-US" sz="2800" dirty="0">
                <a:solidFill>
                  <a:srgbClr val="FFFF00"/>
                </a:solidFill>
              </a:rPr>
              <a:t>now</a:t>
            </a:r>
            <a:r>
              <a:rPr lang="en-US" sz="2400" dirty="0">
                <a:solidFill>
                  <a:srgbClr val="FFFF00"/>
                </a:solidFill>
              </a:rPr>
              <a:t> </a:t>
            </a:r>
            <a:r>
              <a:rPr lang="en-US" sz="2800" dirty="0">
                <a:solidFill>
                  <a:srgbClr val="FFFF00"/>
                </a:solidFill>
              </a:rPr>
              <a:t>you</a:t>
            </a:r>
            <a:r>
              <a:rPr lang="en-US" sz="2400" dirty="0">
                <a:solidFill>
                  <a:srgbClr val="FFFF00"/>
                </a:solidFill>
              </a:rPr>
              <a:t> </a:t>
            </a:r>
            <a:r>
              <a:rPr lang="en-US" sz="2800" dirty="0">
                <a:solidFill>
                  <a:srgbClr val="FFFF00"/>
                </a:solidFill>
              </a:rPr>
              <a:t>also</a:t>
            </a:r>
            <a:r>
              <a:rPr lang="en-US" sz="2400" dirty="0">
                <a:solidFill>
                  <a:srgbClr val="FFFF00"/>
                </a:solidFill>
              </a:rPr>
              <a:t> </a:t>
            </a:r>
            <a:r>
              <a:rPr lang="en-US" sz="2800" dirty="0">
                <a:solidFill>
                  <a:srgbClr val="FFFF00"/>
                </a:solidFill>
              </a:rPr>
              <a:t>must</a:t>
            </a:r>
            <a:r>
              <a:rPr lang="en-US" sz="2400" dirty="0">
                <a:solidFill>
                  <a:srgbClr val="FFFF00"/>
                </a:solidFill>
              </a:rPr>
              <a:t> </a:t>
            </a:r>
            <a:r>
              <a:rPr lang="en-US" sz="2800" u="sng" dirty="0">
                <a:solidFill>
                  <a:srgbClr val="FFFF00"/>
                </a:solidFill>
              </a:rPr>
              <a:t>complete</a:t>
            </a:r>
            <a:r>
              <a:rPr lang="en-US" sz="2400" u="sng" dirty="0">
                <a:solidFill>
                  <a:srgbClr val="FFFF00"/>
                </a:solidFill>
              </a:rPr>
              <a:t> </a:t>
            </a:r>
            <a:r>
              <a:rPr lang="en-US" sz="2800" u="sng" dirty="0">
                <a:solidFill>
                  <a:srgbClr val="FFFF00"/>
                </a:solidFill>
              </a:rPr>
              <a:t>the</a:t>
            </a:r>
            <a:r>
              <a:rPr lang="en-US" sz="2400" u="sng" dirty="0">
                <a:solidFill>
                  <a:srgbClr val="FFFF00"/>
                </a:solidFill>
              </a:rPr>
              <a:t> </a:t>
            </a:r>
            <a:r>
              <a:rPr lang="en-US" sz="2800" u="sng" dirty="0">
                <a:solidFill>
                  <a:srgbClr val="FFFF00"/>
                </a:solidFill>
              </a:rPr>
              <a:t>doing</a:t>
            </a:r>
            <a:r>
              <a:rPr lang="en-US" sz="2400" dirty="0">
                <a:solidFill>
                  <a:srgbClr val="FFFF00"/>
                </a:solidFill>
              </a:rPr>
              <a:t> </a:t>
            </a:r>
            <a:r>
              <a:rPr lang="en-US" sz="2800" dirty="0">
                <a:solidFill>
                  <a:srgbClr val="FFFF00"/>
                </a:solidFill>
              </a:rPr>
              <a:t>of it</a:t>
            </a:r>
            <a:r>
              <a:rPr lang="en-US" sz="2800" dirty="0"/>
              <a:t>;</a:t>
            </a:r>
            <a:r>
              <a:rPr lang="en-US" sz="2400" dirty="0"/>
              <a:t> </a:t>
            </a:r>
            <a:r>
              <a:rPr lang="en-US" sz="2800" dirty="0" smtClean="0"/>
              <a:t>that</a:t>
            </a:r>
            <a:r>
              <a:rPr lang="en-US" sz="2400" dirty="0" smtClean="0"/>
              <a:t> </a:t>
            </a:r>
            <a:r>
              <a:rPr lang="en-US" sz="2800" dirty="0" smtClean="0"/>
              <a:t>as</a:t>
            </a:r>
            <a:r>
              <a:rPr lang="en-US" sz="2400" dirty="0" smtClean="0"/>
              <a:t> </a:t>
            </a:r>
            <a:r>
              <a:rPr lang="en-US" sz="2800" dirty="0" smtClean="0"/>
              <a:t>there was</a:t>
            </a:r>
            <a:r>
              <a:rPr lang="en-US" sz="2800" dirty="0"/>
              <a:t> a readiness to desire it, so </a:t>
            </a:r>
            <a:r>
              <a:rPr lang="en-US" sz="2800" dirty="0" smtClean="0"/>
              <a:t>there also</a:t>
            </a:r>
            <a:r>
              <a:rPr lang="en-US" sz="2800" dirty="0"/>
              <a:t> may be a completion out of what you have. </a:t>
            </a:r>
            <a:r>
              <a:rPr lang="en-US" sz="2800" b="1" baseline="30000" dirty="0"/>
              <a:t>12 </a:t>
            </a:r>
            <a:r>
              <a:rPr lang="en-US" sz="2800" dirty="0"/>
              <a:t>For if there is first a willing mind, it is accepted according to what </a:t>
            </a:r>
            <a:r>
              <a:rPr lang="en-US" sz="2800" dirty="0" smtClean="0"/>
              <a:t>one has, and not according </a:t>
            </a:r>
            <a:r>
              <a:rPr lang="en-US" sz="2800" dirty="0"/>
              <a:t>to what he does not have</a:t>
            </a:r>
            <a:r>
              <a:rPr lang="en-US" sz="2800" dirty="0" smtClean="0"/>
              <a:t>. </a:t>
            </a:r>
            <a:r>
              <a:rPr lang="en-US" sz="2800" b="1" baseline="30000" dirty="0" smtClean="0"/>
              <a:t>13</a:t>
            </a:r>
            <a:r>
              <a:rPr lang="en-US" sz="2800" b="1" baseline="30000" dirty="0"/>
              <a:t> </a:t>
            </a:r>
            <a:r>
              <a:rPr lang="en-US" sz="2800" dirty="0"/>
              <a:t>For I do not mean that others should be eased and you burdened; </a:t>
            </a:r>
            <a:r>
              <a:rPr lang="en-US" sz="2800" b="1" baseline="30000" dirty="0"/>
              <a:t>14 </a:t>
            </a:r>
            <a:r>
              <a:rPr lang="en-US" sz="2800" dirty="0"/>
              <a:t>but by an equality, that now at this time your abundance may supply their lack, that their abundance </a:t>
            </a:r>
            <a:r>
              <a:rPr lang="en-US" sz="2800" dirty="0" smtClean="0"/>
              <a:t>also may supply your lack — that </a:t>
            </a:r>
            <a:r>
              <a:rPr lang="en-US" sz="2800" dirty="0"/>
              <a:t>there may be equality. </a:t>
            </a:r>
            <a:r>
              <a:rPr lang="en-US" sz="2800" b="1" baseline="30000" dirty="0"/>
              <a:t>15 </a:t>
            </a:r>
            <a:r>
              <a:rPr lang="en-US" sz="2800" dirty="0"/>
              <a:t>As it </a:t>
            </a:r>
            <a:r>
              <a:rPr lang="en-US" sz="2800" dirty="0" smtClean="0"/>
              <a:t>is written, “He who</a:t>
            </a:r>
            <a:r>
              <a:rPr lang="en-US" sz="2800" dirty="0"/>
              <a:t> </a:t>
            </a:r>
            <a:r>
              <a:rPr lang="en-US" sz="2800" dirty="0" smtClean="0"/>
              <a:t>gathered much </a:t>
            </a:r>
            <a:r>
              <a:rPr lang="en-US" sz="2800" dirty="0"/>
              <a:t>had nothing left over, and he who </a:t>
            </a:r>
            <a:r>
              <a:rPr lang="en-US" sz="2800" dirty="0" smtClean="0"/>
              <a:t>gathered little </a:t>
            </a:r>
            <a:r>
              <a:rPr lang="en-US" sz="2800" dirty="0"/>
              <a:t>had no lack</a:t>
            </a:r>
            <a:r>
              <a:rPr lang="en-US" sz="2800" dirty="0" smtClean="0"/>
              <a:t>.”</a:t>
            </a:r>
            <a:endParaRPr lang="en-US" sz="2800" dirty="0"/>
          </a:p>
        </p:txBody>
      </p:sp>
    </p:spTree>
    <p:extLst>
      <p:ext uri="{BB962C8B-B14F-4D97-AF65-F5344CB8AC3E}">
        <p14:creationId xmlns:p14="http://schemas.microsoft.com/office/powerpoint/2010/main" val="35317667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685800" y="76200"/>
            <a:ext cx="7772400" cy="1066800"/>
          </a:xfrm>
        </p:spPr>
        <p:txBody>
          <a:bodyPr/>
          <a:lstStyle/>
          <a:p>
            <a:r>
              <a:rPr lang="en-US" altLang="en-US" b="1" dirty="0"/>
              <a:t>2 Corinthians </a:t>
            </a:r>
            <a:r>
              <a:rPr lang="en-US" altLang="en-US" b="1" dirty="0" smtClean="0"/>
              <a:t>8:10-15</a:t>
            </a:r>
            <a:endParaRPr lang="en-US" altLang="en-US" b="1" dirty="0"/>
          </a:p>
        </p:txBody>
      </p:sp>
      <p:sp>
        <p:nvSpPr>
          <p:cNvPr id="2" name="TextBox 1"/>
          <p:cNvSpPr txBox="1"/>
          <p:nvPr/>
        </p:nvSpPr>
        <p:spPr>
          <a:xfrm>
            <a:off x="79828" y="976085"/>
            <a:ext cx="8991600" cy="5262979"/>
          </a:xfrm>
          <a:prstGeom prst="rect">
            <a:avLst/>
          </a:prstGeom>
          <a:noFill/>
        </p:spPr>
        <p:txBody>
          <a:bodyPr wrap="square" rtlCol="0">
            <a:spAutoFit/>
          </a:bodyPr>
          <a:lstStyle/>
          <a:p>
            <a:r>
              <a:rPr lang="en-US" sz="2800" b="1" baseline="30000" dirty="0"/>
              <a:t>10 </a:t>
            </a:r>
            <a:r>
              <a:rPr lang="en-US" sz="2800" dirty="0"/>
              <a:t>And in this I give advice: It is to your advantage </a:t>
            </a:r>
            <a:r>
              <a:rPr lang="en-US" sz="2800" dirty="0">
                <a:solidFill>
                  <a:srgbClr val="FFFF00"/>
                </a:solidFill>
              </a:rPr>
              <a:t>not only to be doing what you </a:t>
            </a:r>
            <a:r>
              <a:rPr lang="en-US" sz="2800" u="sng" dirty="0">
                <a:solidFill>
                  <a:srgbClr val="FFFF00"/>
                </a:solidFill>
              </a:rPr>
              <a:t>began and were desiring</a:t>
            </a:r>
            <a:r>
              <a:rPr lang="en-US" sz="2800" dirty="0">
                <a:solidFill>
                  <a:srgbClr val="FFFF00"/>
                </a:solidFill>
              </a:rPr>
              <a:t> to do a </a:t>
            </a:r>
            <a:r>
              <a:rPr lang="en-US" sz="2800" dirty="0" smtClean="0">
                <a:solidFill>
                  <a:srgbClr val="FFFF00"/>
                </a:solidFill>
              </a:rPr>
              <a:t>year ago</a:t>
            </a:r>
            <a:r>
              <a:rPr lang="en-US" sz="2800" dirty="0" smtClean="0"/>
              <a:t>; </a:t>
            </a:r>
            <a:r>
              <a:rPr lang="en-US" sz="2800" b="1" baseline="30000" dirty="0" smtClean="0"/>
              <a:t>11</a:t>
            </a:r>
            <a:r>
              <a:rPr lang="en-US" sz="2400" b="1" baseline="30000" dirty="0"/>
              <a:t> </a:t>
            </a:r>
            <a:r>
              <a:rPr lang="en-US" sz="2800" dirty="0">
                <a:solidFill>
                  <a:srgbClr val="FFFF00"/>
                </a:solidFill>
              </a:rPr>
              <a:t>but</a:t>
            </a:r>
            <a:r>
              <a:rPr lang="en-US" sz="2400" dirty="0">
                <a:solidFill>
                  <a:srgbClr val="FFFF00"/>
                </a:solidFill>
              </a:rPr>
              <a:t> </a:t>
            </a:r>
            <a:r>
              <a:rPr lang="en-US" sz="2800" dirty="0">
                <a:solidFill>
                  <a:srgbClr val="FFFF00"/>
                </a:solidFill>
              </a:rPr>
              <a:t>now</a:t>
            </a:r>
            <a:r>
              <a:rPr lang="en-US" sz="2400" dirty="0">
                <a:solidFill>
                  <a:srgbClr val="FFFF00"/>
                </a:solidFill>
              </a:rPr>
              <a:t> </a:t>
            </a:r>
            <a:r>
              <a:rPr lang="en-US" sz="2800" dirty="0">
                <a:solidFill>
                  <a:srgbClr val="FFFF00"/>
                </a:solidFill>
              </a:rPr>
              <a:t>you</a:t>
            </a:r>
            <a:r>
              <a:rPr lang="en-US" sz="2400" dirty="0">
                <a:solidFill>
                  <a:srgbClr val="FFFF00"/>
                </a:solidFill>
              </a:rPr>
              <a:t> </a:t>
            </a:r>
            <a:r>
              <a:rPr lang="en-US" sz="2800" dirty="0">
                <a:solidFill>
                  <a:srgbClr val="FFFF00"/>
                </a:solidFill>
              </a:rPr>
              <a:t>also</a:t>
            </a:r>
            <a:r>
              <a:rPr lang="en-US" sz="2400" dirty="0">
                <a:solidFill>
                  <a:srgbClr val="FFFF00"/>
                </a:solidFill>
              </a:rPr>
              <a:t> </a:t>
            </a:r>
            <a:r>
              <a:rPr lang="en-US" sz="2800" dirty="0">
                <a:solidFill>
                  <a:srgbClr val="FFFF00"/>
                </a:solidFill>
              </a:rPr>
              <a:t>must</a:t>
            </a:r>
            <a:r>
              <a:rPr lang="en-US" sz="2400" dirty="0">
                <a:solidFill>
                  <a:srgbClr val="FFFF00"/>
                </a:solidFill>
              </a:rPr>
              <a:t> </a:t>
            </a:r>
            <a:r>
              <a:rPr lang="en-US" sz="2800" u="sng" dirty="0">
                <a:solidFill>
                  <a:srgbClr val="FFFF00"/>
                </a:solidFill>
              </a:rPr>
              <a:t>complete</a:t>
            </a:r>
            <a:r>
              <a:rPr lang="en-US" sz="2400" u="sng" dirty="0">
                <a:solidFill>
                  <a:srgbClr val="FFFF00"/>
                </a:solidFill>
              </a:rPr>
              <a:t> </a:t>
            </a:r>
            <a:r>
              <a:rPr lang="en-US" sz="2800" u="sng" dirty="0">
                <a:solidFill>
                  <a:srgbClr val="FFFF00"/>
                </a:solidFill>
              </a:rPr>
              <a:t>the</a:t>
            </a:r>
            <a:r>
              <a:rPr lang="en-US" sz="2400" u="sng" dirty="0">
                <a:solidFill>
                  <a:srgbClr val="FFFF00"/>
                </a:solidFill>
              </a:rPr>
              <a:t> </a:t>
            </a:r>
            <a:r>
              <a:rPr lang="en-US" sz="2800" u="sng" dirty="0">
                <a:solidFill>
                  <a:srgbClr val="FFFF00"/>
                </a:solidFill>
              </a:rPr>
              <a:t>doing</a:t>
            </a:r>
            <a:r>
              <a:rPr lang="en-US" sz="2400" dirty="0">
                <a:solidFill>
                  <a:srgbClr val="FFFF00"/>
                </a:solidFill>
              </a:rPr>
              <a:t> </a:t>
            </a:r>
            <a:r>
              <a:rPr lang="en-US" sz="2800" dirty="0">
                <a:solidFill>
                  <a:srgbClr val="FFFF00"/>
                </a:solidFill>
              </a:rPr>
              <a:t>of it</a:t>
            </a:r>
            <a:r>
              <a:rPr lang="en-US" sz="2800" dirty="0"/>
              <a:t>;</a:t>
            </a:r>
            <a:r>
              <a:rPr lang="en-US" sz="2400" dirty="0"/>
              <a:t> </a:t>
            </a:r>
            <a:r>
              <a:rPr lang="en-US" sz="2800" dirty="0" smtClean="0"/>
              <a:t>that</a:t>
            </a:r>
            <a:r>
              <a:rPr lang="en-US" sz="2400" dirty="0" smtClean="0"/>
              <a:t> </a:t>
            </a:r>
            <a:r>
              <a:rPr lang="en-US" sz="2800" dirty="0" smtClean="0"/>
              <a:t>as</a:t>
            </a:r>
            <a:r>
              <a:rPr lang="en-US" sz="2400" dirty="0" smtClean="0"/>
              <a:t> </a:t>
            </a:r>
            <a:r>
              <a:rPr lang="en-US" sz="2800" dirty="0" smtClean="0">
                <a:solidFill>
                  <a:srgbClr val="FFFF00"/>
                </a:solidFill>
              </a:rPr>
              <a:t>there was</a:t>
            </a:r>
            <a:r>
              <a:rPr lang="en-US" sz="2800" dirty="0">
                <a:solidFill>
                  <a:srgbClr val="FFFF00"/>
                </a:solidFill>
              </a:rPr>
              <a:t> a readiness to desire it, so </a:t>
            </a:r>
            <a:r>
              <a:rPr lang="en-US" sz="2800" dirty="0" smtClean="0">
                <a:solidFill>
                  <a:srgbClr val="FFFF00"/>
                </a:solidFill>
              </a:rPr>
              <a:t>there also</a:t>
            </a:r>
            <a:r>
              <a:rPr lang="en-US" sz="2800" dirty="0">
                <a:solidFill>
                  <a:srgbClr val="FFFF00"/>
                </a:solidFill>
              </a:rPr>
              <a:t> may be a completion </a:t>
            </a:r>
            <a:r>
              <a:rPr lang="en-US" sz="2800" b="1" dirty="0">
                <a:solidFill>
                  <a:srgbClr val="FFFF00"/>
                </a:solidFill>
              </a:rPr>
              <a:t>out of what you have</a:t>
            </a:r>
            <a:r>
              <a:rPr lang="en-US" sz="2800" dirty="0"/>
              <a:t>. </a:t>
            </a:r>
            <a:r>
              <a:rPr lang="en-US" sz="2800" b="1" baseline="30000" dirty="0"/>
              <a:t>12 </a:t>
            </a:r>
            <a:r>
              <a:rPr lang="en-US" sz="2800" dirty="0"/>
              <a:t>For if there is first a willing mind, it is accepted according to what </a:t>
            </a:r>
            <a:r>
              <a:rPr lang="en-US" sz="2800" dirty="0" smtClean="0"/>
              <a:t>one has, and not according </a:t>
            </a:r>
            <a:r>
              <a:rPr lang="en-US" sz="2800" dirty="0"/>
              <a:t>to what he does not have</a:t>
            </a:r>
            <a:r>
              <a:rPr lang="en-US" sz="2800" dirty="0" smtClean="0"/>
              <a:t>. </a:t>
            </a:r>
            <a:r>
              <a:rPr lang="en-US" sz="2800" b="1" baseline="30000" dirty="0" smtClean="0"/>
              <a:t>13</a:t>
            </a:r>
            <a:r>
              <a:rPr lang="en-US" sz="2800" b="1" baseline="30000" dirty="0"/>
              <a:t> </a:t>
            </a:r>
            <a:r>
              <a:rPr lang="en-US" sz="2800" dirty="0"/>
              <a:t>For I do not mean that others should be eased and you burdened; </a:t>
            </a:r>
            <a:r>
              <a:rPr lang="en-US" sz="2800" b="1" baseline="30000" dirty="0"/>
              <a:t>14 </a:t>
            </a:r>
            <a:r>
              <a:rPr lang="en-US" sz="2800" dirty="0"/>
              <a:t>but by an equality, that now at this time your abundance may supply their lack, that their abundance </a:t>
            </a:r>
            <a:r>
              <a:rPr lang="en-US" sz="2800" dirty="0" smtClean="0"/>
              <a:t>also may supply your lack — that </a:t>
            </a:r>
            <a:r>
              <a:rPr lang="en-US" sz="2800" dirty="0"/>
              <a:t>there may be equality. </a:t>
            </a:r>
            <a:r>
              <a:rPr lang="en-US" sz="2800" b="1" baseline="30000" dirty="0"/>
              <a:t>15 </a:t>
            </a:r>
            <a:r>
              <a:rPr lang="en-US" sz="2800" dirty="0"/>
              <a:t>As it </a:t>
            </a:r>
            <a:r>
              <a:rPr lang="en-US" sz="2800" dirty="0" smtClean="0"/>
              <a:t>is written, “He who</a:t>
            </a:r>
            <a:r>
              <a:rPr lang="en-US" sz="2800" dirty="0"/>
              <a:t> </a:t>
            </a:r>
            <a:r>
              <a:rPr lang="en-US" sz="2800" dirty="0" smtClean="0"/>
              <a:t>gathered much </a:t>
            </a:r>
            <a:r>
              <a:rPr lang="en-US" sz="2800" dirty="0"/>
              <a:t>had nothing left over, and he who </a:t>
            </a:r>
            <a:r>
              <a:rPr lang="en-US" sz="2800" dirty="0" smtClean="0"/>
              <a:t>gathered little </a:t>
            </a:r>
            <a:r>
              <a:rPr lang="en-US" sz="2800" dirty="0"/>
              <a:t>had no lack</a:t>
            </a:r>
            <a:r>
              <a:rPr lang="en-US" sz="2800" dirty="0" smtClean="0"/>
              <a:t>.”</a:t>
            </a:r>
            <a:endParaRPr lang="en-US" sz="2800" dirty="0"/>
          </a:p>
        </p:txBody>
      </p:sp>
    </p:spTree>
    <p:extLst>
      <p:ext uri="{BB962C8B-B14F-4D97-AF65-F5344CB8AC3E}">
        <p14:creationId xmlns:p14="http://schemas.microsoft.com/office/powerpoint/2010/main" val="19473903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685800" y="76200"/>
            <a:ext cx="7772400" cy="1066800"/>
          </a:xfrm>
        </p:spPr>
        <p:txBody>
          <a:bodyPr/>
          <a:lstStyle/>
          <a:p>
            <a:r>
              <a:rPr lang="en-US" altLang="en-US" b="1" dirty="0"/>
              <a:t>2 Corinthians </a:t>
            </a:r>
            <a:r>
              <a:rPr lang="en-US" altLang="en-US" b="1" dirty="0" smtClean="0"/>
              <a:t>8:10-15</a:t>
            </a:r>
            <a:endParaRPr lang="en-US" altLang="en-US" b="1" dirty="0"/>
          </a:p>
        </p:txBody>
      </p:sp>
      <p:sp>
        <p:nvSpPr>
          <p:cNvPr id="2" name="TextBox 1"/>
          <p:cNvSpPr txBox="1"/>
          <p:nvPr/>
        </p:nvSpPr>
        <p:spPr>
          <a:xfrm>
            <a:off x="79828" y="976085"/>
            <a:ext cx="8991600" cy="5262979"/>
          </a:xfrm>
          <a:prstGeom prst="rect">
            <a:avLst/>
          </a:prstGeom>
          <a:noFill/>
        </p:spPr>
        <p:txBody>
          <a:bodyPr wrap="square" rtlCol="0">
            <a:spAutoFit/>
          </a:bodyPr>
          <a:lstStyle/>
          <a:p>
            <a:r>
              <a:rPr lang="en-US" sz="2800" b="1" baseline="30000" dirty="0"/>
              <a:t>10 </a:t>
            </a:r>
            <a:r>
              <a:rPr lang="en-US" sz="2800" dirty="0"/>
              <a:t>And in this I give advice: It is to your advantage </a:t>
            </a:r>
            <a:r>
              <a:rPr lang="en-US" sz="2800" dirty="0">
                <a:solidFill>
                  <a:srgbClr val="FFFF00"/>
                </a:solidFill>
              </a:rPr>
              <a:t>not only to be doing what you </a:t>
            </a:r>
            <a:r>
              <a:rPr lang="en-US" sz="2800" u="sng" dirty="0">
                <a:solidFill>
                  <a:srgbClr val="FFFF00"/>
                </a:solidFill>
              </a:rPr>
              <a:t>began and were desiring</a:t>
            </a:r>
            <a:r>
              <a:rPr lang="en-US" sz="2800" dirty="0">
                <a:solidFill>
                  <a:srgbClr val="FFFF00"/>
                </a:solidFill>
              </a:rPr>
              <a:t> to do a </a:t>
            </a:r>
            <a:r>
              <a:rPr lang="en-US" sz="2800" dirty="0" smtClean="0">
                <a:solidFill>
                  <a:srgbClr val="FFFF00"/>
                </a:solidFill>
              </a:rPr>
              <a:t>year ago</a:t>
            </a:r>
            <a:r>
              <a:rPr lang="en-US" sz="2800" dirty="0" smtClean="0"/>
              <a:t>; </a:t>
            </a:r>
            <a:r>
              <a:rPr lang="en-US" sz="2800" b="1" baseline="30000" dirty="0" smtClean="0"/>
              <a:t>11</a:t>
            </a:r>
            <a:r>
              <a:rPr lang="en-US" sz="2400" b="1" baseline="30000" dirty="0"/>
              <a:t> </a:t>
            </a:r>
            <a:r>
              <a:rPr lang="en-US" sz="2800" dirty="0">
                <a:solidFill>
                  <a:srgbClr val="FFFF00"/>
                </a:solidFill>
              </a:rPr>
              <a:t>but</a:t>
            </a:r>
            <a:r>
              <a:rPr lang="en-US" sz="2400" dirty="0">
                <a:solidFill>
                  <a:srgbClr val="FFFF00"/>
                </a:solidFill>
              </a:rPr>
              <a:t> </a:t>
            </a:r>
            <a:r>
              <a:rPr lang="en-US" sz="2800" dirty="0">
                <a:solidFill>
                  <a:srgbClr val="FFFF00"/>
                </a:solidFill>
              </a:rPr>
              <a:t>now</a:t>
            </a:r>
            <a:r>
              <a:rPr lang="en-US" sz="2400" dirty="0">
                <a:solidFill>
                  <a:srgbClr val="FFFF00"/>
                </a:solidFill>
              </a:rPr>
              <a:t> </a:t>
            </a:r>
            <a:r>
              <a:rPr lang="en-US" sz="2800" dirty="0">
                <a:solidFill>
                  <a:srgbClr val="FFFF00"/>
                </a:solidFill>
              </a:rPr>
              <a:t>you</a:t>
            </a:r>
            <a:r>
              <a:rPr lang="en-US" sz="2400" dirty="0">
                <a:solidFill>
                  <a:srgbClr val="FFFF00"/>
                </a:solidFill>
              </a:rPr>
              <a:t> </a:t>
            </a:r>
            <a:r>
              <a:rPr lang="en-US" sz="2800" dirty="0">
                <a:solidFill>
                  <a:srgbClr val="FFFF00"/>
                </a:solidFill>
              </a:rPr>
              <a:t>also</a:t>
            </a:r>
            <a:r>
              <a:rPr lang="en-US" sz="2400" dirty="0">
                <a:solidFill>
                  <a:srgbClr val="FFFF00"/>
                </a:solidFill>
              </a:rPr>
              <a:t> </a:t>
            </a:r>
            <a:r>
              <a:rPr lang="en-US" sz="2800" dirty="0">
                <a:solidFill>
                  <a:srgbClr val="FFFF00"/>
                </a:solidFill>
              </a:rPr>
              <a:t>must</a:t>
            </a:r>
            <a:r>
              <a:rPr lang="en-US" sz="2400" dirty="0">
                <a:solidFill>
                  <a:srgbClr val="FFFF00"/>
                </a:solidFill>
              </a:rPr>
              <a:t> </a:t>
            </a:r>
            <a:r>
              <a:rPr lang="en-US" sz="2800" u="sng" dirty="0">
                <a:solidFill>
                  <a:srgbClr val="FFFF00"/>
                </a:solidFill>
              </a:rPr>
              <a:t>complete</a:t>
            </a:r>
            <a:r>
              <a:rPr lang="en-US" sz="2400" u="sng" dirty="0">
                <a:solidFill>
                  <a:srgbClr val="FFFF00"/>
                </a:solidFill>
              </a:rPr>
              <a:t> </a:t>
            </a:r>
            <a:r>
              <a:rPr lang="en-US" sz="2800" u="sng" dirty="0">
                <a:solidFill>
                  <a:srgbClr val="FFFF00"/>
                </a:solidFill>
              </a:rPr>
              <a:t>the</a:t>
            </a:r>
            <a:r>
              <a:rPr lang="en-US" sz="2400" u="sng" dirty="0">
                <a:solidFill>
                  <a:srgbClr val="FFFF00"/>
                </a:solidFill>
              </a:rPr>
              <a:t> </a:t>
            </a:r>
            <a:r>
              <a:rPr lang="en-US" sz="2800" u="sng" dirty="0">
                <a:solidFill>
                  <a:srgbClr val="FFFF00"/>
                </a:solidFill>
              </a:rPr>
              <a:t>doing</a:t>
            </a:r>
            <a:r>
              <a:rPr lang="en-US" sz="2400" dirty="0">
                <a:solidFill>
                  <a:srgbClr val="FFFF00"/>
                </a:solidFill>
              </a:rPr>
              <a:t> </a:t>
            </a:r>
            <a:r>
              <a:rPr lang="en-US" sz="2800" dirty="0">
                <a:solidFill>
                  <a:srgbClr val="FFFF00"/>
                </a:solidFill>
              </a:rPr>
              <a:t>of it</a:t>
            </a:r>
            <a:r>
              <a:rPr lang="en-US" sz="2800" dirty="0"/>
              <a:t>;</a:t>
            </a:r>
            <a:r>
              <a:rPr lang="en-US" sz="2400" dirty="0"/>
              <a:t> </a:t>
            </a:r>
            <a:r>
              <a:rPr lang="en-US" sz="2800" dirty="0" smtClean="0"/>
              <a:t>that</a:t>
            </a:r>
            <a:r>
              <a:rPr lang="en-US" sz="2400" dirty="0" smtClean="0"/>
              <a:t> </a:t>
            </a:r>
            <a:r>
              <a:rPr lang="en-US" sz="2800" dirty="0" smtClean="0"/>
              <a:t>as</a:t>
            </a:r>
            <a:r>
              <a:rPr lang="en-US" sz="2400" dirty="0" smtClean="0"/>
              <a:t> </a:t>
            </a:r>
            <a:r>
              <a:rPr lang="en-US" sz="2800" dirty="0" smtClean="0">
                <a:solidFill>
                  <a:srgbClr val="FFFF00"/>
                </a:solidFill>
              </a:rPr>
              <a:t>there was</a:t>
            </a:r>
            <a:r>
              <a:rPr lang="en-US" sz="2800" dirty="0">
                <a:solidFill>
                  <a:srgbClr val="FFFF00"/>
                </a:solidFill>
              </a:rPr>
              <a:t> a readiness to desire it, so </a:t>
            </a:r>
            <a:r>
              <a:rPr lang="en-US" sz="2800" dirty="0" smtClean="0">
                <a:solidFill>
                  <a:srgbClr val="FFFF00"/>
                </a:solidFill>
              </a:rPr>
              <a:t>there also</a:t>
            </a:r>
            <a:r>
              <a:rPr lang="en-US" sz="2800" dirty="0">
                <a:solidFill>
                  <a:srgbClr val="FFFF00"/>
                </a:solidFill>
              </a:rPr>
              <a:t> may be a completion </a:t>
            </a:r>
            <a:r>
              <a:rPr lang="en-US" sz="2800" b="1" dirty="0">
                <a:solidFill>
                  <a:srgbClr val="FFFF00"/>
                </a:solidFill>
              </a:rPr>
              <a:t>out of what you have</a:t>
            </a:r>
            <a:r>
              <a:rPr lang="en-US" sz="2800" dirty="0"/>
              <a:t>. </a:t>
            </a:r>
            <a:r>
              <a:rPr lang="en-US" sz="2800" b="1" baseline="30000" dirty="0"/>
              <a:t>12 </a:t>
            </a:r>
            <a:r>
              <a:rPr lang="en-US" sz="2800" dirty="0"/>
              <a:t>For if there is </a:t>
            </a:r>
            <a:r>
              <a:rPr lang="en-US" sz="2800" dirty="0">
                <a:solidFill>
                  <a:srgbClr val="FFFF00"/>
                </a:solidFill>
              </a:rPr>
              <a:t>first a willing mind</a:t>
            </a:r>
            <a:r>
              <a:rPr lang="en-US" sz="2800" dirty="0"/>
              <a:t>, it is accepted according to what </a:t>
            </a:r>
            <a:r>
              <a:rPr lang="en-US" sz="2800" dirty="0" smtClean="0"/>
              <a:t>one has, and not according </a:t>
            </a:r>
            <a:r>
              <a:rPr lang="en-US" sz="2800" dirty="0"/>
              <a:t>to what he does not have</a:t>
            </a:r>
            <a:r>
              <a:rPr lang="en-US" sz="2800" dirty="0" smtClean="0"/>
              <a:t>. </a:t>
            </a:r>
            <a:r>
              <a:rPr lang="en-US" sz="2800" b="1" baseline="30000" dirty="0" smtClean="0"/>
              <a:t>13</a:t>
            </a:r>
            <a:r>
              <a:rPr lang="en-US" sz="2800" b="1" baseline="30000" dirty="0"/>
              <a:t> </a:t>
            </a:r>
            <a:r>
              <a:rPr lang="en-US" sz="2800" dirty="0"/>
              <a:t>For I do not mean that others should be eased and you burdened; </a:t>
            </a:r>
            <a:r>
              <a:rPr lang="en-US" sz="2800" b="1" baseline="30000" dirty="0"/>
              <a:t>14 </a:t>
            </a:r>
            <a:r>
              <a:rPr lang="en-US" sz="2800" dirty="0"/>
              <a:t>but by an equality, that now at this time your abundance may supply their lack, that their abundance </a:t>
            </a:r>
            <a:r>
              <a:rPr lang="en-US" sz="2800" dirty="0" smtClean="0"/>
              <a:t>also may supply your lack — that </a:t>
            </a:r>
            <a:r>
              <a:rPr lang="en-US" sz="2800" dirty="0"/>
              <a:t>there may be equality. </a:t>
            </a:r>
            <a:r>
              <a:rPr lang="en-US" sz="2800" b="1" baseline="30000" dirty="0"/>
              <a:t>15 </a:t>
            </a:r>
            <a:r>
              <a:rPr lang="en-US" sz="2800" dirty="0"/>
              <a:t>As it </a:t>
            </a:r>
            <a:r>
              <a:rPr lang="en-US" sz="2800" dirty="0" smtClean="0"/>
              <a:t>is written, “He who</a:t>
            </a:r>
            <a:r>
              <a:rPr lang="en-US" sz="2800" dirty="0"/>
              <a:t> </a:t>
            </a:r>
            <a:r>
              <a:rPr lang="en-US" sz="2800" dirty="0" smtClean="0"/>
              <a:t>gathered much </a:t>
            </a:r>
            <a:r>
              <a:rPr lang="en-US" sz="2800" dirty="0"/>
              <a:t>had nothing left over, and he who </a:t>
            </a:r>
            <a:r>
              <a:rPr lang="en-US" sz="2800" dirty="0" smtClean="0"/>
              <a:t>gathered little </a:t>
            </a:r>
            <a:r>
              <a:rPr lang="en-US" sz="2800" dirty="0"/>
              <a:t>had no lack</a:t>
            </a:r>
            <a:r>
              <a:rPr lang="en-US" sz="2800" dirty="0" smtClean="0"/>
              <a:t>.”</a:t>
            </a:r>
            <a:endParaRPr lang="en-US" sz="2800" dirty="0"/>
          </a:p>
        </p:txBody>
      </p:sp>
    </p:spTree>
    <p:extLst>
      <p:ext uri="{BB962C8B-B14F-4D97-AF65-F5344CB8AC3E}">
        <p14:creationId xmlns:p14="http://schemas.microsoft.com/office/powerpoint/2010/main" val="34486452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685800" y="76200"/>
            <a:ext cx="7772400" cy="1066800"/>
          </a:xfrm>
        </p:spPr>
        <p:txBody>
          <a:bodyPr/>
          <a:lstStyle/>
          <a:p>
            <a:r>
              <a:rPr lang="en-US" altLang="en-US" b="1" dirty="0"/>
              <a:t>2 Corinthians </a:t>
            </a:r>
            <a:r>
              <a:rPr lang="en-US" altLang="en-US" b="1" dirty="0" smtClean="0"/>
              <a:t>8:10-15</a:t>
            </a:r>
            <a:endParaRPr lang="en-US" altLang="en-US" b="1" dirty="0"/>
          </a:p>
        </p:txBody>
      </p:sp>
      <p:sp>
        <p:nvSpPr>
          <p:cNvPr id="2" name="TextBox 1"/>
          <p:cNvSpPr txBox="1"/>
          <p:nvPr/>
        </p:nvSpPr>
        <p:spPr>
          <a:xfrm>
            <a:off x="79828" y="976085"/>
            <a:ext cx="8991600" cy="5262979"/>
          </a:xfrm>
          <a:prstGeom prst="rect">
            <a:avLst/>
          </a:prstGeom>
          <a:noFill/>
        </p:spPr>
        <p:txBody>
          <a:bodyPr wrap="square" rtlCol="0">
            <a:spAutoFit/>
          </a:bodyPr>
          <a:lstStyle/>
          <a:p>
            <a:r>
              <a:rPr lang="en-US" sz="2800" b="1" baseline="30000" dirty="0"/>
              <a:t>10 </a:t>
            </a:r>
            <a:r>
              <a:rPr lang="en-US" sz="2800" dirty="0"/>
              <a:t>And in this I give advice: It is to your advantage </a:t>
            </a:r>
            <a:r>
              <a:rPr lang="en-US" sz="2800" dirty="0">
                <a:solidFill>
                  <a:srgbClr val="FFFF00"/>
                </a:solidFill>
              </a:rPr>
              <a:t>not only to be doing what you </a:t>
            </a:r>
            <a:r>
              <a:rPr lang="en-US" sz="2800" u="sng" dirty="0">
                <a:solidFill>
                  <a:srgbClr val="FFFF00"/>
                </a:solidFill>
              </a:rPr>
              <a:t>began and were desiring</a:t>
            </a:r>
            <a:r>
              <a:rPr lang="en-US" sz="2800" dirty="0">
                <a:solidFill>
                  <a:srgbClr val="FFFF00"/>
                </a:solidFill>
              </a:rPr>
              <a:t> to do a </a:t>
            </a:r>
            <a:r>
              <a:rPr lang="en-US" sz="2800" dirty="0" smtClean="0">
                <a:solidFill>
                  <a:srgbClr val="FFFF00"/>
                </a:solidFill>
              </a:rPr>
              <a:t>year ago</a:t>
            </a:r>
            <a:r>
              <a:rPr lang="en-US" sz="2800" dirty="0" smtClean="0"/>
              <a:t>; </a:t>
            </a:r>
            <a:r>
              <a:rPr lang="en-US" sz="2800" b="1" baseline="30000" dirty="0" smtClean="0"/>
              <a:t>11</a:t>
            </a:r>
            <a:r>
              <a:rPr lang="en-US" sz="2400" b="1" baseline="30000" dirty="0"/>
              <a:t> </a:t>
            </a:r>
            <a:r>
              <a:rPr lang="en-US" sz="2800" dirty="0">
                <a:solidFill>
                  <a:srgbClr val="FFFF00"/>
                </a:solidFill>
              </a:rPr>
              <a:t>but</a:t>
            </a:r>
            <a:r>
              <a:rPr lang="en-US" sz="2400" dirty="0">
                <a:solidFill>
                  <a:srgbClr val="FFFF00"/>
                </a:solidFill>
              </a:rPr>
              <a:t> </a:t>
            </a:r>
            <a:r>
              <a:rPr lang="en-US" sz="2800" dirty="0">
                <a:solidFill>
                  <a:srgbClr val="FFFF00"/>
                </a:solidFill>
              </a:rPr>
              <a:t>now</a:t>
            </a:r>
            <a:r>
              <a:rPr lang="en-US" sz="2400" dirty="0">
                <a:solidFill>
                  <a:srgbClr val="FFFF00"/>
                </a:solidFill>
              </a:rPr>
              <a:t> </a:t>
            </a:r>
            <a:r>
              <a:rPr lang="en-US" sz="2800" dirty="0">
                <a:solidFill>
                  <a:srgbClr val="FFFF00"/>
                </a:solidFill>
              </a:rPr>
              <a:t>you</a:t>
            </a:r>
            <a:r>
              <a:rPr lang="en-US" sz="2400" dirty="0">
                <a:solidFill>
                  <a:srgbClr val="FFFF00"/>
                </a:solidFill>
              </a:rPr>
              <a:t> </a:t>
            </a:r>
            <a:r>
              <a:rPr lang="en-US" sz="2800" dirty="0">
                <a:solidFill>
                  <a:srgbClr val="FFFF00"/>
                </a:solidFill>
              </a:rPr>
              <a:t>also</a:t>
            </a:r>
            <a:r>
              <a:rPr lang="en-US" sz="2400" dirty="0">
                <a:solidFill>
                  <a:srgbClr val="FFFF00"/>
                </a:solidFill>
              </a:rPr>
              <a:t> </a:t>
            </a:r>
            <a:r>
              <a:rPr lang="en-US" sz="2800" dirty="0">
                <a:solidFill>
                  <a:srgbClr val="FFFF00"/>
                </a:solidFill>
              </a:rPr>
              <a:t>must</a:t>
            </a:r>
            <a:r>
              <a:rPr lang="en-US" sz="2400" dirty="0">
                <a:solidFill>
                  <a:srgbClr val="FFFF00"/>
                </a:solidFill>
              </a:rPr>
              <a:t> </a:t>
            </a:r>
            <a:r>
              <a:rPr lang="en-US" sz="2800" u="sng" dirty="0">
                <a:solidFill>
                  <a:srgbClr val="FFFF00"/>
                </a:solidFill>
              </a:rPr>
              <a:t>complete</a:t>
            </a:r>
            <a:r>
              <a:rPr lang="en-US" sz="2400" u="sng" dirty="0">
                <a:solidFill>
                  <a:srgbClr val="FFFF00"/>
                </a:solidFill>
              </a:rPr>
              <a:t> </a:t>
            </a:r>
            <a:r>
              <a:rPr lang="en-US" sz="2800" u="sng" dirty="0">
                <a:solidFill>
                  <a:srgbClr val="FFFF00"/>
                </a:solidFill>
              </a:rPr>
              <a:t>the</a:t>
            </a:r>
            <a:r>
              <a:rPr lang="en-US" sz="2400" u="sng" dirty="0">
                <a:solidFill>
                  <a:srgbClr val="FFFF00"/>
                </a:solidFill>
              </a:rPr>
              <a:t> </a:t>
            </a:r>
            <a:r>
              <a:rPr lang="en-US" sz="2800" u="sng" dirty="0">
                <a:solidFill>
                  <a:srgbClr val="FFFF00"/>
                </a:solidFill>
              </a:rPr>
              <a:t>doing</a:t>
            </a:r>
            <a:r>
              <a:rPr lang="en-US" sz="2400" dirty="0">
                <a:solidFill>
                  <a:srgbClr val="FFFF00"/>
                </a:solidFill>
              </a:rPr>
              <a:t> </a:t>
            </a:r>
            <a:r>
              <a:rPr lang="en-US" sz="2800" dirty="0">
                <a:solidFill>
                  <a:srgbClr val="FFFF00"/>
                </a:solidFill>
              </a:rPr>
              <a:t>of it</a:t>
            </a:r>
            <a:r>
              <a:rPr lang="en-US" sz="2800" dirty="0"/>
              <a:t>;</a:t>
            </a:r>
            <a:r>
              <a:rPr lang="en-US" sz="2400" dirty="0"/>
              <a:t> </a:t>
            </a:r>
            <a:r>
              <a:rPr lang="en-US" sz="2800" dirty="0" smtClean="0"/>
              <a:t>that</a:t>
            </a:r>
            <a:r>
              <a:rPr lang="en-US" sz="2400" dirty="0" smtClean="0"/>
              <a:t> </a:t>
            </a:r>
            <a:r>
              <a:rPr lang="en-US" sz="2800" dirty="0" smtClean="0"/>
              <a:t>as</a:t>
            </a:r>
            <a:r>
              <a:rPr lang="en-US" sz="2400" dirty="0" smtClean="0"/>
              <a:t> </a:t>
            </a:r>
            <a:r>
              <a:rPr lang="en-US" sz="2800" dirty="0" smtClean="0">
                <a:solidFill>
                  <a:srgbClr val="FFFF00"/>
                </a:solidFill>
              </a:rPr>
              <a:t>there was</a:t>
            </a:r>
            <a:r>
              <a:rPr lang="en-US" sz="2800" dirty="0">
                <a:solidFill>
                  <a:srgbClr val="FFFF00"/>
                </a:solidFill>
              </a:rPr>
              <a:t> a readiness to desire it, so </a:t>
            </a:r>
            <a:r>
              <a:rPr lang="en-US" sz="2800" dirty="0" smtClean="0">
                <a:solidFill>
                  <a:srgbClr val="FFFF00"/>
                </a:solidFill>
              </a:rPr>
              <a:t>there also</a:t>
            </a:r>
            <a:r>
              <a:rPr lang="en-US" sz="2800" dirty="0">
                <a:solidFill>
                  <a:srgbClr val="FFFF00"/>
                </a:solidFill>
              </a:rPr>
              <a:t> may be a completion </a:t>
            </a:r>
            <a:r>
              <a:rPr lang="en-US" sz="2800" b="1" dirty="0">
                <a:solidFill>
                  <a:srgbClr val="FFFF00"/>
                </a:solidFill>
              </a:rPr>
              <a:t>out of what you have</a:t>
            </a:r>
            <a:r>
              <a:rPr lang="en-US" sz="2800" dirty="0"/>
              <a:t>. </a:t>
            </a:r>
            <a:r>
              <a:rPr lang="en-US" sz="2800" b="1" baseline="30000" dirty="0"/>
              <a:t>12 </a:t>
            </a:r>
            <a:r>
              <a:rPr lang="en-US" sz="2800" dirty="0"/>
              <a:t>For if there is </a:t>
            </a:r>
            <a:r>
              <a:rPr lang="en-US" sz="2800" dirty="0">
                <a:solidFill>
                  <a:srgbClr val="FFFF00"/>
                </a:solidFill>
              </a:rPr>
              <a:t>first a willing mind</a:t>
            </a:r>
            <a:r>
              <a:rPr lang="en-US" sz="2800" dirty="0"/>
              <a:t>, it is accepted </a:t>
            </a:r>
            <a:r>
              <a:rPr lang="en-US" sz="2800" dirty="0">
                <a:solidFill>
                  <a:srgbClr val="FFFF00"/>
                </a:solidFill>
              </a:rPr>
              <a:t>according to what </a:t>
            </a:r>
            <a:r>
              <a:rPr lang="en-US" sz="2800" dirty="0" smtClean="0">
                <a:solidFill>
                  <a:srgbClr val="FFFF00"/>
                </a:solidFill>
              </a:rPr>
              <a:t>one has</a:t>
            </a:r>
            <a:r>
              <a:rPr lang="en-US" sz="2800" dirty="0" smtClean="0"/>
              <a:t>, and not according </a:t>
            </a:r>
            <a:r>
              <a:rPr lang="en-US" sz="2800" dirty="0"/>
              <a:t>to what he does not have</a:t>
            </a:r>
            <a:r>
              <a:rPr lang="en-US" sz="2800" dirty="0" smtClean="0"/>
              <a:t>. </a:t>
            </a:r>
            <a:r>
              <a:rPr lang="en-US" sz="2800" b="1" baseline="30000" dirty="0" smtClean="0"/>
              <a:t>13</a:t>
            </a:r>
            <a:r>
              <a:rPr lang="en-US" sz="2800" b="1" baseline="30000" dirty="0"/>
              <a:t> </a:t>
            </a:r>
            <a:r>
              <a:rPr lang="en-US" sz="2800" dirty="0"/>
              <a:t>For I do not mean that others should be eased and you burdened; </a:t>
            </a:r>
            <a:r>
              <a:rPr lang="en-US" sz="2800" b="1" baseline="30000" dirty="0"/>
              <a:t>14 </a:t>
            </a:r>
            <a:r>
              <a:rPr lang="en-US" sz="2800" dirty="0"/>
              <a:t>but by an equality, that now at this time your abundance may supply their lack, that their abundance </a:t>
            </a:r>
            <a:r>
              <a:rPr lang="en-US" sz="2800" dirty="0" smtClean="0"/>
              <a:t>also may supply your lack — that </a:t>
            </a:r>
            <a:r>
              <a:rPr lang="en-US" sz="2800" dirty="0"/>
              <a:t>there may be equality. </a:t>
            </a:r>
            <a:r>
              <a:rPr lang="en-US" sz="2800" b="1" baseline="30000" dirty="0"/>
              <a:t>15 </a:t>
            </a:r>
            <a:r>
              <a:rPr lang="en-US" sz="2800" dirty="0"/>
              <a:t>As it </a:t>
            </a:r>
            <a:r>
              <a:rPr lang="en-US" sz="2800" dirty="0" smtClean="0"/>
              <a:t>is written, “He who</a:t>
            </a:r>
            <a:r>
              <a:rPr lang="en-US" sz="2800" dirty="0"/>
              <a:t> </a:t>
            </a:r>
            <a:r>
              <a:rPr lang="en-US" sz="2800" dirty="0" smtClean="0"/>
              <a:t>gathered much </a:t>
            </a:r>
            <a:r>
              <a:rPr lang="en-US" sz="2800" dirty="0"/>
              <a:t>had nothing left over, and he who </a:t>
            </a:r>
            <a:r>
              <a:rPr lang="en-US" sz="2800" dirty="0" smtClean="0"/>
              <a:t>gathered little </a:t>
            </a:r>
            <a:r>
              <a:rPr lang="en-US" sz="2800" dirty="0"/>
              <a:t>had no lack</a:t>
            </a:r>
            <a:r>
              <a:rPr lang="en-US" sz="2800" dirty="0" smtClean="0"/>
              <a:t>.”</a:t>
            </a:r>
            <a:endParaRPr lang="en-US" sz="2800" dirty="0"/>
          </a:p>
        </p:txBody>
      </p:sp>
    </p:spTree>
    <p:extLst>
      <p:ext uri="{BB962C8B-B14F-4D97-AF65-F5344CB8AC3E}">
        <p14:creationId xmlns:p14="http://schemas.microsoft.com/office/powerpoint/2010/main" val="31223018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685800" y="76200"/>
            <a:ext cx="7772400" cy="1066800"/>
          </a:xfrm>
        </p:spPr>
        <p:txBody>
          <a:bodyPr/>
          <a:lstStyle/>
          <a:p>
            <a:r>
              <a:rPr lang="en-US" altLang="en-US" b="1" dirty="0"/>
              <a:t>2 Corinthians </a:t>
            </a:r>
            <a:r>
              <a:rPr lang="en-US" altLang="en-US" b="1" dirty="0" smtClean="0"/>
              <a:t>8:10-15</a:t>
            </a:r>
            <a:endParaRPr lang="en-US" altLang="en-US" b="1" dirty="0"/>
          </a:p>
        </p:txBody>
      </p:sp>
      <p:sp>
        <p:nvSpPr>
          <p:cNvPr id="2" name="TextBox 1"/>
          <p:cNvSpPr txBox="1"/>
          <p:nvPr/>
        </p:nvSpPr>
        <p:spPr>
          <a:xfrm>
            <a:off x="79828" y="976085"/>
            <a:ext cx="8991600" cy="5262979"/>
          </a:xfrm>
          <a:prstGeom prst="rect">
            <a:avLst/>
          </a:prstGeom>
          <a:noFill/>
        </p:spPr>
        <p:txBody>
          <a:bodyPr wrap="square" rtlCol="0">
            <a:spAutoFit/>
          </a:bodyPr>
          <a:lstStyle/>
          <a:p>
            <a:r>
              <a:rPr lang="en-US" sz="2800" b="1" baseline="30000" dirty="0"/>
              <a:t>10 </a:t>
            </a:r>
            <a:r>
              <a:rPr lang="en-US" sz="2800" dirty="0"/>
              <a:t>And in this I give advice: It is to your advantage </a:t>
            </a:r>
            <a:r>
              <a:rPr lang="en-US" sz="2800" dirty="0">
                <a:solidFill>
                  <a:srgbClr val="FFFF00"/>
                </a:solidFill>
              </a:rPr>
              <a:t>not only to be doing what you </a:t>
            </a:r>
            <a:r>
              <a:rPr lang="en-US" sz="2800" u="sng" dirty="0">
                <a:solidFill>
                  <a:srgbClr val="FFFF00"/>
                </a:solidFill>
              </a:rPr>
              <a:t>began and were desiring</a:t>
            </a:r>
            <a:r>
              <a:rPr lang="en-US" sz="2800" dirty="0">
                <a:solidFill>
                  <a:srgbClr val="FFFF00"/>
                </a:solidFill>
              </a:rPr>
              <a:t> to do a </a:t>
            </a:r>
            <a:r>
              <a:rPr lang="en-US" sz="2800" dirty="0" smtClean="0">
                <a:solidFill>
                  <a:srgbClr val="FFFF00"/>
                </a:solidFill>
              </a:rPr>
              <a:t>year ago</a:t>
            </a:r>
            <a:r>
              <a:rPr lang="en-US" sz="2800" dirty="0" smtClean="0"/>
              <a:t>; </a:t>
            </a:r>
            <a:r>
              <a:rPr lang="en-US" sz="2800" b="1" baseline="30000" dirty="0" smtClean="0"/>
              <a:t>11</a:t>
            </a:r>
            <a:r>
              <a:rPr lang="en-US" sz="2400" b="1" baseline="30000" dirty="0"/>
              <a:t> </a:t>
            </a:r>
            <a:r>
              <a:rPr lang="en-US" sz="2800" dirty="0">
                <a:solidFill>
                  <a:srgbClr val="FFFF00"/>
                </a:solidFill>
              </a:rPr>
              <a:t>but</a:t>
            </a:r>
            <a:r>
              <a:rPr lang="en-US" sz="2400" dirty="0">
                <a:solidFill>
                  <a:srgbClr val="FFFF00"/>
                </a:solidFill>
              </a:rPr>
              <a:t> </a:t>
            </a:r>
            <a:r>
              <a:rPr lang="en-US" sz="2800" dirty="0">
                <a:solidFill>
                  <a:srgbClr val="FFFF00"/>
                </a:solidFill>
              </a:rPr>
              <a:t>now</a:t>
            </a:r>
            <a:r>
              <a:rPr lang="en-US" sz="2400" dirty="0">
                <a:solidFill>
                  <a:srgbClr val="FFFF00"/>
                </a:solidFill>
              </a:rPr>
              <a:t> </a:t>
            </a:r>
            <a:r>
              <a:rPr lang="en-US" sz="2800" dirty="0">
                <a:solidFill>
                  <a:srgbClr val="FFFF00"/>
                </a:solidFill>
              </a:rPr>
              <a:t>you</a:t>
            </a:r>
            <a:r>
              <a:rPr lang="en-US" sz="2400" dirty="0">
                <a:solidFill>
                  <a:srgbClr val="FFFF00"/>
                </a:solidFill>
              </a:rPr>
              <a:t> </a:t>
            </a:r>
            <a:r>
              <a:rPr lang="en-US" sz="2800" dirty="0">
                <a:solidFill>
                  <a:srgbClr val="FFFF00"/>
                </a:solidFill>
              </a:rPr>
              <a:t>also</a:t>
            </a:r>
            <a:r>
              <a:rPr lang="en-US" sz="2400" dirty="0">
                <a:solidFill>
                  <a:srgbClr val="FFFF00"/>
                </a:solidFill>
              </a:rPr>
              <a:t> </a:t>
            </a:r>
            <a:r>
              <a:rPr lang="en-US" sz="2800" dirty="0">
                <a:solidFill>
                  <a:srgbClr val="FFFF00"/>
                </a:solidFill>
              </a:rPr>
              <a:t>must</a:t>
            </a:r>
            <a:r>
              <a:rPr lang="en-US" sz="2400" dirty="0">
                <a:solidFill>
                  <a:srgbClr val="FFFF00"/>
                </a:solidFill>
              </a:rPr>
              <a:t> </a:t>
            </a:r>
            <a:r>
              <a:rPr lang="en-US" sz="2800" u="sng" dirty="0">
                <a:solidFill>
                  <a:srgbClr val="FFFF00"/>
                </a:solidFill>
              </a:rPr>
              <a:t>complete</a:t>
            </a:r>
            <a:r>
              <a:rPr lang="en-US" sz="2400" u="sng" dirty="0">
                <a:solidFill>
                  <a:srgbClr val="FFFF00"/>
                </a:solidFill>
              </a:rPr>
              <a:t> </a:t>
            </a:r>
            <a:r>
              <a:rPr lang="en-US" sz="2800" u="sng" dirty="0">
                <a:solidFill>
                  <a:srgbClr val="FFFF00"/>
                </a:solidFill>
              </a:rPr>
              <a:t>the</a:t>
            </a:r>
            <a:r>
              <a:rPr lang="en-US" sz="2400" u="sng" dirty="0">
                <a:solidFill>
                  <a:srgbClr val="FFFF00"/>
                </a:solidFill>
              </a:rPr>
              <a:t> </a:t>
            </a:r>
            <a:r>
              <a:rPr lang="en-US" sz="2800" u="sng" dirty="0">
                <a:solidFill>
                  <a:srgbClr val="FFFF00"/>
                </a:solidFill>
              </a:rPr>
              <a:t>doing</a:t>
            </a:r>
            <a:r>
              <a:rPr lang="en-US" sz="2400" dirty="0">
                <a:solidFill>
                  <a:srgbClr val="FFFF00"/>
                </a:solidFill>
              </a:rPr>
              <a:t> </a:t>
            </a:r>
            <a:r>
              <a:rPr lang="en-US" sz="2800" dirty="0">
                <a:solidFill>
                  <a:srgbClr val="FFFF00"/>
                </a:solidFill>
              </a:rPr>
              <a:t>of it</a:t>
            </a:r>
            <a:r>
              <a:rPr lang="en-US" sz="2800" dirty="0"/>
              <a:t>;</a:t>
            </a:r>
            <a:r>
              <a:rPr lang="en-US" sz="2400" dirty="0"/>
              <a:t> </a:t>
            </a:r>
            <a:r>
              <a:rPr lang="en-US" sz="2800" dirty="0" smtClean="0"/>
              <a:t>that</a:t>
            </a:r>
            <a:r>
              <a:rPr lang="en-US" sz="2400" dirty="0" smtClean="0"/>
              <a:t> </a:t>
            </a:r>
            <a:r>
              <a:rPr lang="en-US" sz="2800" dirty="0" smtClean="0"/>
              <a:t>as</a:t>
            </a:r>
            <a:r>
              <a:rPr lang="en-US" sz="2400" dirty="0" smtClean="0"/>
              <a:t> </a:t>
            </a:r>
            <a:r>
              <a:rPr lang="en-US" sz="2800" dirty="0" smtClean="0">
                <a:solidFill>
                  <a:srgbClr val="FFFF00"/>
                </a:solidFill>
              </a:rPr>
              <a:t>there was</a:t>
            </a:r>
            <a:r>
              <a:rPr lang="en-US" sz="2800" dirty="0">
                <a:solidFill>
                  <a:srgbClr val="FFFF00"/>
                </a:solidFill>
              </a:rPr>
              <a:t> a readiness to desire it, so </a:t>
            </a:r>
            <a:r>
              <a:rPr lang="en-US" sz="2800" dirty="0" smtClean="0">
                <a:solidFill>
                  <a:srgbClr val="FFFF00"/>
                </a:solidFill>
              </a:rPr>
              <a:t>there also</a:t>
            </a:r>
            <a:r>
              <a:rPr lang="en-US" sz="2800" dirty="0">
                <a:solidFill>
                  <a:srgbClr val="FFFF00"/>
                </a:solidFill>
              </a:rPr>
              <a:t> may be a completion </a:t>
            </a:r>
            <a:r>
              <a:rPr lang="en-US" sz="2800" b="1" dirty="0">
                <a:solidFill>
                  <a:srgbClr val="FFFF00"/>
                </a:solidFill>
              </a:rPr>
              <a:t>out of what you have</a:t>
            </a:r>
            <a:r>
              <a:rPr lang="en-US" sz="2800" dirty="0"/>
              <a:t>. </a:t>
            </a:r>
            <a:r>
              <a:rPr lang="en-US" sz="2800" b="1" baseline="30000" dirty="0"/>
              <a:t>12 </a:t>
            </a:r>
            <a:r>
              <a:rPr lang="en-US" sz="2800" dirty="0"/>
              <a:t>For if there is </a:t>
            </a:r>
            <a:r>
              <a:rPr lang="en-US" sz="2800" dirty="0">
                <a:solidFill>
                  <a:srgbClr val="FFFF00"/>
                </a:solidFill>
              </a:rPr>
              <a:t>first a willing mind</a:t>
            </a:r>
            <a:r>
              <a:rPr lang="en-US" sz="2800" dirty="0"/>
              <a:t>, it is accepted </a:t>
            </a:r>
            <a:r>
              <a:rPr lang="en-US" sz="2800" dirty="0">
                <a:solidFill>
                  <a:srgbClr val="FFFF00"/>
                </a:solidFill>
              </a:rPr>
              <a:t>according to what </a:t>
            </a:r>
            <a:r>
              <a:rPr lang="en-US" sz="2800" dirty="0" smtClean="0">
                <a:solidFill>
                  <a:srgbClr val="FFFF00"/>
                </a:solidFill>
              </a:rPr>
              <a:t>one has</a:t>
            </a:r>
            <a:r>
              <a:rPr lang="en-US" sz="2800" dirty="0" smtClean="0"/>
              <a:t>, and not according </a:t>
            </a:r>
            <a:r>
              <a:rPr lang="en-US" sz="2800" dirty="0"/>
              <a:t>to what he does not have</a:t>
            </a:r>
            <a:r>
              <a:rPr lang="en-US" sz="2800" dirty="0" smtClean="0"/>
              <a:t>. </a:t>
            </a:r>
            <a:r>
              <a:rPr lang="en-US" sz="2800" b="1" baseline="30000" dirty="0" smtClean="0"/>
              <a:t>13</a:t>
            </a:r>
            <a:r>
              <a:rPr lang="en-US" sz="2800" b="1" baseline="30000" dirty="0"/>
              <a:t> </a:t>
            </a:r>
            <a:r>
              <a:rPr lang="en-US" sz="2800" dirty="0"/>
              <a:t>For I do not mean that others should be eased and you burdened; </a:t>
            </a:r>
            <a:r>
              <a:rPr lang="en-US" sz="2800" b="1" baseline="30000" dirty="0"/>
              <a:t>14 </a:t>
            </a:r>
            <a:r>
              <a:rPr lang="en-US" sz="2800" dirty="0"/>
              <a:t>but </a:t>
            </a:r>
            <a:r>
              <a:rPr lang="en-US" sz="2800" dirty="0">
                <a:solidFill>
                  <a:srgbClr val="FFFF00"/>
                </a:solidFill>
              </a:rPr>
              <a:t>by an equality, that now at this time your abundance may supply their lack, that their abundance </a:t>
            </a:r>
            <a:r>
              <a:rPr lang="en-US" sz="2800" dirty="0" smtClean="0">
                <a:solidFill>
                  <a:srgbClr val="FFFF00"/>
                </a:solidFill>
              </a:rPr>
              <a:t>also may supply your lack — that </a:t>
            </a:r>
            <a:r>
              <a:rPr lang="en-US" sz="2800" dirty="0">
                <a:solidFill>
                  <a:srgbClr val="FFFF00"/>
                </a:solidFill>
              </a:rPr>
              <a:t>there may be equality</a:t>
            </a:r>
            <a:r>
              <a:rPr lang="en-US" sz="2800" dirty="0"/>
              <a:t>. </a:t>
            </a:r>
            <a:r>
              <a:rPr lang="en-US" sz="2800" b="1" baseline="30000" dirty="0"/>
              <a:t>15 </a:t>
            </a:r>
            <a:r>
              <a:rPr lang="en-US" sz="2800" dirty="0"/>
              <a:t>As it </a:t>
            </a:r>
            <a:r>
              <a:rPr lang="en-US" sz="2800" dirty="0" smtClean="0"/>
              <a:t>is written, “He who</a:t>
            </a:r>
            <a:r>
              <a:rPr lang="en-US" sz="2800" dirty="0"/>
              <a:t> </a:t>
            </a:r>
            <a:r>
              <a:rPr lang="en-US" sz="2800" dirty="0" smtClean="0"/>
              <a:t>gathered much </a:t>
            </a:r>
            <a:r>
              <a:rPr lang="en-US" sz="2800" dirty="0"/>
              <a:t>had nothing left over, and he who </a:t>
            </a:r>
            <a:r>
              <a:rPr lang="en-US" sz="2800" dirty="0" smtClean="0"/>
              <a:t>gathered little </a:t>
            </a:r>
            <a:r>
              <a:rPr lang="en-US" sz="2800" dirty="0"/>
              <a:t>had no lack</a:t>
            </a:r>
            <a:r>
              <a:rPr lang="en-US" sz="2800" dirty="0" smtClean="0"/>
              <a:t>.”</a:t>
            </a:r>
            <a:endParaRPr lang="en-US" sz="2800" dirty="0"/>
          </a:p>
        </p:txBody>
      </p:sp>
    </p:spTree>
    <p:extLst>
      <p:ext uri="{BB962C8B-B14F-4D97-AF65-F5344CB8AC3E}">
        <p14:creationId xmlns:p14="http://schemas.microsoft.com/office/powerpoint/2010/main" val="1363066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685800" y="0"/>
            <a:ext cx="7772400" cy="837486"/>
          </a:xfrm>
        </p:spPr>
        <p:txBody>
          <a:bodyPr/>
          <a:lstStyle/>
          <a:p>
            <a:r>
              <a:rPr lang="en-US" altLang="en-US" sz="4000" b="1" dirty="0"/>
              <a:t>2 Corinthians </a:t>
            </a:r>
            <a:r>
              <a:rPr lang="en-US" altLang="en-US" sz="4000" b="1" dirty="0" smtClean="0"/>
              <a:t>9:6-15</a:t>
            </a:r>
            <a:endParaRPr lang="en-US" altLang="en-US" sz="4000" b="1" dirty="0"/>
          </a:p>
        </p:txBody>
      </p:sp>
      <p:sp>
        <p:nvSpPr>
          <p:cNvPr id="2" name="TextBox 1"/>
          <p:cNvSpPr txBox="1"/>
          <p:nvPr/>
        </p:nvSpPr>
        <p:spPr>
          <a:xfrm>
            <a:off x="76200" y="718249"/>
            <a:ext cx="9067800" cy="6324808"/>
          </a:xfrm>
          <a:prstGeom prst="rect">
            <a:avLst/>
          </a:prstGeom>
          <a:noFill/>
        </p:spPr>
        <p:txBody>
          <a:bodyPr wrap="square" rtlCol="0">
            <a:spAutoFit/>
          </a:bodyPr>
          <a:lstStyle/>
          <a:p>
            <a:pPr>
              <a:lnSpc>
                <a:spcPct val="88000"/>
              </a:lnSpc>
            </a:pPr>
            <a:r>
              <a:rPr lang="en-US" sz="2500" b="1" baseline="30000" dirty="0"/>
              <a:t>6 </a:t>
            </a:r>
            <a:r>
              <a:rPr lang="en-US" sz="2500" dirty="0"/>
              <a:t>But this I say: He who sows sparingly will also reap sparingly, and he who sows bountifully will also reap bountifully. </a:t>
            </a:r>
            <a:r>
              <a:rPr lang="en-US" sz="2500" b="1" baseline="30000" dirty="0"/>
              <a:t>7 </a:t>
            </a:r>
            <a:r>
              <a:rPr lang="en-US" sz="2500" dirty="0" smtClean="0"/>
              <a:t>So let each one give as he </a:t>
            </a:r>
            <a:r>
              <a:rPr lang="en-US" sz="2500" dirty="0"/>
              <a:t>purposes in his heart, not grudgingly or of necessity; for God</a:t>
            </a:r>
            <a:r>
              <a:rPr lang="en-US" sz="2000" dirty="0"/>
              <a:t> </a:t>
            </a:r>
            <a:r>
              <a:rPr lang="en-US" sz="2500" dirty="0"/>
              <a:t>loves</a:t>
            </a:r>
            <a:r>
              <a:rPr lang="en-US" sz="2000" dirty="0"/>
              <a:t> </a:t>
            </a:r>
            <a:r>
              <a:rPr lang="en-US" sz="2500" dirty="0"/>
              <a:t>a</a:t>
            </a:r>
            <a:r>
              <a:rPr lang="en-US" sz="2000" dirty="0"/>
              <a:t> </a:t>
            </a:r>
            <a:r>
              <a:rPr lang="en-US" sz="2500" dirty="0"/>
              <a:t>cheerful</a:t>
            </a:r>
            <a:r>
              <a:rPr lang="en-US" sz="2000" dirty="0"/>
              <a:t> </a:t>
            </a:r>
            <a:r>
              <a:rPr lang="en-US" sz="2500" dirty="0"/>
              <a:t>giver.</a:t>
            </a:r>
            <a:r>
              <a:rPr lang="en-US" sz="2400" dirty="0"/>
              <a:t> </a:t>
            </a:r>
            <a:r>
              <a:rPr lang="en-US" sz="2500" b="1" baseline="30000" dirty="0"/>
              <a:t>8</a:t>
            </a:r>
            <a:r>
              <a:rPr lang="en-US" sz="2000" b="1" baseline="30000" dirty="0"/>
              <a:t> </a:t>
            </a:r>
            <a:r>
              <a:rPr lang="en-US" sz="2500" dirty="0"/>
              <a:t>And</a:t>
            </a:r>
            <a:r>
              <a:rPr lang="en-US" sz="2000" dirty="0"/>
              <a:t> </a:t>
            </a:r>
            <a:r>
              <a:rPr lang="en-US" sz="2500" dirty="0" smtClean="0"/>
              <a:t>God</a:t>
            </a:r>
            <a:r>
              <a:rPr lang="en-US" sz="2000" dirty="0" smtClean="0"/>
              <a:t> </a:t>
            </a:r>
            <a:r>
              <a:rPr lang="en-US" sz="2500" dirty="0" smtClean="0"/>
              <a:t>is</a:t>
            </a:r>
            <a:r>
              <a:rPr lang="en-US" sz="2000" dirty="0" smtClean="0"/>
              <a:t> </a:t>
            </a:r>
            <a:r>
              <a:rPr lang="en-US" sz="2500" dirty="0" smtClean="0"/>
              <a:t>able</a:t>
            </a:r>
            <a:r>
              <a:rPr lang="en-US" sz="2000" dirty="0" smtClean="0"/>
              <a:t> </a:t>
            </a:r>
            <a:r>
              <a:rPr lang="en-US" sz="2500" dirty="0" smtClean="0"/>
              <a:t>to</a:t>
            </a:r>
            <a:r>
              <a:rPr lang="en-US" sz="2000" dirty="0" smtClean="0"/>
              <a:t> </a:t>
            </a:r>
            <a:r>
              <a:rPr lang="en-US" sz="2500" dirty="0"/>
              <a:t>make</a:t>
            </a:r>
            <a:r>
              <a:rPr lang="en-US" sz="2000" dirty="0"/>
              <a:t> </a:t>
            </a:r>
            <a:r>
              <a:rPr lang="en-US" sz="2500" dirty="0"/>
              <a:t>all</a:t>
            </a:r>
            <a:r>
              <a:rPr lang="en-US" sz="2000" dirty="0"/>
              <a:t> </a:t>
            </a:r>
            <a:r>
              <a:rPr lang="en-US" sz="2500" dirty="0" smtClean="0"/>
              <a:t>grace</a:t>
            </a:r>
            <a:r>
              <a:rPr lang="en-US" sz="2000" dirty="0" smtClean="0"/>
              <a:t> </a:t>
            </a:r>
            <a:r>
              <a:rPr lang="en-US" sz="2500" dirty="0" smtClean="0"/>
              <a:t>abound toward </a:t>
            </a:r>
            <a:r>
              <a:rPr lang="en-US" sz="2500" dirty="0"/>
              <a:t>you, that you, always having all sufficiency in all things, may have an abundance for every good work. </a:t>
            </a:r>
            <a:r>
              <a:rPr lang="en-US" sz="2500" b="1" baseline="30000" dirty="0"/>
              <a:t>9 </a:t>
            </a:r>
            <a:r>
              <a:rPr lang="en-US" sz="2500" dirty="0"/>
              <a:t>As it is written</a:t>
            </a:r>
            <a:r>
              <a:rPr lang="en-US" sz="2500" dirty="0" smtClean="0"/>
              <a:t>: “</a:t>
            </a:r>
            <a:r>
              <a:rPr lang="en-US" sz="2500" dirty="0"/>
              <a:t>He has dispersed abroad</a:t>
            </a:r>
            <a:r>
              <a:rPr lang="en-US" sz="2500" dirty="0" smtClean="0"/>
              <a:t>, He </a:t>
            </a:r>
            <a:r>
              <a:rPr lang="en-US" sz="2500" dirty="0"/>
              <a:t>has given to the poor</a:t>
            </a:r>
            <a:r>
              <a:rPr lang="en-US" sz="2500" dirty="0" smtClean="0"/>
              <a:t>; His </a:t>
            </a:r>
            <a:r>
              <a:rPr lang="en-US" sz="2500" dirty="0"/>
              <a:t>righteousness endures </a:t>
            </a:r>
            <a:r>
              <a:rPr lang="en-US" sz="2500" dirty="0" smtClean="0"/>
              <a:t>forever.” </a:t>
            </a:r>
            <a:r>
              <a:rPr lang="en-US" sz="2500" b="1" baseline="30000" dirty="0" smtClean="0"/>
              <a:t>10</a:t>
            </a:r>
            <a:r>
              <a:rPr lang="en-US" sz="2500" b="1" baseline="30000" dirty="0"/>
              <a:t> </a:t>
            </a:r>
            <a:r>
              <a:rPr lang="en-US" sz="2500" dirty="0"/>
              <a:t>Now </a:t>
            </a:r>
            <a:r>
              <a:rPr lang="en-US" sz="2500" dirty="0" smtClean="0"/>
              <a:t>may He </a:t>
            </a:r>
            <a:r>
              <a:rPr lang="en-US" sz="2500" dirty="0"/>
              <a:t>who supplies seed to the sower, and bread for food, supply and multiply the seed you have sown and increase the fruits of your righteousness, </a:t>
            </a:r>
            <a:r>
              <a:rPr lang="en-US" sz="2500" b="1" baseline="30000" dirty="0"/>
              <a:t>11 </a:t>
            </a:r>
            <a:r>
              <a:rPr lang="en-US" sz="2500" dirty="0"/>
              <a:t>while you are enriched in everything for all liberality, which causes thanksgiving through us to God. </a:t>
            </a:r>
            <a:r>
              <a:rPr lang="en-US" sz="2500" b="1" baseline="30000" dirty="0"/>
              <a:t>12 </a:t>
            </a:r>
            <a:r>
              <a:rPr lang="en-US" sz="2500" dirty="0"/>
              <a:t>For the administration of this service not only supplies the needs</a:t>
            </a:r>
            <a:r>
              <a:rPr lang="en-US" sz="2000" dirty="0"/>
              <a:t> </a:t>
            </a:r>
            <a:r>
              <a:rPr lang="en-US" sz="2500" dirty="0"/>
              <a:t>of the</a:t>
            </a:r>
            <a:r>
              <a:rPr lang="en-US" sz="2000" dirty="0"/>
              <a:t> </a:t>
            </a:r>
            <a:r>
              <a:rPr lang="en-US" sz="2500" dirty="0"/>
              <a:t>saints,</a:t>
            </a:r>
            <a:r>
              <a:rPr lang="en-US" sz="2000" dirty="0"/>
              <a:t> </a:t>
            </a:r>
            <a:r>
              <a:rPr lang="en-US" sz="2500" dirty="0"/>
              <a:t>but also</a:t>
            </a:r>
            <a:r>
              <a:rPr lang="en-US" sz="2000" dirty="0"/>
              <a:t> </a:t>
            </a:r>
            <a:r>
              <a:rPr lang="en-US" sz="2500" dirty="0"/>
              <a:t>is</a:t>
            </a:r>
            <a:r>
              <a:rPr lang="en-US" sz="2000" dirty="0"/>
              <a:t> </a:t>
            </a:r>
            <a:r>
              <a:rPr lang="en-US" sz="2500" dirty="0"/>
              <a:t>abounding</a:t>
            </a:r>
            <a:r>
              <a:rPr lang="en-US" sz="2000" dirty="0"/>
              <a:t> </a:t>
            </a:r>
            <a:r>
              <a:rPr lang="en-US" sz="2500" dirty="0"/>
              <a:t>through</a:t>
            </a:r>
            <a:r>
              <a:rPr lang="en-US" sz="2000" dirty="0"/>
              <a:t> </a:t>
            </a:r>
            <a:r>
              <a:rPr lang="en-US" sz="2500" dirty="0" smtClean="0"/>
              <a:t>many thanksgivings to God, </a:t>
            </a:r>
            <a:r>
              <a:rPr lang="en-US" sz="2500" b="1" baseline="30000" dirty="0" smtClean="0"/>
              <a:t>13</a:t>
            </a:r>
            <a:r>
              <a:rPr lang="en-US" sz="2500" b="1" baseline="30000" dirty="0"/>
              <a:t> </a:t>
            </a:r>
            <a:r>
              <a:rPr lang="en-US" sz="2500" dirty="0"/>
              <a:t>while, through the proof of this ministry, they glorify God for the obedience of your confession to the gospel of Christ, </a:t>
            </a:r>
            <a:r>
              <a:rPr lang="en-US" sz="2500" dirty="0" smtClean="0"/>
              <a:t>and for your liberal sharing </a:t>
            </a:r>
            <a:r>
              <a:rPr lang="en-US" sz="2500" dirty="0"/>
              <a:t>with them and all men, </a:t>
            </a:r>
            <a:r>
              <a:rPr lang="en-US" sz="2500" b="1" baseline="30000" dirty="0"/>
              <a:t>14 </a:t>
            </a:r>
            <a:r>
              <a:rPr lang="en-US" sz="2500" dirty="0"/>
              <a:t>and by their prayer for you, who long for you because of the exceeding grace of God </a:t>
            </a:r>
            <a:r>
              <a:rPr lang="en-US" sz="2500" dirty="0" smtClean="0"/>
              <a:t>in you. </a:t>
            </a:r>
            <a:r>
              <a:rPr lang="en-US" sz="2500" b="1" baseline="30000" dirty="0" smtClean="0"/>
              <a:t>15</a:t>
            </a:r>
            <a:r>
              <a:rPr lang="en-US" sz="2500" b="1" baseline="30000" dirty="0"/>
              <a:t> </a:t>
            </a:r>
            <a:r>
              <a:rPr lang="en-US" sz="2500" dirty="0"/>
              <a:t>Thanks be to God for His indescribable gift</a:t>
            </a:r>
            <a:r>
              <a:rPr lang="en-US" sz="2500" dirty="0" smtClean="0"/>
              <a:t>!</a:t>
            </a:r>
            <a:endParaRPr lang="en-US" sz="2500" dirty="0"/>
          </a:p>
        </p:txBody>
      </p:sp>
    </p:spTree>
    <p:extLst>
      <p:ext uri="{BB962C8B-B14F-4D97-AF65-F5344CB8AC3E}">
        <p14:creationId xmlns:p14="http://schemas.microsoft.com/office/powerpoint/2010/main" val="35926588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685800" y="0"/>
            <a:ext cx="7772400" cy="837486"/>
          </a:xfrm>
        </p:spPr>
        <p:txBody>
          <a:bodyPr/>
          <a:lstStyle/>
          <a:p>
            <a:r>
              <a:rPr lang="en-US" altLang="en-US" sz="4000" b="1" dirty="0"/>
              <a:t>2 Corinthians </a:t>
            </a:r>
            <a:r>
              <a:rPr lang="en-US" altLang="en-US" sz="4000" b="1" dirty="0" smtClean="0"/>
              <a:t>9:6-15</a:t>
            </a:r>
            <a:endParaRPr lang="en-US" altLang="en-US" sz="4000" b="1" dirty="0"/>
          </a:p>
        </p:txBody>
      </p:sp>
      <p:sp>
        <p:nvSpPr>
          <p:cNvPr id="2" name="TextBox 1"/>
          <p:cNvSpPr txBox="1"/>
          <p:nvPr/>
        </p:nvSpPr>
        <p:spPr>
          <a:xfrm>
            <a:off x="76200" y="718249"/>
            <a:ext cx="9067800" cy="6324808"/>
          </a:xfrm>
          <a:prstGeom prst="rect">
            <a:avLst/>
          </a:prstGeom>
          <a:noFill/>
        </p:spPr>
        <p:txBody>
          <a:bodyPr wrap="square" rtlCol="0">
            <a:spAutoFit/>
          </a:bodyPr>
          <a:lstStyle/>
          <a:p>
            <a:pPr>
              <a:lnSpc>
                <a:spcPct val="88000"/>
              </a:lnSpc>
            </a:pPr>
            <a:r>
              <a:rPr lang="en-US" sz="2500" b="1" baseline="30000" dirty="0"/>
              <a:t>6 </a:t>
            </a:r>
            <a:r>
              <a:rPr lang="en-US" sz="2500" dirty="0"/>
              <a:t>But this I say: He who sows sparingly will also reap sparingly, and he who sows bountifully will also reap bountifully. </a:t>
            </a:r>
            <a:r>
              <a:rPr lang="en-US" sz="2500" b="1" baseline="30000" dirty="0"/>
              <a:t>7 </a:t>
            </a:r>
            <a:r>
              <a:rPr lang="en-US" sz="2500" dirty="0" smtClean="0">
                <a:solidFill>
                  <a:srgbClr val="FFFF00"/>
                </a:solidFill>
              </a:rPr>
              <a:t>So let each one give </a:t>
            </a:r>
            <a:r>
              <a:rPr lang="en-US" sz="2500" b="1" dirty="0" smtClean="0">
                <a:solidFill>
                  <a:srgbClr val="FFFF00"/>
                </a:solidFill>
              </a:rPr>
              <a:t>as he </a:t>
            </a:r>
            <a:r>
              <a:rPr lang="en-US" sz="2500" b="1" dirty="0">
                <a:solidFill>
                  <a:srgbClr val="FFFF00"/>
                </a:solidFill>
              </a:rPr>
              <a:t>purposes in his heart</a:t>
            </a:r>
            <a:r>
              <a:rPr lang="en-US" sz="2500" dirty="0">
                <a:solidFill>
                  <a:srgbClr val="FFFF00"/>
                </a:solidFill>
              </a:rPr>
              <a:t>, not grudgingly or of necessity</a:t>
            </a:r>
            <a:r>
              <a:rPr lang="en-US" sz="2500" dirty="0"/>
              <a:t>; for God</a:t>
            </a:r>
            <a:r>
              <a:rPr lang="en-US" sz="2000" dirty="0"/>
              <a:t> </a:t>
            </a:r>
            <a:r>
              <a:rPr lang="en-US" sz="2500" dirty="0"/>
              <a:t>loves</a:t>
            </a:r>
            <a:r>
              <a:rPr lang="en-US" sz="2000" dirty="0"/>
              <a:t> </a:t>
            </a:r>
            <a:r>
              <a:rPr lang="en-US" sz="2500" dirty="0"/>
              <a:t>a</a:t>
            </a:r>
            <a:r>
              <a:rPr lang="en-US" sz="2000" dirty="0"/>
              <a:t> </a:t>
            </a:r>
            <a:r>
              <a:rPr lang="en-US" sz="2500" dirty="0"/>
              <a:t>cheerful</a:t>
            </a:r>
            <a:r>
              <a:rPr lang="en-US" sz="2000" dirty="0"/>
              <a:t> </a:t>
            </a:r>
            <a:r>
              <a:rPr lang="en-US" sz="2500" dirty="0"/>
              <a:t>giver.</a:t>
            </a:r>
            <a:r>
              <a:rPr lang="en-US" sz="2400" dirty="0"/>
              <a:t> </a:t>
            </a:r>
            <a:r>
              <a:rPr lang="en-US" sz="2500" b="1" baseline="30000" dirty="0"/>
              <a:t>8</a:t>
            </a:r>
            <a:r>
              <a:rPr lang="en-US" sz="2000" b="1" baseline="30000" dirty="0"/>
              <a:t> </a:t>
            </a:r>
            <a:r>
              <a:rPr lang="en-US" sz="2500" dirty="0"/>
              <a:t>And</a:t>
            </a:r>
            <a:r>
              <a:rPr lang="en-US" sz="2000" dirty="0"/>
              <a:t> </a:t>
            </a:r>
            <a:r>
              <a:rPr lang="en-US" sz="2500" dirty="0" smtClean="0"/>
              <a:t>God</a:t>
            </a:r>
            <a:r>
              <a:rPr lang="en-US" sz="2000" dirty="0" smtClean="0"/>
              <a:t> </a:t>
            </a:r>
            <a:r>
              <a:rPr lang="en-US" sz="2500" dirty="0" smtClean="0"/>
              <a:t>is</a:t>
            </a:r>
            <a:r>
              <a:rPr lang="en-US" sz="2000" dirty="0" smtClean="0"/>
              <a:t> </a:t>
            </a:r>
            <a:r>
              <a:rPr lang="en-US" sz="2500" dirty="0" smtClean="0"/>
              <a:t>able</a:t>
            </a:r>
            <a:r>
              <a:rPr lang="en-US" sz="2000" dirty="0" smtClean="0"/>
              <a:t> </a:t>
            </a:r>
            <a:r>
              <a:rPr lang="en-US" sz="2500" dirty="0" smtClean="0"/>
              <a:t>to</a:t>
            </a:r>
            <a:r>
              <a:rPr lang="en-US" sz="2000" dirty="0" smtClean="0"/>
              <a:t> </a:t>
            </a:r>
            <a:r>
              <a:rPr lang="en-US" sz="2500" dirty="0"/>
              <a:t>make</a:t>
            </a:r>
            <a:r>
              <a:rPr lang="en-US" sz="2000" dirty="0"/>
              <a:t> </a:t>
            </a:r>
            <a:r>
              <a:rPr lang="en-US" sz="2500" dirty="0"/>
              <a:t>all</a:t>
            </a:r>
            <a:r>
              <a:rPr lang="en-US" sz="2000" dirty="0"/>
              <a:t> </a:t>
            </a:r>
            <a:r>
              <a:rPr lang="en-US" sz="2500" dirty="0" smtClean="0"/>
              <a:t>grace</a:t>
            </a:r>
            <a:r>
              <a:rPr lang="en-US" sz="2000" dirty="0" smtClean="0"/>
              <a:t> </a:t>
            </a:r>
            <a:r>
              <a:rPr lang="en-US" sz="2500" dirty="0" smtClean="0"/>
              <a:t>abound toward </a:t>
            </a:r>
            <a:r>
              <a:rPr lang="en-US" sz="2500" dirty="0"/>
              <a:t>you, that you, always having all sufficiency in all things, may have an abundance for every good work. </a:t>
            </a:r>
            <a:r>
              <a:rPr lang="en-US" sz="2500" b="1" baseline="30000" dirty="0"/>
              <a:t>9 </a:t>
            </a:r>
            <a:r>
              <a:rPr lang="en-US" sz="2500" dirty="0"/>
              <a:t>As it is written</a:t>
            </a:r>
            <a:r>
              <a:rPr lang="en-US" sz="2500" dirty="0" smtClean="0"/>
              <a:t>: “</a:t>
            </a:r>
            <a:r>
              <a:rPr lang="en-US" sz="2500" dirty="0"/>
              <a:t>He has dispersed abroad</a:t>
            </a:r>
            <a:r>
              <a:rPr lang="en-US" sz="2500" dirty="0" smtClean="0"/>
              <a:t>, He </a:t>
            </a:r>
            <a:r>
              <a:rPr lang="en-US" sz="2500" dirty="0"/>
              <a:t>has given to the poor</a:t>
            </a:r>
            <a:r>
              <a:rPr lang="en-US" sz="2500" dirty="0" smtClean="0"/>
              <a:t>; His </a:t>
            </a:r>
            <a:r>
              <a:rPr lang="en-US" sz="2500" dirty="0"/>
              <a:t>righteousness endures </a:t>
            </a:r>
            <a:r>
              <a:rPr lang="en-US" sz="2500" dirty="0" smtClean="0"/>
              <a:t>forever.” </a:t>
            </a:r>
            <a:r>
              <a:rPr lang="en-US" sz="2500" b="1" baseline="30000" dirty="0" smtClean="0"/>
              <a:t>10</a:t>
            </a:r>
            <a:r>
              <a:rPr lang="en-US" sz="2500" b="1" baseline="30000" dirty="0"/>
              <a:t> </a:t>
            </a:r>
            <a:r>
              <a:rPr lang="en-US" sz="2500" dirty="0"/>
              <a:t>Now </a:t>
            </a:r>
            <a:r>
              <a:rPr lang="en-US" sz="2500" dirty="0" smtClean="0"/>
              <a:t>may He </a:t>
            </a:r>
            <a:r>
              <a:rPr lang="en-US" sz="2500" dirty="0"/>
              <a:t>who supplies seed to the sower, and bread for food, supply and multiply the seed you have sown and increase the fruits of your righteousness, </a:t>
            </a:r>
            <a:r>
              <a:rPr lang="en-US" sz="2500" b="1" baseline="30000" dirty="0"/>
              <a:t>11 </a:t>
            </a:r>
            <a:r>
              <a:rPr lang="en-US" sz="2500" dirty="0"/>
              <a:t>while you are enriched in everything for all liberality, which causes thanksgiving through us to God. </a:t>
            </a:r>
            <a:r>
              <a:rPr lang="en-US" sz="2500" b="1" baseline="30000" dirty="0"/>
              <a:t>12 </a:t>
            </a:r>
            <a:r>
              <a:rPr lang="en-US" sz="2500" dirty="0"/>
              <a:t>For the administration of this service not only supplies the needs</a:t>
            </a:r>
            <a:r>
              <a:rPr lang="en-US" sz="2000" dirty="0"/>
              <a:t> </a:t>
            </a:r>
            <a:r>
              <a:rPr lang="en-US" sz="2500" dirty="0"/>
              <a:t>of the</a:t>
            </a:r>
            <a:r>
              <a:rPr lang="en-US" sz="2000" dirty="0"/>
              <a:t> </a:t>
            </a:r>
            <a:r>
              <a:rPr lang="en-US" sz="2500" dirty="0"/>
              <a:t>saints,</a:t>
            </a:r>
            <a:r>
              <a:rPr lang="en-US" sz="2000" dirty="0"/>
              <a:t> </a:t>
            </a:r>
            <a:r>
              <a:rPr lang="en-US" sz="2500" dirty="0"/>
              <a:t>but also</a:t>
            </a:r>
            <a:r>
              <a:rPr lang="en-US" sz="2000" dirty="0"/>
              <a:t> </a:t>
            </a:r>
            <a:r>
              <a:rPr lang="en-US" sz="2500" dirty="0"/>
              <a:t>is</a:t>
            </a:r>
            <a:r>
              <a:rPr lang="en-US" sz="2000" dirty="0"/>
              <a:t> </a:t>
            </a:r>
            <a:r>
              <a:rPr lang="en-US" sz="2500" dirty="0"/>
              <a:t>abounding</a:t>
            </a:r>
            <a:r>
              <a:rPr lang="en-US" sz="2000" dirty="0"/>
              <a:t> </a:t>
            </a:r>
            <a:r>
              <a:rPr lang="en-US" sz="2500" dirty="0"/>
              <a:t>through</a:t>
            </a:r>
            <a:r>
              <a:rPr lang="en-US" sz="2000" dirty="0"/>
              <a:t> </a:t>
            </a:r>
            <a:r>
              <a:rPr lang="en-US" sz="2500" dirty="0" smtClean="0"/>
              <a:t>many thanksgivings to God, </a:t>
            </a:r>
            <a:r>
              <a:rPr lang="en-US" sz="2500" b="1" baseline="30000" dirty="0" smtClean="0"/>
              <a:t>13</a:t>
            </a:r>
            <a:r>
              <a:rPr lang="en-US" sz="2500" b="1" baseline="30000" dirty="0"/>
              <a:t> </a:t>
            </a:r>
            <a:r>
              <a:rPr lang="en-US" sz="2500" dirty="0"/>
              <a:t>while, through the proof of this ministry, they glorify God for the obedience of your confession to the gospel of Christ, </a:t>
            </a:r>
            <a:r>
              <a:rPr lang="en-US" sz="2500" dirty="0" smtClean="0"/>
              <a:t>and for your liberal sharing </a:t>
            </a:r>
            <a:r>
              <a:rPr lang="en-US" sz="2500" dirty="0"/>
              <a:t>with them and all men, </a:t>
            </a:r>
            <a:r>
              <a:rPr lang="en-US" sz="2500" b="1" baseline="30000" dirty="0"/>
              <a:t>14 </a:t>
            </a:r>
            <a:r>
              <a:rPr lang="en-US" sz="2500" dirty="0"/>
              <a:t>and by their prayer for you, who long for you because of the exceeding grace of God </a:t>
            </a:r>
            <a:r>
              <a:rPr lang="en-US" sz="2500" dirty="0" smtClean="0"/>
              <a:t>in you. </a:t>
            </a:r>
            <a:r>
              <a:rPr lang="en-US" sz="2500" b="1" baseline="30000" dirty="0" smtClean="0"/>
              <a:t>15</a:t>
            </a:r>
            <a:r>
              <a:rPr lang="en-US" sz="2500" b="1" baseline="30000" dirty="0"/>
              <a:t> </a:t>
            </a:r>
            <a:r>
              <a:rPr lang="en-US" sz="2500" dirty="0"/>
              <a:t>Thanks be to God for His indescribable gift</a:t>
            </a:r>
            <a:r>
              <a:rPr lang="en-US" sz="2500" dirty="0" smtClean="0"/>
              <a:t>!</a:t>
            </a:r>
            <a:endParaRPr lang="en-US" sz="2500" dirty="0"/>
          </a:p>
        </p:txBody>
      </p:sp>
    </p:spTree>
    <p:extLst>
      <p:ext uri="{BB962C8B-B14F-4D97-AF65-F5344CB8AC3E}">
        <p14:creationId xmlns:p14="http://schemas.microsoft.com/office/powerpoint/2010/main" val="24596354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685800" y="0"/>
            <a:ext cx="7772400" cy="837486"/>
          </a:xfrm>
        </p:spPr>
        <p:txBody>
          <a:bodyPr/>
          <a:lstStyle/>
          <a:p>
            <a:r>
              <a:rPr lang="en-US" altLang="en-US" sz="4000" b="1" dirty="0"/>
              <a:t>2 Corinthians </a:t>
            </a:r>
            <a:r>
              <a:rPr lang="en-US" altLang="en-US" sz="4000" b="1" dirty="0" smtClean="0"/>
              <a:t>9:6-15</a:t>
            </a:r>
            <a:endParaRPr lang="en-US" altLang="en-US" sz="4000" b="1" dirty="0"/>
          </a:p>
        </p:txBody>
      </p:sp>
      <p:sp>
        <p:nvSpPr>
          <p:cNvPr id="2" name="TextBox 1"/>
          <p:cNvSpPr txBox="1"/>
          <p:nvPr/>
        </p:nvSpPr>
        <p:spPr>
          <a:xfrm>
            <a:off x="76200" y="718249"/>
            <a:ext cx="9067800" cy="6324808"/>
          </a:xfrm>
          <a:prstGeom prst="rect">
            <a:avLst/>
          </a:prstGeom>
          <a:noFill/>
        </p:spPr>
        <p:txBody>
          <a:bodyPr wrap="square" rtlCol="0">
            <a:spAutoFit/>
          </a:bodyPr>
          <a:lstStyle/>
          <a:p>
            <a:pPr>
              <a:lnSpc>
                <a:spcPct val="88000"/>
              </a:lnSpc>
            </a:pPr>
            <a:r>
              <a:rPr lang="en-US" sz="2500" b="1" baseline="30000" dirty="0"/>
              <a:t>6 </a:t>
            </a:r>
            <a:r>
              <a:rPr lang="en-US" sz="2500" dirty="0"/>
              <a:t>But this I say: He who sows sparingly will also reap sparingly, and he who sows bountifully will also reap bountifully. </a:t>
            </a:r>
            <a:r>
              <a:rPr lang="en-US" sz="2500" b="1" baseline="30000" dirty="0"/>
              <a:t>7 </a:t>
            </a:r>
            <a:r>
              <a:rPr lang="en-US" sz="2500" dirty="0" smtClean="0">
                <a:solidFill>
                  <a:srgbClr val="FFFF00"/>
                </a:solidFill>
              </a:rPr>
              <a:t>So let each one give </a:t>
            </a:r>
            <a:r>
              <a:rPr lang="en-US" sz="2500" b="1" dirty="0" smtClean="0">
                <a:solidFill>
                  <a:srgbClr val="FFFF00"/>
                </a:solidFill>
              </a:rPr>
              <a:t>as he </a:t>
            </a:r>
            <a:r>
              <a:rPr lang="en-US" sz="2500" b="1" dirty="0">
                <a:solidFill>
                  <a:srgbClr val="FFFF00"/>
                </a:solidFill>
              </a:rPr>
              <a:t>purposes in his heart</a:t>
            </a:r>
            <a:r>
              <a:rPr lang="en-US" sz="2500" dirty="0">
                <a:solidFill>
                  <a:srgbClr val="FFFF00"/>
                </a:solidFill>
              </a:rPr>
              <a:t>, not grudgingly or of necessity</a:t>
            </a:r>
            <a:r>
              <a:rPr lang="en-US" sz="2500" dirty="0"/>
              <a:t>; for </a:t>
            </a:r>
            <a:r>
              <a:rPr lang="en-US" sz="2500" dirty="0">
                <a:solidFill>
                  <a:srgbClr val="FFFF00"/>
                </a:solidFill>
              </a:rPr>
              <a:t>God</a:t>
            </a:r>
            <a:r>
              <a:rPr lang="en-US" sz="2000" dirty="0">
                <a:solidFill>
                  <a:srgbClr val="FFFF00"/>
                </a:solidFill>
              </a:rPr>
              <a:t> </a:t>
            </a:r>
            <a:r>
              <a:rPr lang="en-US" sz="2500" dirty="0">
                <a:solidFill>
                  <a:srgbClr val="FFFF00"/>
                </a:solidFill>
              </a:rPr>
              <a:t>loves</a:t>
            </a:r>
            <a:r>
              <a:rPr lang="en-US" sz="2000" dirty="0">
                <a:solidFill>
                  <a:srgbClr val="FFFF00"/>
                </a:solidFill>
              </a:rPr>
              <a:t> </a:t>
            </a:r>
            <a:r>
              <a:rPr lang="en-US" sz="2500" dirty="0">
                <a:solidFill>
                  <a:srgbClr val="FFFF00"/>
                </a:solidFill>
              </a:rPr>
              <a:t>a</a:t>
            </a:r>
            <a:r>
              <a:rPr lang="en-US" sz="2000" dirty="0">
                <a:solidFill>
                  <a:srgbClr val="FFFF00"/>
                </a:solidFill>
              </a:rPr>
              <a:t> </a:t>
            </a:r>
            <a:r>
              <a:rPr lang="en-US" sz="2500" dirty="0">
                <a:solidFill>
                  <a:srgbClr val="FFFF00"/>
                </a:solidFill>
              </a:rPr>
              <a:t>cheerful</a:t>
            </a:r>
            <a:r>
              <a:rPr lang="en-US" sz="2000" dirty="0">
                <a:solidFill>
                  <a:srgbClr val="FFFF00"/>
                </a:solidFill>
              </a:rPr>
              <a:t> </a:t>
            </a:r>
            <a:r>
              <a:rPr lang="en-US" sz="2500" dirty="0">
                <a:solidFill>
                  <a:srgbClr val="FFFF00"/>
                </a:solidFill>
              </a:rPr>
              <a:t>giver</a:t>
            </a:r>
            <a:r>
              <a:rPr lang="en-US" sz="2500" dirty="0"/>
              <a:t>.</a:t>
            </a:r>
            <a:r>
              <a:rPr lang="en-US" sz="2400" dirty="0"/>
              <a:t> </a:t>
            </a:r>
            <a:r>
              <a:rPr lang="en-US" sz="2500" b="1" baseline="30000" dirty="0"/>
              <a:t>8</a:t>
            </a:r>
            <a:r>
              <a:rPr lang="en-US" sz="2000" b="1" baseline="30000" dirty="0"/>
              <a:t> </a:t>
            </a:r>
            <a:r>
              <a:rPr lang="en-US" sz="2500" dirty="0"/>
              <a:t>And</a:t>
            </a:r>
            <a:r>
              <a:rPr lang="en-US" sz="2000" dirty="0"/>
              <a:t> </a:t>
            </a:r>
            <a:r>
              <a:rPr lang="en-US" sz="2500" dirty="0" smtClean="0"/>
              <a:t>God</a:t>
            </a:r>
            <a:r>
              <a:rPr lang="en-US" sz="2000" dirty="0" smtClean="0"/>
              <a:t> </a:t>
            </a:r>
            <a:r>
              <a:rPr lang="en-US" sz="2500" dirty="0" smtClean="0"/>
              <a:t>is</a:t>
            </a:r>
            <a:r>
              <a:rPr lang="en-US" sz="2000" dirty="0" smtClean="0"/>
              <a:t> </a:t>
            </a:r>
            <a:r>
              <a:rPr lang="en-US" sz="2500" dirty="0" smtClean="0"/>
              <a:t>able</a:t>
            </a:r>
            <a:r>
              <a:rPr lang="en-US" sz="2000" dirty="0" smtClean="0"/>
              <a:t> </a:t>
            </a:r>
            <a:r>
              <a:rPr lang="en-US" sz="2500" dirty="0" smtClean="0"/>
              <a:t>to</a:t>
            </a:r>
            <a:r>
              <a:rPr lang="en-US" sz="2000" dirty="0" smtClean="0"/>
              <a:t> </a:t>
            </a:r>
            <a:r>
              <a:rPr lang="en-US" sz="2500" dirty="0"/>
              <a:t>make</a:t>
            </a:r>
            <a:r>
              <a:rPr lang="en-US" sz="2000" dirty="0"/>
              <a:t> </a:t>
            </a:r>
            <a:r>
              <a:rPr lang="en-US" sz="2500" dirty="0"/>
              <a:t>all</a:t>
            </a:r>
            <a:r>
              <a:rPr lang="en-US" sz="2000" dirty="0"/>
              <a:t> </a:t>
            </a:r>
            <a:r>
              <a:rPr lang="en-US" sz="2500" dirty="0" smtClean="0"/>
              <a:t>grace</a:t>
            </a:r>
            <a:r>
              <a:rPr lang="en-US" sz="2000" dirty="0" smtClean="0"/>
              <a:t> </a:t>
            </a:r>
            <a:r>
              <a:rPr lang="en-US" sz="2500" dirty="0" smtClean="0"/>
              <a:t>abound toward </a:t>
            </a:r>
            <a:r>
              <a:rPr lang="en-US" sz="2500" dirty="0"/>
              <a:t>you, that you, always having all sufficiency in all things, may have an abundance for every good work. </a:t>
            </a:r>
            <a:r>
              <a:rPr lang="en-US" sz="2500" b="1" baseline="30000" dirty="0"/>
              <a:t>9 </a:t>
            </a:r>
            <a:r>
              <a:rPr lang="en-US" sz="2500" dirty="0"/>
              <a:t>As it is written</a:t>
            </a:r>
            <a:r>
              <a:rPr lang="en-US" sz="2500" dirty="0" smtClean="0"/>
              <a:t>: “</a:t>
            </a:r>
            <a:r>
              <a:rPr lang="en-US" sz="2500" dirty="0"/>
              <a:t>He has dispersed abroad</a:t>
            </a:r>
            <a:r>
              <a:rPr lang="en-US" sz="2500" dirty="0" smtClean="0"/>
              <a:t>, He </a:t>
            </a:r>
            <a:r>
              <a:rPr lang="en-US" sz="2500" dirty="0"/>
              <a:t>has given to the poor</a:t>
            </a:r>
            <a:r>
              <a:rPr lang="en-US" sz="2500" dirty="0" smtClean="0"/>
              <a:t>; His </a:t>
            </a:r>
            <a:r>
              <a:rPr lang="en-US" sz="2500" dirty="0"/>
              <a:t>righteousness endures </a:t>
            </a:r>
            <a:r>
              <a:rPr lang="en-US" sz="2500" dirty="0" smtClean="0"/>
              <a:t>forever.” </a:t>
            </a:r>
            <a:r>
              <a:rPr lang="en-US" sz="2500" b="1" baseline="30000" dirty="0" smtClean="0"/>
              <a:t>10</a:t>
            </a:r>
            <a:r>
              <a:rPr lang="en-US" sz="2500" b="1" baseline="30000" dirty="0"/>
              <a:t> </a:t>
            </a:r>
            <a:r>
              <a:rPr lang="en-US" sz="2500" dirty="0"/>
              <a:t>Now </a:t>
            </a:r>
            <a:r>
              <a:rPr lang="en-US" sz="2500" dirty="0" smtClean="0"/>
              <a:t>may He </a:t>
            </a:r>
            <a:r>
              <a:rPr lang="en-US" sz="2500" dirty="0"/>
              <a:t>who supplies seed to the sower, and bread for food, supply and multiply the seed you have sown and increase the fruits of your righteousness, </a:t>
            </a:r>
            <a:r>
              <a:rPr lang="en-US" sz="2500" b="1" baseline="30000" dirty="0"/>
              <a:t>11 </a:t>
            </a:r>
            <a:r>
              <a:rPr lang="en-US" sz="2500" dirty="0"/>
              <a:t>while you are enriched in everything for all liberality, which causes thanksgiving through us to God. </a:t>
            </a:r>
            <a:r>
              <a:rPr lang="en-US" sz="2500" b="1" baseline="30000" dirty="0"/>
              <a:t>12 </a:t>
            </a:r>
            <a:r>
              <a:rPr lang="en-US" sz="2500" dirty="0"/>
              <a:t>For the administration of this service not only supplies the needs</a:t>
            </a:r>
            <a:r>
              <a:rPr lang="en-US" sz="2000" dirty="0"/>
              <a:t> </a:t>
            </a:r>
            <a:r>
              <a:rPr lang="en-US" sz="2500" dirty="0"/>
              <a:t>of the</a:t>
            </a:r>
            <a:r>
              <a:rPr lang="en-US" sz="2000" dirty="0"/>
              <a:t> </a:t>
            </a:r>
            <a:r>
              <a:rPr lang="en-US" sz="2500" dirty="0"/>
              <a:t>saints,</a:t>
            </a:r>
            <a:r>
              <a:rPr lang="en-US" sz="2000" dirty="0"/>
              <a:t> </a:t>
            </a:r>
            <a:r>
              <a:rPr lang="en-US" sz="2500" dirty="0"/>
              <a:t>but also</a:t>
            </a:r>
            <a:r>
              <a:rPr lang="en-US" sz="2000" dirty="0"/>
              <a:t> </a:t>
            </a:r>
            <a:r>
              <a:rPr lang="en-US" sz="2500" dirty="0"/>
              <a:t>is</a:t>
            </a:r>
            <a:r>
              <a:rPr lang="en-US" sz="2000" dirty="0"/>
              <a:t> </a:t>
            </a:r>
            <a:r>
              <a:rPr lang="en-US" sz="2500" dirty="0"/>
              <a:t>abounding</a:t>
            </a:r>
            <a:r>
              <a:rPr lang="en-US" sz="2000" dirty="0"/>
              <a:t> </a:t>
            </a:r>
            <a:r>
              <a:rPr lang="en-US" sz="2500" dirty="0"/>
              <a:t>through</a:t>
            </a:r>
            <a:r>
              <a:rPr lang="en-US" sz="2000" dirty="0"/>
              <a:t> </a:t>
            </a:r>
            <a:r>
              <a:rPr lang="en-US" sz="2500" dirty="0" smtClean="0"/>
              <a:t>many thanksgivings to God, </a:t>
            </a:r>
            <a:r>
              <a:rPr lang="en-US" sz="2500" b="1" baseline="30000" dirty="0" smtClean="0"/>
              <a:t>13</a:t>
            </a:r>
            <a:r>
              <a:rPr lang="en-US" sz="2500" b="1" baseline="30000" dirty="0"/>
              <a:t> </a:t>
            </a:r>
            <a:r>
              <a:rPr lang="en-US" sz="2500" dirty="0"/>
              <a:t>while, through the proof of this ministry, they glorify God for the obedience of your confession to the gospel of Christ, </a:t>
            </a:r>
            <a:r>
              <a:rPr lang="en-US" sz="2500" dirty="0" smtClean="0"/>
              <a:t>and for your liberal sharing </a:t>
            </a:r>
            <a:r>
              <a:rPr lang="en-US" sz="2500" dirty="0"/>
              <a:t>with them and all men, </a:t>
            </a:r>
            <a:r>
              <a:rPr lang="en-US" sz="2500" b="1" baseline="30000" dirty="0"/>
              <a:t>14 </a:t>
            </a:r>
            <a:r>
              <a:rPr lang="en-US" sz="2500" dirty="0"/>
              <a:t>and by their prayer for you, who long for you because of the exceeding grace of God </a:t>
            </a:r>
            <a:r>
              <a:rPr lang="en-US" sz="2500" dirty="0" smtClean="0"/>
              <a:t>in you. </a:t>
            </a:r>
            <a:r>
              <a:rPr lang="en-US" sz="2500" b="1" baseline="30000" dirty="0" smtClean="0"/>
              <a:t>15</a:t>
            </a:r>
            <a:r>
              <a:rPr lang="en-US" sz="2500" b="1" baseline="30000" dirty="0"/>
              <a:t> </a:t>
            </a:r>
            <a:r>
              <a:rPr lang="en-US" sz="2500" dirty="0"/>
              <a:t>Thanks be to God for His indescribable gift</a:t>
            </a:r>
            <a:r>
              <a:rPr lang="en-US" sz="2500" dirty="0" smtClean="0"/>
              <a:t>!</a:t>
            </a:r>
            <a:endParaRPr lang="en-US" sz="2500" dirty="0"/>
          </a:p>
        </p:txBody>
      </p:sp>
    </p:spTree>
    <p:extLst>
      <p:ext uri="{BB962C8B-B14F-4D97-AF65-F5344CB8AC3E}">
        <p14:creationId xmlns:p14="http://schemas.microsoft.com/office/powerpoint/2010/main" val="1294992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p:txBody>
          <a:bodyPr/>
          <a:lstStyle/>
          <a:p>
            <a:r>
              <a:rPr lang="en-US" altLang="en-US" sz="4800" b="1" dirty="0"/>
              <a:t>1 Corinthians 16:1-2</a:t>
            </a:r>
          </a:p>
        </p:txBody>
      </p:sp>
      <p:sp>
        <p:nvSpPr>
          <p:cNvPr id="2" name="TextBox 1"/>
          <p:cNvSpPr txBox="1"/>
          <p:nvPr/>
        </p:nvSpPr>
        <p:spPr>
          <a:xfrm>
            <a:off x="228600" y="1295400"/>
            <a:ext cx="8915400" cy="3416320"/>
          </a:xfrm>
          <a:prstGeom prst="rect">
            <a:avLst/>
          </a:prstGeom>
          <a:noFill/>
        </p:spPr>
        <p:txBody>
          <a:bodyPr wrap="square" rtlCol="0">
            <a:spAutoFit/>
          </a:bodyPr>
          <a:lstStyle/>
          <a:p>
            <a:r>
              <a:rPr lang="en-US" sz="3600" b="1" baseline="30000" dirty="0" smtClean="0"/>
              <a:t>1 </a:t>
            </a:r>
            <a:r>
              <a:rPr lang="en-US" sz="3600" dirty="0" smtClean="0"/>
              <a:t>Now </a:t>
            </a:r>
            <a:r>
              <a:rPr lang="en-US" sz="3600" dirty="0"/>
              <a:t>concerning </a:t>
            </a:r>
            <a:r>
              <a:rPr lang="en-US" sz="3600" b="1" dirty="0">
                <a:solidFill>
                  <a:srgbClr val="FFFF00"/>
                </a:solidFill>
              </a:rPr>
              <a:t>the collection for the saints</a:t>
            </a:r>
            <a:r>
              <a:rPr lang="en-US" sz="3600" dirty="0"/>
              <a:t>, as</a:t>
            </a:r>
            <a:r>
              <a:rPr lang="en-US" sz="2400" dirty="0"/>
              <a:t> </a:t>
            </a:r>
            <a:r>
              <a:rPr lang="en-US" sz="3600" dirty="0"/>
              <a:t>I have</a:t>
            </a:r>
            <a:r>
              <a:rPr lang="en-US" sz="2400" dirty="0"/>
              <a:t> </a:t>
            </a:r>
            <a:r>
              <a:rPr lang="en-US" sz="3600" dirty="0"/>
              <a:t>given</a:t>
            </a:r>
            <a:r>
              <a:rPr lang="en-US" sz="2400" dirty="0"/>
              <a:t> </a:t>
            </a:r>
            <a:r>
              <a:rPr lang="en-US" sz="3600" dirty="0"/>
              <a:t>orders</a:t>
            </a:r>
            <a:r>
              <a:rPr lang="en-US" sz="2400" dirty="0"/>
              <a:t> </a:t>
            </a:r>
            <a:r>
              <a:rPr lang="en-US" sz="3600" dirty="0"/>
              <a:t>to</a:t>
            </a:r>
            <a:r>
              <a:rPr lang="en-US" sz="2400" dirty="0"/>
              <a:t> </a:t>
            </a:r>
            <a:r>
              <a:rPr lang="en-US" sz="3600" dirty="0"/>
              <a:t>the</a:t>
            </a:r>
            <a:r>
              <a:rPr lang="en-US" sz="2400" dirty="0"/>
              <a:t> </a:t>
            </a:r>
            <a:r>
              <a:rPr lang="en-US" sz="3600" dirty="0"/>
              <a:t>churches</a:t>
            </a:r>
            <a:r>
              <a:rPr lang="en-US" sz="2400" dirty="0"/>
              <a:t> </a:t>
            </a:r>
            <a:r>
              <a:rPr lang="en-US" sz="3600" dirty="0" smtClean="0"/>
              <a:t>of Galatia, so </a:t>
            </a:r>
            <a:r>
              <a:rPr lang="en-US" sz="3600" dirty="0"/>
              <a:t>you must do also: </a:t>
            </a:r>
            <a:r>
              <a:rPr lang="en-US" sz="3600" b="1" baseline="30000" dirty="0"/>
              <a:t>2 </a:t>
            </a:r>
            <a:r>
              <a:rPr lang="en-US" sz="3600" dirty="0"/>
              <a:t>On the first day of the week let each one of you lay something aside, storing up as he may prosper, that there be no collections when I come.</a:t>
            </a:r>
            <a:endParaRPr lang="en-US" sz="3600" dirty="0"/>
          </a:p>
        </p:txBody>
      </p:sp>
    </p:spTree>
    <p:extLst>
      <p:ext uri="{BB962C8B-B14F-4D97-AF65-F5344CB8AC3E}">
        <p14:creationId xmlns:p14="http://schemas.microsoft.com/office/powerpoint/2010/main" val="12237605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685800" y="0"/>
            <a:ext cx="7772400" cy="837486"/>
          </a:xfrm>
        </p:spPr>
        <p:txBody>
          <a:bodyPr/>
          <a:lstStyle/>
          <a:p>
            <a:r>
              <a:rPr lang="en-US" altLang="en-US" sz="4000" b="1" dirty="0"/>
              <a:t>2 Corinthians </a:t>
            </a:r>
            <a:r>
              <a:rPr lang="en-US" altLang="en-US" sz="4000" b="1" dirty="0" smtClean="0"/>
              <a:t>9:6-15</a:t>
            </a:r>
            <a:endParaRPr lang="en-US" altLang="en-US" sz="4000" b="1" dirty="0"/>
          </a:p>
        </p:txBody>
      </p:sp>
      <p:sp>
        <p:nvSpPr>
          <p:cNvPr id="2" name="TextBox 1"/>
          <p:cNvSpPr txBox="1"/>
          <p:nvPr/>
        </p:nvSpPr>
        <p:spPr>
          <a:xfrm>
            <a:off x="76200" y="718249"/>
            <a:ext cx="9067800" cy="6324808"/>
          </a:xfrm>
          <a:prstGeom prst="rect">
            <a:avLst/>
          </a:prstGeom>
          <a:noFill/>
        </p:spPr>
        <p:txBody>
          <a:bodyPr wrap="square" rtlCol="0">
            <a:spAutoFit/>
          </a:bodyPr>
          <a:lstStyle/>
          <a:p>
            <a:pPr>
              <a:lnSpc>
                <a:spcPct val="88000"/>
              </a:lnSpc>
            </a:pPr>
            <a:r>
              <a:rPr lang="en-US" sz="2500" b="1" baseline="30000" dirty="0"/>
              <a:t>6 </a:t>
            </a:r>
            <a:r>
              <a:rPr lang="en-US" sz="2500" dirty="0"/>
              <a:t>But this I say: He who sows sparingly will also reap sparingly, and he who sows bountifully will also reap bountifully. </a:t>
            </a:r>
            <a:r>
              <a:rPr lang="en-US" sz="2500" b="1" baseline="30000" dirty="0"/>
              <a:t>7 </a:t>
            </a:r>
            <a:r>
              <a:rPr lang="en-US" sz="2500" dirty="0" smtClean="0">
                <a:solidFill>
                  <a:srgbClr val="FFFF00"/>
                </a:solidFill>
              </a:rPr>
              <a:t>So let each one give </a:t>
            </a:r>
            <a:r>
              <a:rPr lang="en-US" sz="2500" b="1" dirty="0" smtClean="0">
                <a:solidFill>
                  <a:srgbClr val="FFFF00"/>
                </a:solidFill>
              </a:rPr>
              <a:t>as he </a:t>
            </a:r>
            <a:r>
              <a:rPr lang="en-US" sz="2500" b="1" dirty="0">
                <a:solidFill>
                  <a:srgbClr val="FFFF00"/>
                </a:solidFill>
              </a:rPr>
              <a:t>purposes in his heart</a:t>
            </a:r>
            <a:r>
              <a:rPr lang="en-US" sz="2500" dirty="0">
                <a:solidFill>
                  <a:srgbClr val="FFFF00"/>
                </a:solidFill>
              </a:rPr>
              <a:t>, not grudgingly or of necessity</a:t>
            </a:r>
            <a:r>
              <a:rPr lang="en-US" sz="2500" dirty="0"/>
              <a:t>; for </a:t>
            </a:r>
            <a:r>
              <a:rPr lang="en-US" sz="2500" dirty="0">
                <a:solidFill>
                  <a:srgbClr val="FFFF00"/>
                </a:solidFill>
              </a:rPr>
              <a:t>God</a:t>
            </a:r>
            <a:r>
              <a:rPr lang="en-US" sz="2000" dirty="0">
                <a:solidFill>
                  <a:srgbClr val="FFFF00"/>
                </a:solidFill>
              </a:rPr>
              <a:t> </a:t>
            </a:r>
            <a:r>
              <a:rPr lang="en-US" sz="2500" dirty="0">
                <a:solidFill>
                  <a:srgbClr val="FFFF00"/>
                </a:solidFill>
              </a:rPr>
              <a:t>loves</a:t>
            </a:r>
            <a:r>
              <a:rPr lang="en-US" sz="2000" dirty="0">
                <a:solidFill>
                  <a:srgbClr val="FFFF00"/>
                </a:solidFill>
              </a:rPr>
              <a:t> </a:t>
            </a:r>
            <a:r>
              <a:rPr lang="en-US" sz="2500" dirty="0">
                <a:solidFill>
                  <a:srgbClr val="FFFF00"/>
                </a:solidFill>
              </a:rPr>
              <a:t>a</a:t>
            </a:r>
            <a:r>
              <a:rPr lang="en-US" sz="2000" dirty="0">
                <a:solidFill>
                  <a:srgbClr val="FFFF00"/>
                </a:solidFill>
              </a:rPr>
              <a:t> </a:t>
            </a:r>
            <a:r>
              <a:rPr lang="en-US" sz="2500" dirty="0">
                <a:solidFill>
                  <a:srgbClr val="FFFF00"/>
                </a:solidFill>
              </a:rPr>
              <a:t>cheerful</a:t>
            </a:r>
            <a:r>
              <a:rPr lang="en-US" sz="2000" dirty="0">
                <a:solidFill>
                  <a:srgbClr val="FFFF00"/>
                </a:solidFill>
              </a:rPr>
              <a:t> </a:t>
            </a:r>
            <a:r>
              <a:rPr lang="en-US" sz="2500" dirty="0">
                <a:solidFill>
                  <a:srgbClr val="FFFF00"/>
                </a:solidFill>
              </a:rPr>
              <a:t>giver</a:t>
            </a:r>
            <a:r>
              <a:rPr lang="en-US" sz="2500" dirty="0"/>
              <a:t>.</a:t>
            </a:r>
            <a:r>
              <a:rPr lang="en-US" sz="2400" dirty="0"/>
              <a:t> </a:t>
            </a:r>
            <a:r>
              <a:rPr lang="en-US" sz="2500" b="1" baseline="30000" dirty="0"/>
              <a:t>8</a:t>
            </a:r>
            <a:r>
              <a:rPr lang="en-US" sz="2000" b="1" baseline="30000" dirty="0"/>
              <a:t> </a:t>
            </a:r>
            <a:r>
              <a:rPr lang="en-US" sz="2500" dirty="0"/>
              <a:t>And</a:t>
            </a:r>
            <a:r>
              <a:rPr lang="en-US" sz="2000" dirty="0"/>
              <a:t> </a:t>
            </a:r>
            <a:r>
              <a:rPr lang="en-US" sz="2500" dirty="0" smtClean="0"/>
              <a:t>God</a:t>
            </a:r>
            <a:r>
              <a:rPr lang="en-US" sz="2000" dirty="0" smtClean="0"/>
              <a:t> </a:t>
            </a:r>
            <a:r>
              <a:rPr lang="en-US" sz="2500" dirty="0" smtClean="0"/>
              <a:t>is</a:t>
            </a:r>
            <a:r>
              <a:rPr lang="en-US" sz="2000" dirty="0" smtClean="0"/>
              <a:t> </a:t>
            </a:r>
            <a:r>
              <a:rPr lang="en-US" sz="2500" dirty="0" smtClean="0"/>
              <a:t>able</a:t>
            </a:r>
            <a:r>
              <a:rPr lang="en-US" sz="2000" dirty="0" smtClean="0"/>
              <a:t> </a:t>
            </a:r>
            <a:r>
              <a:rPr lang="en-US" sz="2500" dirty="0" smtClean="0"/>
              <a:t>to</a:t>
            </a:r>
            <a:r>
              <a:rPr lang="en-US" sz="2000" dirty="0" smtClean="0"/>
              <a:t> </a:t>
            </a:r>
            <a:r>
              <a:rPr lang="en-US" sz="2500" dirty="0"/>
              <a:t>make</a:t>
            </a:r>
            <a:r>
              <a:rPr lang="en-US" sz="2000" dirty="0"/>
              <a:t> </a:t>
            </a:r>
            <a:r>
              <a:rPr lang="en-US" sz="2500" dirty="0"/>
              <a:t>all</a:t>
            </a:r>
            <a:r>
              <a:rPr lang="en-US" sz="2000" dirty="0"/>
              <a:t> </a:t>
            </a:r>
            <a:r>
              <a:rPr lang="en-US" sz="2500" dirty="0" smtClean="0"/>
              <a:t>grace</a:t>
            </a:r>
            <a:r>
              <a:rPr lang="en-US" sz="2000" dirty="0" smtClean="0"/>
              <a:t> </a:t>
            </a:r>
            <a:r>
              <a:rPr lang="en-US" sz="2500" dirty="0" smtClean="0"/>
              <a:t>abound toward </a:t>
            </a:r>
            <a:r>
              <a:rPr lang="en-US" sz="2500" dirty="0"/>
              <a:t>you, that you, always having all sufficiency in all things, may have an abundance for every good work. </a:t>
            </a:r>
            <a:r>
              <a:rPr lang="en-US" sz="2500" b="1" baseline="30000" dirty="0"/>
              <a:t>9 </a:t>
            </a:r>
            <a:r>
              <a:rPr lang="en-US" sz="2500" dirty="0"/>
              <a:t>As it is written</a:t>
            </a:r>
            <a:r>
              <a:rPr lang="en-US" sz="2500" dirty="0" smtClean="0"/>
              <a:t>: “</a:t>
            </a:r>
            <a:r>
              <a:rPr lang="en-US" sz="2500" dirty="0"/>
              <a:t>He has dispersed abroad</a:t>
            </a:r>
            <a:r>
              <a:rPr lang="en-US" sz="2500" dirty="0" smtClean="0"/>
              <a:t>, He </a:t>
            </a:r>
            <a:r>
              <a:rPr lang="en-US" sz="2500" dirty="0"/>
              <a:t>has given to the poor</a:t>
            </a:r>
            <a:r>
              <a:rPr lang="en-US" sz="2500" dirty="0" smtClean="0"/>
              <a:t>; His </a:t>
            </a:r>
            <a:r>
              <a:rPr lang="en-US" sz="2500" dirty="0"/>
              <a:t>righteousness endures </a:t>
            </a:r>
            <a:r>
              <a:rPr lang="en-US" sz="2500" dirty="0" smtClean="0"/>
              <a:t>forever.” </a:t>
            </a:r>
            <a:r>
              <a:rPr lang="en-US" sz="2500" b="1" baseline="30000" dirty="0" smtClean="0"/>
              <a:t>10</a:t>
            </a:r>
            <a:r>
              <a:rPr lang="en-US" sz="2500" b="1" baseline="30000" dirty="0"/>
              <a:t> </a:t>
            </a:r>
            <a:r>
              <a:rPr lang="en-US" sz="2500" dirty="0"/>
              <a:t>Now </a:t>
            </a:r>
            <a:r>
              <a:rPr lang="en-US" sz="2500" dirty="0" smtClean="0"/>
              <a:t>may He </a:t>
            </a:r>
            <a:r>
              <a:rPr lang="en-US" sz="2500" dirty="0"/>
              <a:t>who supplies seed to the sower, and bread for food, supply and multiply the seed you have sown and increase </a:t>
            </a:r>
            <a:r>
              <a:rPr lang="en-US" sz="2500" dirty="0">
                <a:solidFill>
                  <a:srgbClr val="FFFF00"/>
                </a:solidFill>
              </a:rPr>
              <a:t>the fruits of your righteousness</a:t>
            </a:r>
            <a:r>
              <a:rPr lang="en-US" sz="2500" dirty="0"/>
              <a:t>, </a:t>
            </a:r>
            <a:r>
              <a:rPr lang="en-US" sz="2500" b="1" baseline="30000" dirty="0"/>
              <a:t>11 </a:t>
            </a:r>
            <a:r>
              <a:rPr lang="en-US" sz="2500" dirty="0"/>
              <a:t>while you are enriched in everything for all liberality, which causes thanksgiving through us to God. </a:t>
            </a:r>
            <a:r>
              <a:rPr lang="en-US" sz="2500" b="1" baseline="30000" dirty="0"/>
              <a:t>12 </a:t>
            </a:r>
            <a:r>
              <a:rPr lang="en-US" sz="2500" dirty="0"/>
              <a:t>For the administration of this service not only supplies the needs</a:t>
            </a:r>
            <a:r>
              <a:rPr lang="en-US" sz="2000" dirty="0"/>
              <a:t> </a:t>
            </a:r>
            <a:r>
              <a:rPr lang="en-US" sz="2500" dirty="0"/>
              <a:t>of the</a:t>
            </a:r>
            <a:r>
              <a:rPr lang="en-US" sz="2000" dirty="0"/>
              <a:t> </a:t>
            </a:r>
            <a:r>
              <a:rPr lang="en-US" sz="2500" dirty="0"/>
              <a:t>saints,</a:t>
            </a:r>
            <a:r>
              <a:rPr lang="en-US" sz="2000" dirty="0"/>
              <a:t> </a:t>
            </a:r>
            <a:r>
              <a:rPr lang="en-US" sz="2500" dirty="0"/>
              <a:t>but also</a:t>
            </a:r>
            <a:r>
              <a:rPr lang="en-US" sz="2000" dirty="0"/>
              <a:t> </a:t>
            </a:r>
            <a:r>
              <a:rPr lang="en-US" sz="2500" dirty="0"/>
              <a:t>is</a:t>
            </a:r>
            <a:r>
              <a:rPr lang="en-US" sz="2000" dirty="0"/>
              <a:t> </a:t>
            </a:r>
            <a:r>
              <a:rPr lang="en-US" sz="2500" dirty="0"/>
              <a:t>abounding</a:t>
            </a:r>
            <a:r>
              <a:rPr lang="en-US" sz="2000" dirty="0"/>
              <a:t> </a:t>
            </a:r>
            <a:r>
              <a:rPr lang="en-US" sz="2500" dirty="0"/>
              <a:t>through</a:t>
            </a:r>
            <a:r>
              <a:rPr lang="en-US" sz="2000" dirty="0"/>
              <a:t> </a:t>
            </a:r>
            <a:r>
              <a:rPr lang="en-US" sz="2500" dirty="0" smtClean="0"/>
              <a:t>many thanksgivings to God, </a:t>
            </a:r>
            <a:r>
              <a:rPr lang="en-US" sz="2500" b="1" baseline="30000" dirty="0" smtClean="0"/>
              <a:t>13</a:t>
            </a:r>
            <a:r>
              <a:rPr lang="en-US" sz="2500" b="1" baseline="30000" dirty="0"/>
              <a:t> </a:t>
            </a:r>
            <a:r>
              <a:rPr lang="en-US" sz="2500" dirty="0"/>
              <a:t>while, through the proof of this ministry, they glorify God for the obedience of your confession to the gospel of Christ, </a:t>
            </a:r>
            <a:r>
              <a:rPr lang="en-US" sz="2500" dirty="0" smtClean="0"/>
              <a:t>and for your liberal sharing </a:t>
            </a:r>
            <a:r>
              <a:rPr lang="en-US" sz="2500" dirty="0"/>
              <a:t>with them and all men, </a:t>
            </a:r>
            <a:r>
              <a:rPr lang="en-US" sz="2500" b="1" baseline="30000" dirty="0"/>
              <a:t>14 </a:t>
            </a:r>
            <a:r>
              <a:rPr lang="en-US" sz="2500" dirty="0"/>
              <a:t>and by their prayer for you, who long for you because of the exceeding grace of God </a:t>
            </a:r>
            <a:r>
              <a:rPr lang="en-US" sz="2500" dirty="0" smtClean="0"/>
              <a:t>in you. </a:t>
            </a:r>
            <a:r>
              <a:rPr lang="en-US" sz="2500" b="1" baseline="30000" dirty="0" smtClean="0"/>
              <a:t>15</a:t>
            </a:r>
            <a:r>
              <a:rPr lang="en-US" sz="2500" b="1" baseline="30000" dirty="0"/>
              <a:t> </a:t>
            </a:r>
            <a:r>
              <a:rPr lang="en-US" sz="2500" dirty="0"/>
              <a:t>Thanks be to God for His indescribable gift</a:t>
            </a:r>
            <a:r>
              <a:rPr lang="en-US" sz="2500" dirty="0" smtClean="0"/>
              <a:t>!</a:t>
            </a:r>
            <a:endParaRPr lang="en-US" sz="2500" dirty="0"/>
          </a:p>
        </p:txBody>
      </p:sp>
    </p:spTree>
    <p:extLst>
      <p:ext uri="{BB962C8B-B14F-4D97-AF65-F5344CB8AC3E}">
        <p14:creationId xmlns:p14="http://schemas.microsoft.com/office/powerpoint/2010/main" val="6330249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685800" y="0"/>
            <a:ext cx="7772400" cy="837486"/>
          </a:xfrm>
        </p:spPr>
        <p:txBody>
          <a:bodyPr/>
          <a:lstStyle/>
          <a:p>
            <a:r>
              <a:rPr lang="en-US" altLang="en-US" sz="4000" b="1" dirty="0"/>
              <a:t>2 Corinthians </a:t>
            </a:r>
            <a:r>
              <a:rPr lang="en-US" altLang="en-US" sz="4000" b="1" dirty="0" smtClean="0"/>
              <a:t>9:6-15</a:t>
            </a:r>
            <a:endParaRPr lang="en-US" altLang="en-US" sz="4000" b="1" dirty="0"/>
          </a:p>
        </p:txBody>
      </p:sp>
      <p:sp>
        <p:nvSpPr>
          <p:cNvPr id="2" name="TextBox 1"/>
          <p:cNvSpPr txBox="1"/>
          <p:nvPr/>
        </p:nvSpPr>
        <p:spPr>
          <a:xfrm>
            <a:off x="76200" y="718249"/>
            <a:ext cx="9067800" cy="6324808"/>
          </a:xfrm>
          <a:prstGeom prst="rect">
            <a:avLst/>
          </a:prstGeom>
          <a:noFill/>
        </p:spPr>
        <p:txBody>
          <a:bodyPr wrap="square" rtlCol="0">
            <a:spAutoFit/>
          </a:bodyPr>
          <a:lstStyle/>
          <a:p>
            <a:pPr>
              <a:lnSpc>
                <a:spcPct val="88000"/>
              </a:lnSpc>
            </a:pPr>
            <a:r>
              <a:rPr lang="en-US" sz="2500" b="1" baseline="30000" dirty="0"/>
              <a:t>6 </a:t>
            </a:r>
            <a:r>
              <a:rPr lang="en-US" sz="2500" dirty="0"/>
              <a:t>But this I say: He who sows sparingly will also reap sparingly, and he who sows bountifully will also reap bountifully. </a:t>
            </a:r>
            <a:r>
              <a:rPr lang="en-US" sz="2500" b="1" baseline="30000" dirty="0"/>
              <a:t>7 </a:t>
            </a:r>
            <a:r>
              <a:rPr lang="en-US" sz="2500" dirty="0" smtClean="0">
                <a:solidFill>
                  <a:srgbClr val="FFFF00"/>
                </a:solidFill>
              </a:rPr>
              <a:t>So let each one give </a:t>
            </a:r>
            <a:r>
              <a:rPr lang="en-US" sz="2500" b="1" dirty="0" smtClean="0">
                <a:solidFill>
                  <a:srgbClr val="FFFF00"/>
                </a:solidFill>
              </a:rPr>
              <a:t>as he </a:t>
            </a:r>
            <a:r>
              <a:rPr lang="en-US" sz="2500" b="1" dirty="0">
                <a:solidFill>
                  <a:srgbClr val="FFFF00"/>
                </a:solidFill>
              </a:rPr>
              <a:t>purposes in his heart</a:t>
            </a:r>
            <a:r>
              <a:rPr lang="en-US" sz="2500" dirty="0">
                <a:solidFill>
                  <a:srgbClr val="FFFF00"/>
                </a:solidFill>
              </a:rPr>
              <a:t>, not grudgingly or of necessity</a:t>
            </a:r>
            <a:r>
              <a:rPr lang="en-US" sz="2500" dirty="0"/>
              <a:t>; for </a:t>
            </a:r>
            <a:r>
              <a:rPr lang="en-US" sz="2500" dirty="0">
                <a:solidFill>
                  <a:srgbClr val="FFFF00"/>
                </a:solidFill>
              </a:rPr>
              <a:t>God</a:t>
            </a:r>
            <a:r>
              <a:rPr lang="en-US" sz="2000" dirty="0">
                <a:solidFill>
                  <a:srgbClr val="FFFF00"/>
                </a:solidFill>
              </a:rPr>
              <a:t> </a:t>
            </a:r>
            <a:r>
              <a:rPr lang="en-US" sz="2500" dirty="0">
                <a:solidFill>
                  <a:srgbClr val="FFFF00"/>
                </a:solidFill>
              </a:rPr>
              <a:t>loves</a:t>
            </a:r>
            <a:r>
              <a:rPr lang="en-US" sz="2000" dirty="0">
                <a:solidFill>
                  <a:srgbClr val="FFFF00"/>
                </a:solidFill>
              </a:rPr>
              <a:t> </a:t>
            </a:r>
            <a:r>
              <a:rPr lang="en-US" sz="2500" dirty="0">
                <a:solidFill>
                  <a:srgbClr val="FFFF00"/>
                </a:solidFill>
              </a:rPr>
              <a:t>a</a:t>
            </a:r>
            <a:r>
              <a:rPr lang="en-US" sz="2000" dirty="0">
                <a:solidFill>
                  <a:srgbClr val="FFFF00"/>
                </a:solidFill>
              </a:rPr>
              <a:t> </a:t>
            </a:r>
            <a:r>
              <a:rPr lang="en-US" sz="2500" dirty="0">
                <a:solidFill>
                  <a:srgbClr val="FFFF00"/>
                </a:solidFill>
              </a:rPr>
              <a:t>cheerful</a:t>
            </a:r>
            <a:r>
              <a:rPr lang="en-US" sz="2000" dirty="0">
                <a:solidFill>
                  <a:srgbClr val="FFFF00"/>
                </a:solidFill>
              </a:rPr>
              <a:t> </a:t>
            </a:r>
            <a:r>
              <a:rPr lang="en-US" sz="2500" dirty="0">
                <a:solidFill>
                  <a:srgbClr val="FFFF00"/>
                </a:solidFill>
              </a:rPr>
              <a:t>giver</a:t>
            </a:r>
            <a:r>
              <a:rPr lang="en-US" sz="2500" dirty="0"/>
              <a:t>.</a:t>
            </a:r>
            <a:r>
              <a:rPr lang="en-US" sz="2400" dirty="0"/>
              <a:t> </a:t>
            </a:r>
            <a:r>
              <a:rPr lang="en-US" sz="2500" b="1" baseline="30000" dirty="0"/>
              <a:t>8</a:t>
            </a:r>
            <a:r>
              <a:rPr lang="en-US" sz="2000" b="1" baseline="30000" dirty="0"/>
              <a:t> </a:t>
            </a:r>
            <a:r>
              <a:rPr lang="en-US" sz="2500" dirty="0"/>
              <a:t>And</a:t>
            </a:r>
            <a:r>
              <a:rPr lang="en-US" sz="2000" dirty="0"/>
              <a:t> </a:t>
            </a:r>
            <a:r>
              <a:rPr lang="en-US" sz="2500" dirty="0" smtClean="0"/>
              <a:t>God</a:t>
            </a:r>
            <a:r>
              <a:rPr lang="en-US" sz="2000" dirty="0" smtClean="0"/>
              <a:t> </a:t>
            </a:r>
            <a:r>
              <a:rPr lang="en-US" sz="2500" dirty="0" smtClean="0"/>
              <a:t>is</a:t>
            </a:r>
            <a:r>
              <a:rPr lang="en-US" sz="2000" dirty="0" smtClean="0"/>
              <a:t> </a:t>
            </a:r>
            <a:r>
              <a:rPr lang="en-US" sz="2500" dirty="0" smtClean="0"/>
              <a:t>able</a:t>
            </a:r>
            <a:r>
              <a:rPr lang="en-US" sz="2000" dirty="0" smtClean="0"/>
              <a:t> </a:t>
            </a:r>
            <a:r>
              <a:rPr lang="en-US" sz="2500" dirty="0" smtClean="0"/>
              <a:t>to</a:t>
            </a:r>
            <a:r>
              <a:rPr lang="en-US" sz="2000" dirty="0" smtClean="0"/>
              <a:t> </a:t>
            </a:r>
            <a:r>
              <a:rPr lang="en-US" sz="2500" dirty="0"/>
              <a:t>make</a:t>
            </a:r>
            <a:r>
              <a:rPr lang="en-US" sz="2000" dirty="0"/>
              <a:t> </a:t>
            </a:r>
            <a:r>
              <a:rPr lang="en-US" sz="2500" dirty="0"/>
              <a:t>all</a:t>
            </a:r>
            <a:r>
              <a:rPr lang="en-US" sz="2000" dirty="0"/>
              <a:t> </a:t>
            </a:r>
            <a:r>
              <a:rPr lang="en-US" sz="2500" dirty="0" smtClean="0"/>
              <a:t>grace</a:t>
            </a:r>
            <a:r>
              <a:rPr lang="en-US" sz="2000" dirty="0" smtClean="0"/>
              <a:t> </a:t>
            </a:r>
            <a:r>
              <a:rPr lang="en-US" sz="2500" dirty="0" smtClean="0"/>
              <a:t>abound toward </a:t>
            </a:r>
            <a:r>
              <a:rPr lang="en-US" sz="2500" dirty="0"/>
              <a:t>you, that you, always having all sufficiency in all things, may have an abundance for every good work. </a:t>
            </a:r>
            <a:r>
              <a:rPr lang="en-US" sz="2500" b="1" baseline="30000" dirty="0"/>
              <a:t>9 </a:t>
            </a:r>
            <a:r>
              <a:rPr lang="en-US" sz="2500" dirty="0"/>
              <a:t>As it is written</a:t>
            </a:r>
            <a:r>
              <a:rPr lang="en-US" sz="2500" dirty="0" smtClean="0"/>
              <a:t>: “</a:t>
            </a:r>
            <a:r>
              <a:rPr lang="en-US" sz="2500" dirty="0"/>
              <a:t>He has dispersed abroad</a:t>
            </a:r>
            <a:r>
              <a:rPr lang="en-US" sz="2500" dirty="0" smtClean="0"/>
              <a:t>, He </a:t>
            </a:r>
            <a:r>
              <a:rPr lang="en-US" sz="2500" dirty="0"/>
              <a:t>has given to the poor</a:t>
            </a:r>
            <a:r>
              <a:rPr lang="en-US" sz="2500" dirty="0" smtClean="0"/>
              <a:t>; His </a:t>
            </a:r>
            <a:r>
              <a:rPr lang="en-US" sz="2500" dirty="0"/>
              <a:t>righteousness endures </a:t>
            </a:r>
            <a:r>
              <a:rPr lang="en-US" sz="2500" dirty="0" smtClean="0"/>
              <a:t>forever.” </a:t>
            </a:r>
            <a:r>
              <a:rPr lang="en-US" sz="2500" b="1" baseline="30000" dirty="0" smtClean="0"/>
              <a:t>10</a:t>
            </a:r>
            <a:r>
              <a:rPr lang="en-US" sz="2500" b="1" baseline="30000" dirty="0"/>
              <a:t> </a:t>
            </a:r>
            <a:r>
              <a:rPr lang="en-US" sz="2500" dirty="0"/>
              <a:t>Now </a:t>
            </a:r>
            <a:r>
              <a:rPr lang="en-US" sz="2500" dirty="0" smtClean="0"/>
              <a:t>may He </a:t>
            </a:r>
            <a:r>
              <a:rPr lang="en-US" sz="2500" dirty="0"/>
              <a:t>who supplies seed to the sower, and bread for food, supply and multiply the seed you have sown and increase </a:t>
            </a:r>
            <a:r>
              <a:rPr lang="en-US" sz="2500" dirty="0">
                <a:solidFill>
                  <a:srgbClr val="FFFF00"/>
                </a:solidFill>
              </a:rPr>
              <a:t>the fruits of your righteousness</a:t>
            </a:r>
            <a:r>
              <a:rPr lang="en-US" sz="2500" dirty="0"/>
              <a:t>, </a:t>
            </a:r>
            <a:r>
              <a:rPr lang="en-US" sz="2500" b="1" baseline="30000" dirty="0"/>
              <a:t>11 </a:t>
            </a:r>
            <a:r>
              <a:rPr lang="en-US" sz="2500" dirty="0"/>
              <a:t>while you are enriched in everything for </a:t>
            </a:r>
            <a:r>
              <a:rPr lang="en-US" sz="2500" dirty="0">
                <a:solidFill>
                  <a:srgbClr val="FFFF00"/>
                </a:solidFill>
              </a:rPr>
              <a:t>all liberality, which causes thanksgiving through us to God</a:t>
            </a:r>
            <a:r>
              <a:rPr lang="en-US" sz="2500" dirty="0"/>
              <a:t>. </a:t>
            </a:r>
            <a:r>
              <a:rPr lang="en-US" sz="2500" b="1" baseline="30000" dirty="0"/>
              <a:t>12 </a:t>
            </a:r>
            <a:r>
              <a:rPr lang="en-US" sz="2500" dirty="0"/>
              <a:t>For the administration of this service not only supplies the needs</a:t>
            </a:r>
            <a:r>
              <a:rPr lang="en-US" sz="2000" dirty="0"/>
              <a:t> </a:t>
            </a:r>
            <a:r>
              <a:rPr lang="en-US" sz="2500" dirty="0"/>
              <a:t>of the</a:t>
            </a:r>
            <a:r>
              <a:rPr lang="en-US" sz="2000" dirty="0"/>
              <a:t> </a:t>
            </a:r>
            <a:r>
              <a:rPr lang="en-US" sz="2500" dirty="0"/>
              <a:t>saints,</a:t>
            </a:r>
            <a:r>
              <a:rPr lang="en-US" sz="2000" dirty="0"/>
              <a:t> </a:t>
            </a:r>
            <a:r>
              <a:rPr lang="en-US" sz="2500" dirty="0"/>
              <a:t>but also</a:t>
            </a:r>
            <a:r>
              <a:rPr lang="en-US" sz="2000" dirty="0"/>
              <a:t> </a:t>
            </a:r>
            <a:r>
              <a:rPr lang="en-US" sz="2500" dirty="0"/>
              <a:t>is</a:t>
            </a:r>
            <a:r>
              <a:rPr lang="en-US" sz="2000" dirty="0"/>
              <a:t> </a:t>
            </a:r>
            <a:r>
              <a:rPr lang="en-US" sz="2500" dirty="0"/>
              <a:t>abounding</a:t>
            </a:r>
            <a:r>
              <a:rPr lang="en-US" sz="2000" dirty="0"/>
              <a:t> </a:t>
            </a:r>
            <a:r>
              <a:rPr lang="en-US" sz="2500" dirty="0"/>
              <a:t>through</a:t>
            </a:r>
            <a:r>
              <a:rPr lang="en-US" sz="2000" dirty="0"/>
              <a:t> </a:t>
            </a:r>
            <a:r>
              <a:rPr lang="en-US" sz="2500" dirty="0" smtClean="0"/>
              <a:t>many thanksgivings to God, </a:t>
            </a:r>
            <a:r>
              <a:rPr lang="en-US" sz="2500" b="1" baseline="30000" dirty="0" smtClean="0"/>
              <a:t>13</a:t>
            </a:r>
            <a:r>
              <a:rPr lang="en-US" sz="2500" b="1" baseline="30000" dirty="0"/>
              <a:t> </a:t>
            </a:r>
            <a:r>
              <a:rPr lang="en-US" sz="2500" dirty="0"/>
              <a:t>while, through the proof of this ministry, they glorify God for the obedience of your confession to the gospel of Christ, </a:t>
            </a:r>
            <a:r>
              <a:rPr lang="en-US" sz="2500" dirty="0" smtClean="0"/>
              <a:t>and for your liberal sharing </a:t>
            </a:r>
            <a:r>
              <a:rPr lang="en-US" sz="2500" dirty="0"/>
              <a:t>with them and all men, </a:t>
            </a:r>
            <a:r>
              <a:rPr lang="en-US" sz="2500" b="1" baseline="30000" dirty="0"/>
              <a:t>14 </a:t>
            </a:r>
            <a:r>
              <a:rPr lang="en-US" sz="2500" dirty="0"/>
              <a:t>and by their prayer for you, who long for you because of the exceeding grace of God </a:t>
            </a:r>
            <a:r>
              <a:rPr lang="en-US" sz="2500" dirty="0" smtClean="0"/>
              <a:t>in you. </a:t>
            </a:r>
            <a:r>
              <a:rPr lang="en-US" sz="2500" b="1" baseline="30000" dirty="0" smtClean="0"/>
              <a:t>15</a:t>
            </a:r>
            <a:r>
              <a:rPr lang="en-US" sz="2500" b="1" baseline="30000" dirty="0"/>
              <a:t> </a:t>
            </a:r>
            <a:r>
              <a:rPr lang="en-US" sz="2500" dirty="0"/>
              <a:t>Thanks be to God for His indescribable gift</a:t>
            </a:r>
            <a:r>
              <a:rPr lang="en-US" sz="2500" dirty="0" smtClean="0"/>
              <a:t>!</a:t>
            </a:r>
            <a:endParaRPr lang="en-US" sz="2500" dirty="0"/>
          </a:p>
        </p:txBody>
      </p:sp>
    </p:spTree>
    <p:extLst>
      <p:ext uri="{BB962C8B-B14F-4D97-AF65-F5344CB8AC3E}">
        <p14:creationId xmlns:p14="http://schemas.microsoft.com/office/powerpoint/2010/main" val="41410258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685800" y="0"/>
            <a:ext cx="7772400" cy="837486"/>
          </a:xfrm>
        </p:spPr>
        <p:txBody>
          <a:bodyPr/>
          <a:lstStyle/>
          <a:p>
            <a:r>
              <a:rPr lang="en-US" altLang="en-US" sz="4000" b="1" dirty="0"/>
              <a:t>2 Corinthians </a:t>
            </a:r>
            <a:r>
              <a:rPr lang="en-US" altLang="en-US" sz="4000" b="1" dirty="0" smtClean="0"/>
              <a:t>9:6-15</a:t>
            </a:r>
            <a:endParaRPr lang="en-US" altLang="en-US" sz="4000" b="1" dirty="0"/>
          </a:p>
        </p:txBody>
      </p:sp>
      <p:sp>
        <p:nvSpPr>
          <p:cNvPr id="2" name="TextBox 1"/>
          <p:cNvSpPr txBox="1"/>
          <p:nvPr/>
        </p:nvSpPr>
        <p:spPr>
          <a:xfrm>
            <a:off x="76200" y="718249"/>
            <a:ext cx="9067800" cy="6324808"/>
          </a:xfrm>
          <a:prstGeom prst="rect">
            <a:avLst/>
          </a:prstGeom>
          <a:noFill/>
        </p:spPr>
        <p:txBody>
          <a:bodyPr wrap="square" rtlCol="0">
            <a:spAutoFit/>
          </a:bodyPr>
          <a:lstStyle/>
          <a:p>
            <a:pPr>
              <a:lnSpc>
                <a:spcPct val="88000"/>
              </a:lnSpc>
            </a:pPr>
            <a:r>
              <a:rPr lang="en-US" sz="2500" b="1" baseline="30000" dirty="0"/>
              <a:t>6 </a:t>
            </a:r>
            <a:r>
              <a:rPr lang="en-US" sz="2500" dirty="0"/>
              <a:t>But this I say: He who sows sparingly will also reap sparingly, and he who sows bountifully will also reap bountifully. </a:t>
            </a:r>
            <a:r>
              <a:rPr lang="en-US" sz="2500" b="1" baseline="30000" dirty="0"/>
              <a:t>7 </a:t>
            </a:r>
            <a:r>
              <a:rPr lang="en-US" sz="2500" dirty="0" smtClean="0">
                <a:solidFill>
                  <a:srgbClr val="FFFF00"/>
                </a:solidFill>
              </a:rPr>
              <a:t>So let each one give </a:t>
            </a:r>
            <a:r>
              <a:rPr lang="en-US" sz="2500" b="1" dirty="0" smtClean="0">
                <a:solidFill>
                  <a:srgbClr val="FFFF00"/>
                </a:solidFill>
              </a:rPr>
              <a:t>as he </a:t>
            </a:r>
            <a:r>
              <a:rPr lang="en-US" sz="2500" b="1" dirty="0">
                <a:solidFill>
                  <a:srgbClr val="FFFF00"/>
                </a:solidFill>
              </a:rPr>
              <a:t>purposes in his heart</a:t>
            </a:r>
            <a:r>
              <a:rPr lang="en-US" sz="2500" dirty="0">
                <a:solidFill>
                  <a:srgbClr val="FFFF00"/>
                </a:solidFill>
              </a:rPr>
              <a:t>, not grudgingly or of necessity</a:t>
            </a:r>
            <a:r>
              <a:rPr lang="en-US" sz="2500" dirty="0"/>
              <a:t>; for </a:t>
            </a:r>
            <a:r>
              <a:rPr lang="en-US" sz="2500" dirty="0">
                <a:solidFill>
                  <a:srgbClr val="FFFF00"/>
                </a:solidFill>
              </a:rPr>
              <a:t>God</a:t>
            </a:r>
            <a:r>
              <a:rPr lang="en-US" sz="2000" dirty="0">
                <a:solidFill>
                  <a:srgbClr val="FFFF00"/>
                </a:solidFill>
              </a:rPr>
              <a:t> </a:t>
            </a:r>
            <a:r>
              <a:rPr lang="en-US" sz="2500" dirty="0">
                <a:solidFill>
                  <a:srgbClr val="FFFF00"/>
                </a:solidFill>
              </a:rPr>
              <a:t>loves</a:t>
            </a:r>
            <a:r>
              <a:rPr lang="en-US" sz="2000" dirty="0">
                <a:solidFill>
                  <a:srgbClr val="FFFF00"/>
                </a:solidFill>
              </a:rPr>
              <a:t> </a:t>
            </a:r>
            <a:r>
              <a:rPr lang="en-US" sz="2500" dirty="0">
                <a:solidFill>
                  <a:srgbClr val="FFFF00"/>
                </a:solidFill>
              </a:rPr>
              <a:t>a</a:t>
            </a:r>
            <a:r>
              <a:rPr lang="en-US" sz="2000" dirty="0">
                <a:solidFill>
                  <a:srgbClr val="FFFF00"/>
                </a:solidFill>
              </a:rPr>
              <a:t> </a:t>
            </a:r>
            <a:r>
              <a:rPr lang="en-US" sz="2500" dirty="0">
                <a:solidFill>
                  <a:srgbClr val="FFFF00"/>
                </a:solidFill>
              </a:rPr>
              <a:t>cheerful</a:t>
            </a:r>
            <a:r>
              <a:rPr lang="en-US" sz="2000" dirty="0">
                <a:solidFill>
                  <a:srgbClr val="FFFF00"/>
                </a:solidFill>
              </a:rPr>
              <a:t> </a:t>
            </a:r>
            <a:r>
              <a:rPr lang="en-US" sz="2500" dirty="0">
                <a:solidFill>
                  <a:srgbClr val="FFFF00"/>
                </a:solidFill>
              </a:rPr>
              <a:t>giver</a:t>
            </a:r>
            <a:r>
              <a:rPr lang="en-US" sz="2500" dirty="0"/>
              <a:t>.</a:t>
            </a:r>
            <a:r>
              <a:rPr lang="en-US" sz="2400" dirty="0"/>
              <a:t> </a:t>
            </a:r>
            <a:r>
              <a:rPr lang="en-US" sz="2500" b="1" baseline="30000" dirty="0"/>
              <a:t>8</a:t>
            </a:r>
            <a:r>
              <a:rPr lang="en-US" sz="2000" b="1" baseline="30000" dirty="0"/>
              <a:t> </a:t>
            </a:r>
            <a:r>
              <a:rPr lang="en-US" sz="2500" dirty="0"/>
              <a:t>And</a:t>
            </a:r>
            <a:r>
              <a:rPr lang="en-US" sz="2000" dirty="0"/>
              <a:t> </a:t>
            </a:r>
            <a:r>
              <a:rPr lang="en-US" sz="2500" dirty="0" smtClean="0"/>
              <a:t>God</a:t>
            </a:r>
            <a:r>
              <a:rPr lang="en-US" sz="2000" dirty="0" smtClean="0"/>
              <a:t> </a:t>
            </a:r>
            <a:r>
              <a:rPr lang="en-US" sz="2500" dirty="0" smtClean="0"/>
              <a:t>is</a:t>
            </a:r>
            <a:r>
              <a:rPr lang="en-US" sz="2000" dirty="0" smtClean="0"/>
              <a:t> </a:t>
            </a:r>
            <a:r>
              <a:rPr lang="en-US" sz="2500" dirty="0" smtClean="0"/>
              <a:t>able</a:t>
            </a:r>
            <a:r>
              <a:rPr lang="en-US" sz="2000" dirty="0" smtClean="0"/>
              <a:t> </a:t>
            </a:r>
            <a:r>
              <a:rPr lang="en-US" sz="2500" dirty="0" smtClean="0"/>
              <a:t>to</a:t>
            </a:r>
            <a:r>
              <a:rPr lang="en-US" sz="2000" dirty="0" smtClean="0"/>
              <a:t> </a:t>
            </a:r>
            <a:r>
              <a:rPr lang="en-US" sz="2500" dirty="0"/>
              <a:t>make</a:t>
            </a:r>
            <a:r>
              <a:rPr lang="en-US" sz="2000" dirty="0"/>
              <a:t> </a:t>
            </a:r>
            <a:r>
              <a:rPr lang="en-US" sz="2500" dirty="0"/>
              <a:t>all</a:t>
            </a:r>
            <a:r>
              <a:rPr lang="en-US" sz="2000" dirty="0"/>
              <a:t> </a:t>
            </a:r>
            <a:r>
              <a:rPr lang="en-US" sz="2500" dirty="0" smtClean="0"/>
              <a:t>grace</a:t>
            </a:r>
            <a:r>
              <a:rPr lang="en-US" sz="2000" dirty="0" smtClean="0"/>
              <a:t> </a:t>
            </a:r>
            <a:r>
              <a:rPr lang="en-US" sz="2500" dirty="0" smtClean="0"/>
              <a:t>abound toward </a:t>
            </a:r>
            <a:r>
              <a:rPr lang="en-US" sz="2500" dirty="0"/>
              <a:t>you, that you, always having all sufficiency in all things, may have an abundance for every good work. </a:t>
            </a:r>
            <a:r>
              <a:rPr lang="en-US" sz="2500" b="1" baseline="30000" dirty="0"/>
              <a:t>9 </a:t>
            </a:r>
            <a:r>
              <a:rPr lang="en-US" sz="2500" dirty="0"/>
              <a:t>As it is written</a:t>
            </a:r>
            <a:r>
              <a:rPr lang="en-US" sz="2500" dirty="0" smtClean="0"/>
              <a:t>: “</a:t>
            </a:r>
            <a:r>
              <a:rPr lang="en-US" sz="2500" dirty="0"/>
              <a:t>He has dispersed abroad</a:t>
            </a:r>
            <a:r>
              <a:rPr lang="en-US" sz="2500" dirty="0" smtClean="0"/>
              <a:t>, He </a:t>
            </a:r>
            <a:r>
              <a:rPr lang="en-US" sz="2500" dirty="0"/>
              <a:t>has given to the poor</a:t>
            </a:r>
            <a:r>
              <a:rPr lang="en-US" sz="2500" dirty="0" smtClean="0"/>
              <a:t>; His </a:t>
            </a:r>
            <a:r>
              <a:rPr lang="en-US" sz="2500" dirty="0"/>
              <a:t>righteousness endures </a:t>
            </a:r>
            <a:r>
              <a:rPr lang="en-US" sz="2500" dirty="0" smtClean="0"/>
              <a:t>forever.” </a:t>
            </a:r>
            <a:r>
              <a:rPr lang="en-US" sz="2500" b="1" baseline="30000" dirty="0" smtClean="0"/>
              <a:t>10</a:t>
            </a:r>
            <a:r>
              <a:rPr lang="en-US" sz="2500" b="1" baseline="30000" dirty="0"/>
              <a:t> </a:t>
            </a:r>
            <a:r>
              <a:rPr lang="en-US" sz="2500" dirty="0"/>
              <a:t>Now </a:t>
            </a:r>
            <a:r>
              <a:rPr lang="en-US" sz="2500" dirty="0" smtClean="0"/>
              <a:t>may He </a:t>
            </a:r>
            <a:r>
              <a:rPr lang="en-US" sz="2500" dirty="0"/>
              <a:t>who supplies seed to the sower, and bread for food, supply and multiply the seed you have sown and increase </a:t>
            </a:r>
            <a:r>
              <a:rPr lang="en-US" sz="2500" dirty="0">
                <a:solidFill>
                  <a:srgbClr val="FFFF00"/>
                </a:solidFill>
              </a:rPr>
              <a:t>the fruits of your righteousness</a:t>
            </a:r>
            <a:r>
              <a:rPr lang="en-US" sz="2500" dirty="0"/>
              <a:t>, </a:t>
            </a:r>
            <a:r>
              <a:rPr lang="en-US" sz="2500" b="1" baseline="30000" dirty="0"/>
              <a:t>11 </a:t>
            </a:r>
            <a:r>
              <a:rPr lang="en-US" sz="2500" dirty="0"/>
              <a:t>while you are enriched in everything for </a:t>
            </a:r>
            <a:r>
              <a:rPr lang="en-US" sz="2500" dirty="0">
                <a:solidFill>
                  <a:srgbClr val="FFFF00"/>
                </a:solidFill>
              </a:rPr>
              <a:t>all liberality, which causes thanksgiving through us to God</a:t>
            </a:r>
            <a:r>
              <a:rPr lang="en-US" sz="2500" dirty="0"/>
              <a:t>. </a:t>
            </a:r>
            <a:r>
              <a:rPr lang="en-US" sz="2500" b="1" baseline="30000" dirty="0"/>
              <a:t>12 </a:t>
            </a:r>
            <a:r>
              <a:rPr lang="en-US" sz="2500" dirty="0"/>
              <a:t>For the administration of this service </a:t>
            </a:r>
            <a:r>
              <a:rPr lang="en-US" sz="2500" dirty="0">
                <a:solidFill>
                  <a:srgbClr val="FFFF00"/>
                </a:solidFill>
              </a:rPr>
              <a:t>not only supplies the needs</a:t>
            </a:r>
            <a:r>
              <a:rPr lang="en-US" sz="2000" dirty="0">
                <a:solidFill>
                  <a:srgbClr val="FFFF00"/>
                </a:solidFill>
              </a:rPr>
              <a:t> </a:t>
            </a:r>
            <a:r>
              <a:rPr lang="en-US" sz="2500" dirty="0">
                <a:solidFill>
                  <a:srgbClr val="FFFF00"/>
                </a:solidFill>
              </a:rPr>
              <a:t>of the</a:t>
            </a:r>
            <a:r>
              <a:rPr lang="en-US" sz="2000" dirty="0">
                <a:solidFill>
                  <a:srgbClr val="FFFF00"/>
                </a:solidFill>
              </a:rPr>
              <a:t> </a:t>
            </a:r>
            <a:r>
              <a:rPr lang="en-US" sz="2500" dirty="0">
                <a:solidFill>
                  <a:srgbClr val="FFFF00"/>
                </a:solidFill>
              </a:rPr>
              <a:t>saints,</a:t>
            </a:r>
            <a:r>
              <a:rPr lang="en-US" sz="2000" dirty="0">
                <a:solidFill>
                  <a:srgbClr val="FFFF00"/>
                </a:solidFill>
              </a:rPr>
              <a:t> </a:t>
            </a:r>
            <a:r>
              <a:rPr lang="en-US" sz="2500" dirty="0">
                <a:solidFill>
                  <a:srgbClr val="FFFF00"/>
                </a:solidFill>
              </a:rPr>
              <a:t>but also</a:t>
            </a:r>
            <a:r>
              <a:rPr lang="en-US" sz="2000" dirty="0">
                <a:solidFill>
                  <a:srgbClr val="FFFF00"/>
                </a:solidFill>
              </a:rPr>
              <a:t> </a:t>
            </a:r>
            <a:r>
              <a:rPr lang="en-US" sz="2500" dirty="0">
                <a:solidFill>
                  <a:srgbClr val="FFFF00"/>
                </a:solidFill>
              </a:rPr>
              <a:t>is</a:t>
            </a:r>
            <a:r>
              <a:rPr lang="en-US" sz="2000" dirty="0">
                <a:solidFill>
                  <a:srgbClr val="FFFF00"/>
                </a:solidFill>
              </a:rPr>
              <a:t> </a:t>
            </a:r>
            <a:r>
              <a:rPr lang="en-US" sz="2500" dirty="0">
                <a:solidFill>
                  <a:srgbClr val="FFFF00"/>
                </a:solidFill>
              </a:rPr>
              <a:t>abounding</a:t>
            </a:r>
            <a:r>
              <a:rPr lang="en-US" sz="2000" dirty="0">
                <a:solidFill>
                  <a:srgbClr val="FFFF00"/>
                </a:solidFill>
              </a:rPr>
              <a:t> </a:t>
            </a:r>
            <a:r>
              <a:rPr lang="en-US" sz="2500" dirty="0">
                <a:solidFill>
                  <a:srgbClr val="FFFF00"/>
                </a:solidFill>
              </a:rPr>
              <a:t>through</a:t>
            </a:r>
            <a:r>
              <a:rPr lang="en-US" sz="2000" dirty="0">
                <a:solidFill>
                  <a:srgbClr val="FFFF00"/>
                </a:solidFill>
              </a:rPr>
              <a:t> </a:t>
            </a:r>
            <a:r>
              <a:rPr lang="en-US" sz="2500" dirty="0" smtClean="0">
                <a:solidFill>
                  <a:srgbClr val="FFFF00"/>
                </a:solidFill>
              </a:rPr>
              <a:t>many thanksgivings to God</a:t>
            </a:r>
            <a:r>
              <a:rPr lang="en-US" sz="2500" dirty="0" smtClean="0"/>
              <a:t>, </a:t>
            </a:r>
            <a:r>
              <a:rPr lang="en-US" sz="2500" b="1" baseline="30000" dirty="0" smtClean="0"/>
              <a:t>13</a:t>
            </a:r>
            <a:r>
              <a:rPr lang="en-US" sz="2500" b="1" baseline="30000" dirty="0"/>
              <a:t> </a:t>
            </a:r>
            <a:r>
              <a:rPr lang="en-US" sz="2500" dirty="0"/>
              <a:t>while, through the proof of this ministry, they glorify God for the obedience of your confession to the gospel of Christ, </a:t>
            </a:r>
            <a:r>
              <a:rPr lang="en-US" sz="2500" dirty="0" smtClean="0"/>
              <a:t>and for your liberal sharing </a:t>
            </a:r>
            <a:r>
              <a:rPr lang="en-US" sz="2500" dirty="0"/>
              <a:t>with them and all men, </a:t>
            </a:r>
            <a:r>
              <a:rPr lang="en-US" sz="2500" b="1" baseline="30000" dirty="0"/>
              <a:t>14 </a:t>
            </a:r>
            <a:r>
              <a:rPr lang="en-US" sz="2500" dirty="0"/>
              <a:t>and by their prayer for you, who long for you because of the exceeding grace of God </a:t>
            </a:r>
            <a:r>
              <a:rPr lang="en-US" sz="2500" dirty="0" smtClean="0"/>
              <a:t>in you. </a:t>
            </a:r>
            <a:r>
              <a:rPr lang="en-US" sz="2500" b="1" baseline="30000" dirty="0" smtClean="0"/>
              <a:t>15</a:t>
            </a:r>
            <a:r>
              <a:rPr lang="en-US" sz="2500" b="1" baseline="30000" dirty="0"/>
              <a:t> </a:t>
            </a:r>
            <a:r>
              <a:rPr lang="en-US" sz="2500" dirty="0"/>
              <a:t>Thanks be to God for His indescribable gift</a:t>
            </a:r>
            <a:r>
              <a:rPr lang="en-US" sz="2500" dirty="0" smtClean="0"/>
              <a:t>!</a:t>
            </a:r>
            <a:endParaRPr lang="en-US" sz="2500" dirty="0"/>
          </a:p>
        </p:txBody>
      </p:sp>
    </p:spTree>
    <p:extLst>
      <p:ext uri="{BB962C8B-B14F-4D97-AF65-F5344CB8AC3E}">
        <p14:creationId xmlns:p14="http://schemas.microsoft.com/office/powerpoint/2010/main" val="22685469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685800" y="0"/>
            <a:ext cx="7772400" cy="837486"/>
          </a:xfrm>
        </p:spPr>
        <p:txBody>
          <a:bodyPr/>
          <a:lstStyle/>
          <a:p>
            <a:r>
              <a:rPr lang="en-US" altLang="en-US" sz="4000" b="1" dirty="0"/>
              <a:t>2 Corinthians </a:t>
            </a:r>
            <a:r>
              <a:rPr lang="en-US" altLang="en-US" sz="4000" b="1" dirty="0" smtClean="0"/>
              <a:t>9:6-15</a:t>
            </a:r>
            <a:endParaRPr lang="en-US" altLang="en-US" sz="4000" b="1" dirty="0"/>
          </a:p>
        </p:txBody>
      </p:sp>
      <p:sp>
        <p:nvSpPr>
          <p:cNvPr id="2" name="TextBox 1"/>
          <p:cNvSpPr txBox="1"/>
          <p:nvPr/>
        </p:nvSpPr>
        <p:spPr>
          <a:xfrm>
            <a:off x="76200" y="718249"/>
            <a:ext cx="9067800" cy="6324808"/>
          </a:xfrm>
          <a:prstGeom prst="rect">
            <a:avLst/>
          </a:prstGeom>
          <a:noFill/>
        </p:spPr>
        <p:txBody>
          <a:bodyPr wrap="square" rtlCol="0">
            <a:spAutoFit/>
          </a:bodyPr>
          <a:lstStyle/>
          <a:p>
            <a:pPr>
              <a:lnSpc>
                <a:spcPct val="88000"/>
              </a:lnSpc>
            </a:pPr>
            <a:r>
              <a:rPr lang="en-US" sz="2500" b="1" baseline="30000" dirty="0"/>
              <a:t>6 </a:t>
            </a:r>
            <a:r>
              <a:rPr lang="en-US" sz="2500" dirty="0"/>
              <a:t>But this I say: He who sows sparingly will also reap sparingly, and he who sows bountifully will also reap bountifully. </a:t>
            </a:r>
            <a:r>
              <a:rPr lang="en-US" sz="2500" b="1" baseline="30000" dirty="0"/>
              <a:t>7 </a:t>
            </a:r>
            <a:r>
              <a:rPr lang="en-US" sz="2500" dirty="0" smtClean="0">
                <a:solidFill>
                  <a:srgbClr val="FFFF00"/>
                </a:solidFill>
              </a:rPr>
              <a:t>So let each one give </a:t>
            </a:r>
            <a:r>
              <a:rPr lang="en-US" sz="2500" b="1" dirty="0" smtClean="0">
                <a:solidFill>
                  <a:srgbClr val="FFFF00"/>
                </a:solidFill>
              </a:rPr>
              <a:t>as he </a:t>
            </a:r>
            <a:r>
              <a:rPr lang="en-US" sz="2500" b="1" dirty="0">
                <a:solidFill>
                  <a:srgbClr val="FFFF00"/>
                </a:solidFill>
              </a:rPr>
              <a:t>purposes in his heart</a:t>
            </a:r>
            <a:r>
              <a:rPr lang="en-US" sz="2500" dirty="0">
                <a:solidFill>
                  <a:srgbClr val="FFFF00"/>
                </a:solidFill>
              </a:rPr>
              <a:t>, not grudgingly or of necessity</a:t>
            </a:r>
            <a:r>
              <a:rPr lang="en-US" sz="2500" dirty="0"/>
              <a:t>; for </a:t>
            </a:r>
            <a:r>
              <a:rPr lang="en-US" sz="2500" dirty="0">
                <a:solidFill>
                  <a:srgbClr val="FFFF00"/>
                </a:solidFill>
              </a:rPr>
              <a:t>God</a:t>
            </a:r>
            <a:r>
              <a:rPr lang="en-US" sz="2000" dirty="0">
                <a:solidFill>
                  <a:srgbClr val="FFFF00"/>
                </a:solidFill>
              </a:rPr>
              <a:t> </a:t>
            </a:r>
            <a:r>
              <a:rPr lang="en-US" sz="2500" dirty="0">
                <a:solidFill>
                  <a:srgbClr val="FFFF00"/>
                </a:solidFill>
              </a:rPr>
              <a:t>loves</a:t>
            </a:r>
            <a:r>
              <a:rPr lang="en-US" sz="2000" dirty="0">
                <a:solidFill>
                  <a:srgbClr val="FFFF00"/>
                </a:solidFill>
              </a:rPr>
              <a:t> </a:t>
            </a:r>
            <a:r>
              <a:rPr lang="en-US" sz="2500" dirty="0">
                <a:solidFill>
                  <a:srgbClr val="FFFF00"/>
                </a:solidFill>
              </a:rPr>
              <a:t>a</a:t>
            </a:r>
            <a:r>
              <a:rPr lang="en-US" sz="2000" dirty="0">
                <a:solidFill>
                  <a:srgbClr val="FFFF00"/>
                </a:solidFill>
              </a:rPr>
              <a:t> </a:t>
            </a:r>
            <a:r>
              <a:rPr lang="en-US" sz="2500" dirty="0">
                <a:solidFill>
                  <a:srgbClr val="FFFF00"/>
                </a:solidFill>
              </a:rPr>
              <a:t>cheerful</a:t>
            </a:r>
            <a:r>
              <a:rPr lang="en-US" sz="2000" dirty="0">
                <a:solidFill>
                  <a:srgbClr val="FFFF00"/>
                </a:solidFill>
              </a:rPr>
              <a:t> </a:t>
            </a:r>
            <a:r>
              <a:rPr lang="en-US" sz="2500" dirty="0">
                <a:solidFill>
                  <a:srgbClr val="FFFF00"/>
                </a:solidFill>
              </a:rPr>
              <a:t>giver</a:t>
            </a:r>
            <a:r>
              <a:rPr lang="en-US" sz="2500" dirty="0"/>
              <a:t>.</a:t>
            </a:r>
            <a:r>
              <a:rPr lang="en-US" sz="2400" dirty="0"/>
              <a:t> </a:t>
            </a:r>
            <a:r>
              <a:rPr lang="en-US" sz="2500" b="1" baseline="30000" dirty="0"/>
              <a:t>8</a:t>
            </a:r>
            <a:r>
              <a:rPr lang="en-US" sz="2000" b="1" baseline="30000" dirty="0"/>
              <a:t> </a:t>
            </a:r>
            <a:r>
              <a:rPr lang="en-US" sz="2500" dirty="0"/>
              <a:t>And</a:t>
            </a:r>
            <a:r>
              <a:rPr lang="en-US" sz="2000" dirty="0"/>
              <a:t> </a:t>
            </a:r>
            <a:r>
              <a:rPr lang="en-US" sz="2500" dirty="0" smtClean="0"/>
              <a:t>God</a:t>
            </a:r>
            <a:r>
              <a:rPr lang="en-US" sz="2000" dirty="0" smtClean="0"/>
              <a:t> </a:t>
            </a:r>
            <a:r>
              <a:rPr lang="en-US" sz="2500" dirty="0" smtClean="0"/>
              <a:t>is</a:t>
            </a:r>
            <a:r>
              <a:rPr lang="en-US" sz="2000" dirty="0" smtClean="0"/>
              <a:t> </a:t>
            </a:r>
            <a:r>
              <a:rPr lang="en-US" sz="2500" dirty="0" smtClean="0"/>
              <a:t>able</a:t>
            </a:r>
            <a:r>
              <a:rPr lang="en-US" sz="2000" dirty="0" smtClean="0"/>
              <a:t> </a:t>
            </a:r>
            <a:r>
              <a:rPr lang="en-US" sz="2500" dirty="0" smtClean="0"/>
              <a:t>to</a:t>
            </a:r>
            <a:r>
              <a:rPr lang="en-US" sz="2000" dirty="0" smtClean="0"/>
              <a:t> </a:t>
            </a:r>
            <a:r>
              <a:rPr lang="en-US" sz="2500" dirty="0"/>
              <a:t>make</a:t>
            </a:r>
            <a:r>
              <a:rPr lang="en-US" sz="2000" dirty="0"/>
              <a:t> </a:t>
            </a:r>
            <a:r>
              <a:rPr lang="en-US" sz="2500" dirty="0"/>
              <a:t>all</a:t>
            </a:r>
            <a:r>
              <a:rPr lang="en-US" sz="2000" dirty="0"/>
              <a:t> </a:t>
            </a:r>
            <a:r>
              <a:rPr lang="en-US" sz="2500" dirty="0" smtClean="0"/>
              <a:t>grace</a:t>
            </a:r>
            <a:r>
              <a:rPr lang="en-US" sz="2000" dirty="0" smtClean="0"/>
              <a:t> </a:t>
            </a:r>
            <a:r>
              <a:rPr lang="en-US" sz="2500" dirty="0" smtClean="0"/>
              <a:t>abound toward </a:t>
            </a:r>
            <a:r>
              <a:rPr lang="en-US" sz="2500" dirty="0"/>
              <a:t>you, that you, always having all sufficiency in all things, may have an abundance for every good work. </a:t>
            </a:r>
            <a:r>
              <a:rPr lang="en-US" sz="2500" b="1" baseline="30000" dirty="0"/>
              <a:t>9 </a:t>
            </a:r>
            <a:r>
              <a:rPr lang="en-US" sz="2500" dirty="0"/>
              <a:t>As it is written</a:t>
            </a:r>
            <a:r>
              <a:rPr lang="en-US" sz="2500" dirty="0" smtClean="0"/>
              <a:t>: “</a:t>
            </a:r>
            <a:r>
              <a:rPr lang="en-US" sz="2500" dirty="0"/>
              <a:t>He has dispersed abroad</a:t>
            </a:r>
            <a:r>
              <a:rPr lang="en-US" sz="2500" dirty="0" smtClean="0"/>
              <a:t>, He </a:t>
            </a:r>
            <a:r>
              <a:rPr lang="en-US" sz="2500" dirty="0"/>
              <a:t>has given to the poor</a:t>
            </a:r>
            <a:r>
              <a:rPr lang="en-US" sz="2500" dirty="0" smtClean="0"/>
              <a:t>; His </a:t>
            </a:r>
            <a:r>
              <a:rPr lang="en-US" sz="2500" dirty="0"/>
              <a:t>righteousness endures </a:t>
            </a:r>
            <a:r>
              <a:rPr lang="en-US" sz="2500" dirty="0" smtClean="0"/>
              <a:t>forever.” </a:t>
            </a:r>
            <a:r>
              <a:rPr lang="en-US" sz="2500" b="1" baseline="30000" dirty="0" smtClean="0"/>
              <a:t>10</a:t>
            </a:r>
            <a:r>
              <a:rPr lang="en-US" sz="2500" b="1" baseline="30000" dirty="0"/>
              <a:t> </a:t>
            </a:r>
            <a:r>
              <a:rPr lang="en-US" sz="2500" dirty="0"/>
              <a:t>Now </a:t>
            </a:r>
            <a:r>
              <a:rPr lang="en-US" sz="2500" dirty="0" smtClean="0"/>
              <a:t>may He </a:t>
            </a:r>
            <a:r>
              <a:rPr lang="en-US" sz="2500" dirty="0"/>
              <a:t>who supplies seed to the sower, and bread for food, supply and multiply the seed you have sown and increase </a:t>
            </a:r>
            <a:r>
              <a:rPr lang="en-US" sz="2500" dirty="0">
                <a:solidFill>
                  <a:srgbClr val="FFFF00"/>
                </a:solidFill>
              </a:rPr>
              <a:t>the fruits of your righteousness</a:t>
            </a:r>
            <a:r>
              <a:rPr lang="en-US" sz="2500" dirty="0"/>
              <a:t>, </a:t>
            </a:r>
            <a:r>
              <a:rPr lang="en-US" sz="2500" b="1" baseline="30000" dirty="0"/>
              <a:t>11 </a:t>
            </a:r>
            <a:r>
              <a:rPr lang="en-US" sz="2500" dirty="0"/>
              <a:t>while you are enriched in everything for </a:t>
            </a:r>
            <a:r>
              <a:rPr lang="en-US" sz="2500" dirty="0">
                <a:solidFill>
                  <a:srgbClr val="FFFF00"/>
                </a:solidFill>
              </a:rPr>
              <a:t>all liberality, which causes thanksgiving through us to God</a:t>
            </a:r>
            <a:r>
              <a:rPr lang="en-US" sz="2500" dirty="0"/>
              <a:t>. </a:t>
            </a:r>
            <a:r>
              <a:rPr lang="en-US" sz="2500" b="1" baseline="30000" dirty="0"/>
              <a:t>12 </a:t>
            </a:r>
            <a:r>
              <a:rPr lang="en-US" sz="2500" dirty="0"/>
              <a:t>For the administration of this service </a:t>
            </a:r>
            <a:r>
              <a:rPr lang="en-US" sz="2500" dirty="0">
                <a:solidFill>
                  <a:srgbClr val="FFFF00"/>
                </a:solidFill>
              </a:rPr>
              <a:t>not only supplies the needs</a:t>
            </a:r>
            <a:r>
              <a:rPr lang="en-US" sz="2000" dirty="0">
                <a:solidFill>
                  <a:srgbClr val="FFFF00"/>
                </a:solidFill>
              </a:rPr>
              <a:t> </a:t>
            </a:r>
            <a:r>
              <a:rPr lang="en-US" sz="2500" dirty="0">
                <a:solidFill>
                  <a:srgbClr val="FFFF00"/>
                </a:solidFill>
              </a:rPr>
              <a:t>of the</a:t>
            </a:r>
            <a:r>
              <a:rPr lang="en-US" sz="2000" dirty="0">
                <a:solidFill>
                  <a:srgbClr val="FFFF00"/>
                </a:solidFill>
              </a:rPr>
              <a:t> </a:t>
            </a:r>
            <a:r>
              <a:rPr lang="en-US" sz="2500" dirty="0">
                <a:solidFill>
                  <a:srgbClr val="FFFF00"/>
                </a:solidFill>
              </a:rPr>
              <a:t>saints,</a:t>
            </a:r>
            <a:r>
              <a:rPr lang="en-US" sz="2000" dirty="0">
                <a:solidFill>
                  <a:srgbClr val="FFFF00"/>
                </a:solidFill>
              </a:rPr>
              <a:t> </a:t>
            </a:r>
            <a:r>
              <a:rPr lang="en-US" sz="2500" dirty="0">
                <a:solidFill>
                  <a:srgbClr val="FFFF00"/>
                </a:solidFill>
              </a:rPr>
              <a:t>but also</a:t>
            </a:r>
            <a:r>
              <a:rPr lang="en-US" sz="2000" dirty="0">
                <a:solidFill>
                  <a:srgbClr val="FFFF00"/>
                </a:solidFill>
              </a:rPr>
              <a:t> </a:t>
            </a:r>
            <a:r>
              <a:rPr lang="en-US" sz="2500" dirty="0">
                <a:solidFill>
                  <a:srgbClr val="FFFF00"/>
                </a:solidFill>
              </a:rPr>
              <a:t>is</a:t>
            </a:r>
            <a:r>
              <a:rPr lang="en-US" sz="2000" dirty="0">
                <a:solidFill>
                  <a:srgbClr val="FFFF00"/>
                </a:solidFill>
              </a:rPr>
              <a:t> </a:t>
            </a:r>
            <a:r>
              <a:rPr lang="en-US" sz="2500" dirty="0">
                <a:solidFill>
                  <a:srgbClr val="FFFF00"/>
                </a:solidFill>
              </a:rPr>
              <a:t>abounding</a:t>
            </a:r>
            <a:r>
              <a:rPr lang="en-US" sz="2000" dirty="0">
                <a:solidFill>
                  <a:srgbClr val="FFFF00"/>
                </a:solidFill>
              </a:rPr>
              <a:t> </a:t>
            </a:r>
            <a:r>
              <a:rPr lang="en-US" sz="2500" dirty="0">
                <a:solidFill>
                  <a:srgbClr val="FFFF00"/>
                </a:solidFill>
              </a:rPr>
              <a:t>through</a:t>
            </a:r>
            <a:r>
              <a:rPr lang="en-US" sz="2000" dirty="0">
                <a:solidFill>
                  <a:srgbClr val="FFFF00"/>
                </a:solidFill>
              </a:rPr>
              <a:t> </a:t>
            </a:r>
            <a:r>
              <a:rPr lang="en-US" sz="2500" dirty="0" smtClean="0">
                <a:solidFill>
                  <a:srgbClr val="FFFF00"/>
                </a:solidFill>
              </a:rPr>
              <a:t>many thanksgivings to God</a:t>
            </a:r>
            <a:r>
              <a:rPr lang="en-US" sz="2500" dirty="0" smtClean="0"/>
              <a:t>, </a:t>
            </a:r>
            <a:r>
              <a:rPr lang="en-US" sz="2500" b="1" baseline="30000" dirty="0" smtClean="0"/>
              <a:t>13</a:t>
            </a:r>
            <a:r>
              <a:rPr lang="en-US" sz="2500" b="1" baseline="30000" dirty="0"/>
              <a:t> </a:t>
            </a:r>
            <a:r>
              <a:rPr lang="en-US" sz="2500" dirty="0"/>
              <a:t>while, through the proof of this ministry, </a:t>
            </a:r>
            <a:r>
              <a:rPr lang="en-US" sz="2500" dirty="0">
                <a:solidFill>
                  <a:srgbClr val="FFFF00"/>
                </a:solidFill>
              </a:rPr>
              <a:t>they glorify God for the obedience of your confession to the gospel of Christ, </a:t>
            </a:r>
            <a:r>
              <a:rPr lang="en-US" sz="2500" dirty="0" smtClean="0">
                <a:solidFill>
                  <a:srgbClr val="FFFF00"/>
                </a:solidFill>
              </a:rPr>
              <a:t>and for your liberal sharing </a:t>
            </a:r>
            <a:r>
              <a:rPr lang="en-US" sz="2500" dirty="0">
                <a:solidFill>
                  <a:srgbClr val="FFFF00"/>
                </a:solidFill>
              </a:rPr>
              <a:t>with them and all men</a:t>
            </a:r>
            <a:r>
              <a:rPr lang="en-US" sz="2500" dirty="0"/>
              <a:t>, </a:t>
            </a:r>
            <a:r>
              <a:rPr lang="en-US" sz="2500" b="1" baseline="30000" dirty="0"/>
              <a:t>14 </a:t>
            </a:r>
            <a:r>
              <a:rPr lang="en-US" sz="2500" dirty="0"/>
              <a:t>and by their prayer for you, who long for you because of the exceeding grace of God </a:t>
            </a:r>
            <a:r>
              <a:rPr lang="en-US" sz="2500" dirty="0" smtClean="0"/>
              <a:t>in you. </a:t>
            </a:r>
            <a:r>
              <a:rPr lang="en-US" sz="2500" b="1" baseline="30000" dirty="0" smtClean="0"/>
              <a:t>15</a:t>
            </a:r>
            <a:r>
              <a:rPr lang="en-US" sz="2500" b="1" baseline="30000" dirty="0"/>
              <a:t> </a:t>
            </a:r>
            <a:r>
              <a:rPr lang="en-US" sz="2500" dirty="0"/>
              <a:t>Thanks be to God for His indescribable gift</a:t>
            </a:r>
            <a:r>
              <a:rPr lang="en-US" sz="2500" dirty="0" smtClean="0"/>
              <a:t>!</a:t>
            </a:r>
            <a:endParaRPr lang="en-US" sz="2500" dirty="0"/>
          </a:p>
        </p:txBody>
      </p:sp>
    </p:spTree>
    <p:extLst>
      <p:ext uri="{BB962C8B-B14F-4D97-AF65-F5344CB8AC3E}">
        <p14:creationId xmlns:p14="http://schemas.microsoft.com/office/powerpoint/2010/main" val="410461667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685800" y="0"/>
            <a:ext cx="7772400" cy="837486"/>
          </a:xfrm>
        </p:spPr>
        <p:txBody>
          <a:bodyPr/>
          <a:lstStyle/>
          <a:p>
            <a:r>
              <a:rPr lang="en-US" altLang="en-US" sz="4000" b="1" dirty="0"/>
              <a:t>2 Corinthians </a:t>
            </a:r>
            <a:r>
              <a:rPr lang="en-US" altLang="en-US" sz="4000" b="1" dirty="0" smtClean="0"/>
              <a:t>9:6-15</a:t>
            </a:r>
            <a:endParaRPr lang="en-US" altLang="en-US" sz="4000" b="1" dirty="0"/>
          </a:p>
        </p:txBody>
      </p:sp>
      <p:sp>
        <p:nvSpPr>
          <p:cNvPr id="2" name="TextBox 1"/>
          <p:cNvSpPr txBox="1"/>
          <p:nvPr/>
        </p:nvSpPr>
        <p:spPr>
          <a:xfrm>
            <a:off x="76200" y="718249"/>
            <a:ext cx="9067800" cy="6324808"/>
          </a:xfrm>
          <a:prstGeom prst="rect">
            <a:avLst/>
          </a:prstGeom>
          <a:noFill/>
        </p:spPr>
        <p:txBody>
          <a:bodyPr wrap="square" rtlCol="0">
            <a:spAutoFit/>
          </a:bodyPr>
          <a:lstStyle/>
          <a:p>
            <a:pPr>
              <a:lnSpc>
                <a:spcPct val="88000"/>
              </a:lnSpc>
            </a:pPr>
            <a:r>
              <a:rPr lang="en-US" sz="2500" b="1" baseline="30000" dirty="0"/>
              <a:t>6 </a:t>
            </a:r>
            <a:r>
              <a:rPr lang="en-US" sz="2500" dirty="0"/>
              <a:t>But this I say: He who sows sparingly will also reap sparingly, and he who sows bountifully will also reap bountifully. </a:t>
            </a:r>
            <a:r>
              <a:rPr lang="en-US" sz="2500" b="1" baseline="30000" dirty="0"/>
              <a:t>7 </a:t>
            </a:r>
            <a:r>
              <a:rPr lang="en-US" sz="2500" dirty="0" smtClean="0">
                <a:solidFill>
                  <a:srgbClr val="FFFF00"/>
                </a:solidFill>
              </a:rPr>
              <a:t>So let each one give </a:t>
            </a:r>
            <a:r>
              <a:rPr lang="en-US" sz="2500" b="1" dirty="0" smtClean="0">
                <a:solidFill>
                  <a:srgbClr val="FFFF00"/>
                </a:solidFill>
              </a:rPr>
              <a:t>as he </a:t>
            </a:r>
            <a:r>
              <a:rPr lang="en-US" sz="2500" b="1" dirty="0">
                <a:solidFill>
                  <a:srgbClr val="FFFF00"/>
                </a:solidFill>
              </a:rPr>
              <a:t>purposes in his heart</a:t>
            </a:r>
            <a:r>
              <a:rPr lang="en-US" sz="2500" dirty="0">
                <a:solidFill>
                  <a:srgbClr val="FFFF00"/>
                </a:solidFill>
              </a:rPr>
              <a:t>, not grudgingly or of necessity</a:t>
            </a:r>
            <a:r>
              <a:rPr lang="en-US" sz="2500" dirty="0"/>
              <a:t>; for </a:t>
            </a:r>
            <a:r>
              <a:rPr lang="en-US" sz="2500" dirty="0">
                <a:solidFill>
                  <a:srgbClr val="FFFF00"/>
                </a:solidFill>
              </a:rPr>
              <a:t>God</a:t>
            </a:r>
            <a:r>
              <a:rPr lang="en-US" sz="2000" dirty="0">
                <a:solidFill>
                  <a:srgbClr val="FFFF00"/>
                </a:solidFill>
              </a:rPr>
              <a:t> </a:t>
            </a:r>
            <a:r>
              <a:rPr lang="en-US" sz="2500" dirty="0">
                <a:solidFill>
                  <a:srgbClr val="FFFF00"/>
                </a:solidFill>
              </a:rPr>
              <a:t>loves</a:t>
            </a:r>
            <a:r>
              <a:rPr lang="en-US" sz="2000" dirty="0">
                <a:solidFill>
                  <a:srgbClr val="FFFF00"/>
                </a:solidFill>
              </a:rPr>
              <a:t> </a:t>
            </a:r>
            <a:r>
              <a:rPr lang="en-US" sz="2500" dirty="0">
                <a:solidFill>
                  <a:srgbClr val="FFFF00"/>
                </a:solidFill>
              </a:rPr>
              <a:t>a</a:t>
            </a:r>
            <a:r>
              <a:rPr lang="en-US" sz="2000" dirty="0">
                <a:solidFill>
                  <a:srgbClr val="FFFF00"/>
                </a:solidFill>
              </a:rPr>
              <a:t> </a:t>
            </a:r>
            <a:r>
              <a:rPr lang="en-US" sz="2500" dirty="0">
                <a:solidFill>
                  <a:srgbClr val="FFFF00"/>
                </a:solidFill>
              </a:rPr>
              <a:t>cheerful</a:t>
            </a:r>
            <a:r>
              <a:rPr lang="en-US" sz="2000" dirty="0">
                <a:solidFill>
                  <a:srgbClr val="FFFF00"/>
                </a:solidFill>
              </a:rPr>
              <a:t> </a:t>
            </a:r>
            <a:r>
              <a:rPr lang="en-US" sz="2500" dirty="0">
                <a:solidFill>
                  <a:srgbClr val="FFFF00"/>
                </a:solidFill>
              </a:rPr>
              <a:t>giver</a:t>
            </a:r>
            <a:r>
              <a:rPr lang="en-US" sz="2500" dirty="0"/>
              <a:t>.</a:t>
            </a:r>
            <a:r>
              <a:rPr lang="en-US" sz="2400" dirty="0"/>
              <a:t> </a:t>
            </a:r>
            <a:r>
              <a:rPr lang="en-US" sz="2500" b="1" baseline="30000" dirty="0"/>
              <a:t>8</a:t>
            </a:r>
            <a:r>
              <a:rPr lang="en-US" sz="2000" b="1" baseline="30000" dirty="0"/>
              <a:t> </a:t>
            </a:r>
            <a:r>
              <a:rPr lang="en-US" sz="2500" dirty="0"/>
              <a:t>And</a:t>
            </a:r>
            <a:r>
              <a:rPr lang="en-US" sz="2000" dirty="0"/>
              <a:t> </a:t>
            </a:r>
            <a:r>
              <a:rPr lang="en-US" sz="2500" dirty="0" smtClean="0"/>
              <a:t>God</a:t>
            </a:r>
            <a:r>
              <a:rPr lang="en-US" sz="2000" dirty="0" smtClean="0"/>
              <a:t> </a:t>
            </a:r>
            <a:r>
              <a:rPr lang="en-US" sz="2500" dirty="0" smtClean="0"/>
              <a:t>is</a:t>
            </a:r>
            <a:r>
              <a:rPr lang="en-US" sz="2000" dirty="0" smtClean="0"/>
              <a:t> </a:t>
            </a:r>
            <a:r>
              <a:rPr lang="en-US" sz="2500" dirty="0" smtClean="0"/>
              <a:t>able</a:t>
            </a:r>
            <a:r>
              <a:rPr lang="en-US" sz="2000" dirty="0" smtClean="0"/>
              <a:t> </a:t>
            </a:r>
            <a:r>
              <a:rPr lang="en-US" sz="2500" dirty="0" smtClean="0"/>
              <a:t>to</a:t>
            </a:r>
            <a:r>
              <a:rPr lang="en-US" sz="2000" dirty="0" smtClean="0"/>
              <a:t> </a:t>
            </a:r>
            <a:r>
              <a:rPr lang="en-US" sz="2500" dirty="0"/>
              <a:t>make</a:t>
            </a:r>
            <a:r>
              <a:rPr lang="en-US" sz="2000" dirty="0"/>
              <a:t> </a:t>
            </a:r>
            <a:r>
              <a:rPr lang="en-US" sz="2500" dirty="0"/>
              <a:t>all</a:t>
            </a:r>
            <a:r>
              <a:rPr lang="en-US" sz="2000" dirty="0"/>
              <a:t> </a:t>
            </a:r>
            <a:r>
              <a:rPr lang="en-US" sz="2500" dirty="0" smtClean="0"/>
              <a:t>grace</a:t>
            </a:r>
            <a:r>
              <a:rPr lang="en-US" sz="2000" dirty="0" smtClean="0"/>
              <a:t> </a:t>
            </a:r>
            <a:r>
              <a:rPr lang="en-US" sz="2500" dirty="0" smtClean="0"/>
              <a:t>abound toward </a:t>
            </a:r>
            <a:r>
              <a:rPr lang="en-US" sz="2500" dirty="0"/>
              <a:t>you, that you, always having all sufficiency in all things, may have an abundance for every good work. </a:t>
            </a:r>
            <a:r>
              <a:rPr lang="en-US" sz="2500" b="1" baseline="30000" dirty="0"/>
              <a:t>9 </a:t>
            </a:r>
            <a:r>
              <a:rPr lang="en-US" sz="2500" dirty="0"/>
              <a:t>As it is written</a:t>
            </a:r>
            <a:r>
              <a:rPr lang="en-US" sz="2500" dirty="0" smtClean="0"/>
              <a:t>: “</a:t>
            </a:r>
            <a:r>
              <a:rPr lang="en-US" sz="2500" dirty="0"/>
              <a:t>He has dispersed abroad</a:t>
            </a:r>
            <a:r>
              <a:rPr lang="en-US" sz="2500" dirty="0" smtClean="0"/>
              <a:t>, He </a:t>
            </a:r>
            <a:r>
              <a:rPr lang="en-US" sz="2500" dirty="0"/>
              <a:t>has given to the poor</a:t>
            </a:r>
            <a:r>
              <a:rPr lang="en-US" sz="2500" dirty="0" smtClean="0"/>
              <a:t>; His </a:t>
            </a:r>
            <a:r>
              <a:rPr lang="en-US" sz="2500" dirty="0"/>
              <a:t>righteousness endures </a:t>
            </a:r>
            <a:r>
              <a:rPr lang="en-US" sz="2500" dirty="0" smtClean="0"/>
              <a:t>forever.” </a:t>
            </a:r>
            <a:r>
              <a:rPr lang="en-US" sz="2500" b="1" baseline="30000" dirty="0" smtClean="0"/>
              <a:t>10</a:t>
            </a:r>
            <a:r>
              <a:rPr lang="en-US" sz="2500" b="1" baseline="30000" dirty="0"/>
              <a:t> </a:t>
            </a:r>
            <a:r>
              <a:rPr lang="en-US" sz="2500" dirty="0"/>
              <a:t>Now </a:t>
            </a:r>
            <a:r>
              <a:rPr lang="en-US" sz="2500" dirty="0" smtClean="0"/>
              <a:t>may He </a:t>
            </a:r>
            <a:r>
              <a:rPr lang="en-US" sz="2500" dirty="0"/>
              <a:t>who supplies seed to the sower, and bread for food, supply and multiply the seed you have sown and increase </a:t>
            </a:r>
            <a:r>
              <a:rPr lang="en-US" sz="2500" dirty="0">
                <a:solidFill>
                  <a:srgbClr val="FFFF00"/>
                </a:solidFill>
              </a:rPr>
              <a:t>the fruits of your righteousness</a:t>
            </a:r>
            <a:r>
              <a:rPr lang="en-US" sz="2500" dirty="0"/>
              <a:t>, </a:t>
            </a:r>
            <a:r>
              <a:rPr lang="en-US" sz="2500" b="1" baseline="30000" dirty="0"/>
              <a:t>11 </a:t>
            </a:r>
            <a:r>
              <a:rPr lang="en-US" sz="2500" dirty="0"/>
              <a:t>while you are enriched in everything for </a:t>
            </a:r>
            <a:r>
              <a:rPr lang="en-US" sz="2500" dirty="0">
                <a:solidFill>
                  <a:srgbClr val="FFFF00"/>
                </a:solidFill>
              </a:rPr>
              <a:t>all liberality, which causes thanksgiving through us to God</a:t>
            </a:r>
            <a:r>
              <a:rPr lang="en-US" sz="2500" dirty="0"/>
              <a:t>. </a:t>
            </a:r>
            <a:r>
              <a:rPr lang="en-US" sz="2500" b="1" baseline="30000" dirty="0"/>
              <a:t>12 </a:t>
            </a:r>
            <a:r>
              <a:rPr lang="en-US" sz="2500" dirty="0"/>
              <a:t>For the administration of this service </a:t>
            </a:r>
            <a:r>
              <a:rPr lang="en-US" sz="2500" dirty="0">
                <a:solidFill>
                  <a:srgbClr val="FFFF00"/>
                </a:solidFill>
              </a:rPr>
              <a:t>not only supplies the needs</a:t>
            </a:r>
            <a:r>
              <a:rPr lang="en-US" sz="2000" dirty="0">
                <a:solidFill>
                  <a:srgbClr val="FFFF00"/>
                </a:solidFill>
              </a:rPr>
              <a:t> </a:t>
            </a:r>
            <a:r>
              <a:rPr lang="en-US" sz="2500" dirty="0">
                <a:solidFill>
                  <a:srgbClr val="FFFF00"/>
                </a:solidFill>
              </a:rPr>
              <a:t>of the</a:t>
            </a:r>
            <a:r>
              <a:rPr lang="en-US" sz="2000" dirty="0">
                <a:solidFill>
                  <a:srgbClr val="FFFF00"/>
                </a:solidFill>
              </a:rPr>
              <a:t> </a:t>
            </a:r>
            <a:r>
              <a:rPr lang="en-US" sz="2500" dirty="0">
                <a:solidFill>
                  <a:srgbClr val="FFFF00"/>
                </a:solidFill>
              </a:rPr>
              <a:t>saints,</a:t>
            </a:r>
            <a:r>
              <a:rPr lang="en-US" sz="2000" dirty="0">
                <a:solidFill>
                  <a:srgbClr val="FFFF00"/>
                </a:solidFill>
              </a:rPr>
              <a:t> </a:t>
            </a:r>
            <a:r>
              <a:rPr lang="en-US" sz="2500" dirty="0">
                <a:solidFill>
                  <a:srgbClr val="FFFF00"/>
                </a:solidFill>
              </a:rPr>
              <a:t>but also</a:t>
            </a:r>
            <a:r>
              <a:rPr lang="en-US" sz="2000" dirty="0">
                <a:solidFill>
                  <a:srgbClr val="FFFF00"/>
                </a:solidFill>
              </a:rPr>
              <a:t> </a:t>
            </a:r>
            <a:r>
              <a:rPr lang="en-US" sz="2500" dirty="0">
                <a:solidFill>
                  <a:srgbClr val="FFFF00"/>
                </a:solidFill>
              </a:rPr>
              <a:t>is</a:t>
            </a:r>
            <a:r>
              <a:rPr lang="en-US" sz="2000" dirty="0">
                <a:solidFill>
                  <a:srgbClr val="FFFF00"/>
                </a:solidFill>
              </a:rPr>
              <a:t> </a:t>
            </a:r>
            <a:r>
              <a:rPr lang="en-US" sz="2500" dirty="0">
                <a:solidFill>
                  <a:srgbClr val="FFFF00"/>
                </a:solidFill>
              </a:rPr>
              <a:t>abounding</a:t>
            </a:r>
            <a:r>
              <a:rPr lang="en-US" sz="2000" dirty="0">
                <a:solidFill>
                  <a:srgbClr val="FFFF00"/>
                </a:solidFill>
              </a:rPr>
              <a:t> </a:t>
            </a:r>
            <a:r>
              <a:rPr lang="en-US" sz="2500" dirty="0">
                <a:solidFill>
                  <a:srgbClr val="FFFF00"/>
                </a:solidFill>
              </a:rPr>
              <a:t>through</a:t>
            </a:r>
            <a:r>
              <a:rPr lang="en-US" sz="2000" dirty="0">
                <a:solidFill>
                  <a:srgbClr val="FFFF00"/>
                </a:solidFill>
              </a:rPr>
              <a:t> </a:t>
            </a:r>
            <a:r>
              <a:rPr lang="en-US" sz="2500" dirty="0" smtClean="0">
                <a:solidFill>
                  <a:srgbClr val="FFFF00"/>
                </a:solidFill>
              </a:rPr>
              <a:t>many thanksgivings to God</a:t>
            </a:r>
            <a:r>
              <a:rPr lang="en-US" sz="2500" dirty="0" smtClean="0"/>
              <a:t>, </a:t>
            </a:r>
            <a:r>
              <a:rPr lang="en-US" sz="2500" b="1" baseline="30000" dirty="0" smtClean="0"/>
              <a:t>13</a:t>
            </a:r>
            <a:r>
              <a:rPr lang="en-US" sz="2500" b="1" baseline="30000" dirty="0"/>
              <a:t> </a:t>
            </a:r>
            <a:r>
              <a:rPr lang="en-US" sz="2500" dirty="0"/>
              <a:t>while, through the proof of this ministry, </a:t>
            </a:r>
            <a:r>
              <a:rPr lang="en-US" sz="2500" dirty="0">
                <a:solidFill>
                  <a:srgbClr val="FFFF00"/>
                </a:solidFill>
              </a:rPr>
              <a:t>they glorify God for the obedience of your confession to the gospel of Christ, </a:t>
            </a:r>
            <a:r>
              <a:rPr lang="en-US" sz="2500" dirty="0" smtClean="0">
                <a:solidFill>
                  <a:srgbClr val="FFFF00"/>
                </a:solidFill>
              </a:rPr>
              <a:t>and for your liberal sharing </a:t>
            </a:r>
            <a:r>
              <a:rPr lang="en-US" sz="2500" dirty="0">
                <a:solidFill>
                  <a:srgbClr val="FFFF00"/>
                </a:solidFill>
              </a:rPr>
              <a:t>with them and all men</a:t>
            </a:r>
            <a:r>
              <a:rPr lang="en-US" sz="2500" dirty="0"/>
              <a:t>, </a:t>
            </a:r>
            <a:r>
              <a:rPr lang="en-US" sz="2500" b="1" baseline="30000" dirty="0"/>
              <a:t>14 </a:t>
            </a:r>
            <a:r>
              <a:rPr lang="en-US" sz="2500" dirty="0"/>
              <a:t>and by their prayer for you, </a:t>
            </a:r>
            <a:r>
              <a:rPr lang="en-US" sz="2500" dirty="0">
                <a:solidFill>
                  <a:srgbClr val="FFFF00"/>
                </a:solidFill>
              </a:rPr>
              <a:t>who long for you because of the exceeding grace of God </a:t>
            </a:r>
            <a:r>
              <a:rPr lang="en-US" sz="2500" dirty="0" smtClean="0">
                <a:solidFill>
                  <a:srgbClr val="FFFF00"/>
                </a:solidFill>
              </a:rPr>
              <a:t>in you</a:t>
            </a:r>
            <a:r>
              <a:rPr lang="en-US" sz="2500" dirty="0" smtClean="0"/>
              <a:t>. </a:t>
            </a:r>
            <a:r>
              <a:rPr lang="en-US" sz="2500" b="1" baseline="30000" dirty="0" smtClean="0"/>
              <a:t>15</a:t>
            </a:r>
            <a:r>
              <a:rPr lang="en-US" sz="2500" b="1" baseline="30000" dirty="0"/>
              <a:t> </a:t>
            </a:r>
            <a:r>
              <a:rPr lang="en-US" sz="2500" dirty="0"/>
              <a:t>Thanks be to God for His indescribable gift</a:t>
            </a:r>
            <a:r>
              <a:rPr lang="en-US" sz="2500" dirty="0" smtClean="0"/>
              <a:t>!</a:t>
            </a:r>
            <a:endParaRPr lang="en-US" sz="2500" dirty="0"/>
          </a:p>
        </p:txBody>
      </p:sp>
    </p:spTree>
    <p:extLst>
      <p:ext uri="{BB962C8B-B14F-4D97-AF65-F5344CB8AC3E}">
        <p14:creationId xmlns:p14="http://schemas.microsoft.com/office/powerpoint/2010/main" val="31840123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685800" y="0"/>
            <a:ext cx="7772400" cy="837486"/>
          </a:xfrm>
        </p:spPr>
        <p:txBody>
          <a:bodyPr/>
          <a:lstStyle/>
          <a:p>
            <a:r>
              <a:rPr lang="en-US" altLang="en-US" sz="4000" b="1" dirty="0"/>
              <a:t>2 Corinthians </a:t>
            </a:r>
            <a:r>
              <a:rPr lang="en-US" altLang="en-US" sz="4000" b="1" dirty="0" smtClean="0"/>
              <a:t>9:6-15</a:t>
            </a:r>
            <a:endParaRPr lang="en-US" altLang="en-US" sz="4000" b="1" dirty="0"/>
          </a:p>
        </p:txBody>
      </p:sp>
      <p:sp>
        <p:nvSpPr>
          <p:cNvPr id="2" name="TextBox 1"/>
          <p:cNvSpPr txBox="1"/>
          <p:nvPr/>
        </p:nvSpPr>
        <p:spPr>
          <a:xfrm>
            <a:off x="76200" y="718249"/>
            <a:ext cx="9067800" cy="6324808"/>
          </a:xfrm>
          <a:prstGeom prst="rect">
            <a:avLst/>
          </a:prstGeom>
          <a:noFill/>
        </p:spPr>
        <p:txBody>
          <a:bodyPr wrap="square" rtlCol="0">
            <a:spAutoFit/>
          </a:bodyPr>
          <a:lstStyle/>
          <a:p>
            <a:pPr>
              <a:lnSpc>
                <a:spcPct val="88000"/>
              </a:lnSpc>
            </a:pPr>
            <a:r>
              <a:rPr lang="en-US" sz="2500" b="1" baseline="30000" dirty="0"/>
              <a:t>6 </a:t>
            </a:r>
            <a:r>
              <a:rPr lang="en-US" sz="2500" dirty="0"/>
              <a:t>But this I say: He who sows sparingly will also reap sparingly, and he who sows bountifully will also reap bountifully. </a:t>
            </a:r>
            <a:r>
              <a:rPr lang="en-US" sz="2500" b="1" baseline="30000" dirty="0"/>
              <a:t>7 </a:t>
            </a:r>
            <a:r>
              <a:rPr lang="en-US" sz="2500" dirty="0" smtClean="0">
                <a:solidFill>
                  <a:srgbClr val="FFFF00"/>
                </a:solidFill>
              </a:rPr>
              <a:t>So let each one give </a:t>
            </a:r>
            <a:r>
              <a:rPr lang="en-US" sz="2500" b="1" dirty="0" smtClean="0">
                <a:solidFill>
                  <a:srgbClr val="FFFF00"/>
                </a:solidFill>
              </a:rPr>
              <a:t>as he </a:t>
            </a:r>
            <a:r>
              <a:rPr lang="en-US" sz="2500" b="1" dirty="0">
                <a:solidFill>
                  <a:srgbClr val="FFFF00"/>
                </a:solidFill>
              </a:rPr>
              <a:t>purposes in his heart</a:t>
            </a:r>
            <a:r>
              <a:rPr lang="en-US" sz="2500" dirty="0">
                <a:solidFill>
                  <a:srgbClr val="FFFF00"/>
                </a:solidFill>
              </a:rPr>
              <a:t>, not grudgingly or of necessity</a:t>
            </a:r>
            <a:r>
              <a:rPr lang="en-US" sz="2500" dirty="0"/>
              <a:t>; for </a:t>
            </a:r>
            <a:r>
              <a:rPr lang="en-US" sz="2500" dirty="0">
                <a:solidFill>
                  <a:srgbClr val="FFFF00"/>
                </a:solidFill>
              </a:rPr>
              <a:t>God</a:t>
            </a:r>
            <a:r>
              <a:rPr lang="en-US" sz="2000" dirty="0">
                <a:solidFill>
                  <a:srgbClr val="FFFF00"/>
                </a:solidFill>
              </a:rPr>
              <a:t> </a:t>
            </a:r>
            <a:r>
              <a:rPr lang="en-US" sz="2500" dirty="0">
                <a:solidFill>
                  <a:srgbClr val="FFFF00"/>
                </a:solidFill>
              </a:rPr>
              <a:t>loves</a:t>
            </a:r>
            <a:r>
              <a:rPr lang="en-US" sz="2000" dirty="0">
                <a:solidFill>
                  <a:srgbClr val="FFFF00"/>
                </a:solidFill>
              </a:rPr>
              <a:t> </a:t>
            </a:r>
            <a:r>
              <a:rPr lang="en-US" sz="2500" dirty="0">
                <a:solidFill>
                  <a:srgbClr val="FFFF00"/>
                </a:solidFill>
              </a:rPr>
              <a:t>a</a:t>
            </a:r>
            <a:r>
              <a:rPr lang="en-US" sz="2000" dirty="0">
                <a:solidFill>
                  <a:srgbClr val="FFFF00"/>
                </a:solidFill>
              </a:rPr>
              <a:t> </a:t>
            </a:r>
            <a:r>
              <a:rPr lang="en-US" sz="2500" dirty="0">
                <a:solidFill>
                  <a:srgbClr val="FFFF00"/>
                </a:solidFill>
              </a:rPr>
              <a:t>cheerful</a:t>
            </a:r>
            <a:r>
              <a:rPr lang="en-US" sz="2000" dirty="0">
                <a:solidFill>
                  <a:srgbClr val="FFFF00"/>
                </a:solidFill>
              </a:rPr>
              <a:t> </a:t>
            </a:r>
            <a:r>
              <a:rPr lang="en-US" sz="2500" dirty="0">
                <a:solidFill>
                  <a:srgbClr val="FFFF00"/>
                </a:solidFill>
              </a:rPr>
              <a:t>giver</a:t>
            </a:r>
            <a:r>
              <a:rPr lang="en-US" sz="2500" dirty="0"/>
              <a:t>.</a:t>
            </a:r>
            <a:r>
              <a:rPr lang="en-US" sz="2400" dirty="0"/>
              <a:t> </a:t>
            </a:r>
            <a:r>
              <a:rPr lang="en-US" sz="2500" b="1" baseline="30000" dirty="0"/>
              <a:t>8</a:t>
            </a:r>
            <a:r>
              <a:rPr lang="en-US" sz="2000" b="1" baseline="30000" dirty="0"/>
              <a:t> </a:t>
            </a:r>
            <a:r>
              <a:rPr lang="en-US" sz="2500" dirty="0"/>
              <a:t>And</a:t>
            </a:r>
            <a:r>
              <a:rPr lang="en-US" sz="2000" dirty="0"/>
              <a:t> </a:t>
            </a:r>
            <a:r>
              <a:rPr lang="en-US" sz="2500" dirty="0" smtClean="0"/>
              <a:t>God</a:t>
            </a:r>
            <a:r>
              <a:rPr lang="en-US" sz="2000" dirty="0" smtClean="0"/>
              <a:t> </a:t>
            </a:r>
            <a:r>
              <a:rPr lang="en-US" sz="2500" dirty="0" smtClean="0"/>
              <a:t>is</a:t>
            </a:r>
            <a:r>
              <a:rPr lang="en-US" sz="2000" dirty="0" smtClean="0"/>
              <a:t> </a:t>
            </a:r>
            <a:r>
              <a:rPr lang="en-US" sz="2500" dirty="0" smtClean="0"/>
              <a:t>able</a:t>
            </a:r>
            <a:r>
              <a:rPr lang="en-US" sz="2000" dirty="0" smtClean="0"/>
              <a:t> </a:t>
            </a:r>
            <a:r>
              <a:rPr lang="en-US" sz="2500" dirty="0" smtClean="0"/>
              <a:t>to</a:t>
            </a:r>
            <a:r>
              <a:rPr lang="en-US" sz="2000" dirty="0" smtClean="0"/>
              <a:t> </a:t>
            </a:r>
            <a:r>
              <a:rPr lang="en-US" sz="2500" dirty="0"/>
              <a:t>make</a:t>
            </a:r>
            <a:r>
              <a:rPr lang="en-US" sz="2000" dirty="0"/>
              <a:t> </a:t>
            </a:r>
            <a:r>
              <a:rPr lang="en-US" sz="2500" dirty="0"/>
              <a:t>all</a:t>
            </a:r>
            <a:r>
              <a:rPr lang="en-US" sz="2000" dirty="0"/>
              <a:t> </a:t>
            </a:r>
            <a:r>
              <a:rPr lang="en-US" sz="2500" dirty="0" smtClean="0"/>
              <a:t>grace</a:t>
            </a:r>
            <a:r>
              <a:rPr lang="en-US" sz="2000" dirty="0" smtClean="0"/>
              <a:t> </a:t>
            </a:r>
            <a:r>
              <a:rPr lang="en-US" sz="2500" dirty="0" smtClean="0"/>
              <a:t>abound toward </a:t>
            </a:r>
            <a:r>
              <a:rPr lang="en-US" sz="2500" dirty="0"/>
              <a:t>you, that you, always having all sufficiency in all things, may have an abundance for every good work. </a:t>
            </a:r>
            <a:r>
              <a:rPr lang="en-US" sz="2500" b="1" baseline="30000" dirty="0"/>
              <a:t>9 </a:t>
            </a:r>
            <a:r>
              <a:rPr lang="en-US" sz="2500" dirty="0"/>
              <a:t>As it is written</a:t>
            </a:r>
            <a:r>
              <a:rPr lang="en-US" sz="2500" dirty="0" smtClean="0"/>
              <a:t>: “</a:t>
            </a:r>
            <a:r>
              <a:rPr lang="en-US" sz="2500" dirty="0"/>
              <a:t>He has dispersed abroad</a:t>
            </a:r>
            <a:r>
              <a:rPr lang="en-US" sz="2500" dirty="0" smtClean="0"/>
              <a:t>, He </a:t>
            </a:r>
            <a:r>
              <a:rPr lang="en-US" sz="2500" dirty="0"/>
              <a:t>has given to the poor</a:t>
            </a:r>
            <a:r>
              <a:rPr lang="en-US" sz="2500" dirty="0" smtClean="0"/>
              <a:t>; His </a:t>
            </a:r>
            <a:r>
              <a:rPr lang="en-US" sz="2500" dirty="0"/>
              <a:t>righteousness endures </a:t>
            </a:r>
            <a:r>
              <a:rPr lang="en-US" sz="2500" dirty="0" smtClean="0"/>
              <a:t>forever.” </a:t>
            </a:r>
            <a:r>
              <a:rPr lang="en-US" sz="2500" b="1" baseline="30000" dirty="0" smtClean="0"/>
              <a:t>10</a:t>
            </a:r>
            <a:r>
              <a:rPr lang="en-US" sz="2500" b="1" baseline="30000" dirty="0"/>
              <a:t> </a:t>
            </a:r>
            <a:r>
              <a:rPr lang="en-US" sz="2500" dirty="0"/>
              <a:t>Now </a:t>
            </a:r>
            <a:r>
              <a:rPr lang="en-US" sz="2500" dirty="0" smtClean="0"/>
              <a:t>may He </a:t>
            </a:r>
            <a:r>
              <a:rPr lang="en-US" sz="2500" dirty="0"/>
              <a:t>who supplies seed to the sower, and bread for food, supply and multiply the seed you have sown and increase </a:t>
            </a:r>
            <a:r>
              <a:rPr lang="en-US" sz="2500" dirty="0">
                <a:solidFill>
                  <a:srgbClr val="FFFF00"/>
                </a:solidFill>
              </a:rPr>
              <a:t>the fruits of your righteousness</a:t>
            </a:r>
            <a:r>
              <a:rPr lang="en-US" sz="2500" dirty="0"/>
              <a:t>, </a:t>
            </a:r>
            <a:r>
              <a:rPr lang="en-US" sz="2500" b="1" baseline="30000" dirty="0"/>
              <a:t>11 </a:t>
            </a:r>
            <a:r>
              <a:rPr lang="en-US" sz="2500" dirty="0"/>
              <a:t>while you are enriched in everything for </a:t>
            </a:r>
            <a:r>
              <a:rPr lang="en-US" sz="2500" dirty="0">
                <a:solidFill>
                  <a:srgbClr val="FFFF00"/>
                </a:solidFill>
              </a:rPr>
              <a:t>all liberality, which causes thanksgiving through us to God</a:t>
            </a:r>
            <a:r>
              <a:rPr lang="en-US" sz="2500" dirty="0"/>
              <a:t>. </a:t>
            </a:r>
            <a:r>
              <a:rPr lang="en-US" sz="2500" b="1" baseline="30000" dirty="0"/>
              <a:t>12 </a:t>
            </a:r>
            <a:r>
              <a:rPr lang="en-US" sz="2500" dirty="0"/>
              <a:t>For the administration of this service </a:t>
            </a:r>
            <a:r>
              <a:rPr lang="en-US" sz="2500" dirty="0">
                <a:solidFill>
                  <a:srgbClr val="FFFF00"/>
                </a:solidFill>
              </a:rPr>
              <a:t>not only supplies the needs</a:t>
            </a:r>
            <a:r>
              <a:rPr lang="en-US" sz="2000" dirty="0">
                <a:solidFill>
                  <a:srgbClr val="FFFF00"/>
                </a:solidFill>
              </a:rPr>
              <a:t> </a:t>
            </a:r>
            <a:r>
              <a:rPr lang="en-US" sz="2500" dirty="0">
                <a:solidFill>
                  <a:srgbClr val="FFFF00"/>
                </a:solidFill>
              </a:rPr>
              <a:t>of the</a:t>
            </a:r>
            <a:r>
              <a:rPr lang="en-US" sz="2000" dirty="0">
                <a:solidFill>
                  <a:srgbClr val="FFFF00"/>
                </a:solidFill>
              </a:rPr>
              <a:t> </a:t>
            </a:r>
            <a:r>
              <a:rPr lang="en-US" sz="2500" dirty="0">
                <a:solidFill>
                  <a:srgbClr val="FFFF00"/>
                </a:solidFill>
              </a:rPr>
              <a:t>saints,</a:t>
            </a:r>
            <a:r>
              <a:rPr lang="en-US" sz="2000" dirty="0">
                <a:solidFill>
                  <a:srgbClr val="FFFF00"/>
                </a:solidFill>
              </a:rPr>
              <a:t> </a:t>
            </a:r>
            <a:r>
              <a:rPr lang="en-US" sz="2500" dirty="0">
                <a:solidFill>
                  <a:srgbClr val="FFFF00"/>
                </a:solidFill>
              </a:rPr>
              <a:t>but also</a:t>
            </a:r>
            <a:r>
              <a:rPr lang="en-US" sz="2000" dirty="0">
                <a:solidFill>
                  <a:srgbClr val="FFFF00"/>
                </a:solidFill>
              </a:rPr>
              <a:t> </a:t>
            </a:r>
            <a:r>
              <a:rPr lang="en-US" sz="2500" dirty="0">
                <a:solidFill>
                  <a:srgbClr val="FFFF00"/>
                </a:solidFill>
              </a:rPr>
              <a:t>is</a:t>
            </a:r>
            <a:r>
              <a:rPr lang="en-US" sz="2000" dirty="0">
                <a:solidFill>
                  <a:srgbClr val="FFFF00"/>
                </a:solidFill>
              </a:rPr>
              <a:t> </a:t>
            </a:r>
            <a:r>
              <a:rPr lang="en-US" sz="2500" dirty="0">
                <a:solidFill>
                  <a:srgbClr val="FFFF00"/>
                </a:solidFill>
              </a:rPr>
              <a:t>abounding</a:t>
            </a:r>
            <a:r>
              <a:rPr lang="en-US" sz="2000" dirty="0">
                <a:solidFill>
                  <a:srgbClr val="FFFF00"/>
                </a:solidFill>
              </a:rPr>
              <a:t> </a:t>
            </a:r>
            <a:r>
              <a:rPr lang="en-US" sz="2500" dirty="0">
                <a:solidFill>
                  <a:srgbClr val="FFFF00"/>
                </a:solidFill>
              </a:rPr>
              <a:t>through</a:t>
            </a:r>
            <a:r>
              <a:rPr lang="en-US" sz="2000" dirty="0">
                <a:solidFill>
                  <a:srgbClr val="FFFF00"/>
                </a:solidFill>
              </a:rPr>
              <a:t> </a:t>
            </a:r>
            <a:r>
              <a:rPr lang="en-US" sz="2500" dirty="0" smtClean="0">
                <a:solidFill>
                  <a:srgbClr val="FFFF00"/>
                </a:solidFill>
              </a:rPr>
              <a:t>many thanksgivings to God</a:t>
            </a:r>
            <a:r>
              <a:rPr lang="en-US" sz="2500" dirty="0" smtClean="0"/>
              <a:t>, </a:t>
            </a:r>
            <a:r>
              <a:rPr lang="en-US" sz="2500" b="1" baseline="30000" dirty="0" smtClean="0"/>
              <a:t>13</a:t>
            </a:r>
            <a:r>
              <a:rPr lang="en-US" sz="2500" b="1" baseline="30000" dirty="0"/>
              <a:t> </a:t>
            </a:r>
            <a:r>
              <a:rPr lang="en-US" sz="2500" dirty="0"/>
              <a:t>while, through the proof of this ministry, </a:t>
            </a:r>
            <a:r>
              <a:rPr lang="en-US" sz="2500" dirty="0">
                <a:solidFill>
                  <a:srgbClr val="FFFF00"/>
                </a:solidFill>
              </a:rPr>
              <a:t>they glorify God for the obedience of your confession to the gospel of Christ, </a:t>
            </a:r>
            <a:r>
              <a:rPr lang="en-US" sz="2500" dirty="0" smtClean="0">
                <a:solidFill>
                  <a:srgbClr val="FFFF00"/>
                </a:solidFill>
              </a:rPr>
              <a:t>and for your liberal sharing </a:t>
            </a:r>
            <a:r>
              <a:rPr lang="en-US" sz="2500" dirty="0">
                <a:solidFill>
                  <a:srgbClr val="FFFF00"/>
                </a:solidFill>
              </a:rPr>
              <a:t>with them and all men</a:t>
            </a:r>
            <a:r>
              <a:rPr lang="en-US" sz="2500" dirty="0"/>
              <a:t>, </a:t>
            </a:r>
            <a:r>
              <a:rPr lang="en-US" sz="2500" b="1" baseline="30000" dirty="0"/>
              <a:t>14 </a:t>
            </a:r>
            <a:r>
              <a:rPr lang="en-US" sz="2500" dirty="0"/>
              <a:t>and by their prayer for you, </a:t>
            </a:r>
            <a:r>
              <a:rPr lang="en-US" sz="2500" dirty="0">
                <a:solidFill>
                  <a:srgbClr val="FFFF00"/>
                </a:solidFill>
              </a:rPr>
              <a:t>who long for you because of the exceeding grace of God </a:t>
            </a:r>
            <a:r>
              <a:rPr lang="en-US" sz="2500" dirty="0" smtClean="0">
                <a:solidFill>
                  <a:srgbClr val="FFFF00"/>
                </a:solidFill>
              </a:rPr>
              <a:t>in you</a:t>
            </a:r>
            <a:r>
              <a:rPr lang="en-US" sz="2500" dirty="0" smtClean="0"/>
              <a:t>. </a:t>
            </a:r>
            <a:r>
              <a:rPr lang="en-US" sz="2500" b="1" baseline="30000" dirty="0" smtClean="0"/>
              <a:t>15</a:t>
            </a:r>
            <a:r>
              <a:rPr lang="en-US" sz="2500" b="1" baseline="30000" dirty="0"/>
              <a:t> </a:t>
            </a:r>
            <a:r>
              <a:rPr lang="en-US" sz="2500" b="1" dirty="0">
                <a:solidFill>
                  <a:srgbClr val="FFFF00"/>
                </a:solidFill>
              </a:rPr>
              <a:t>Thanks be to God for His indescribable gift</a:t>
            </a:r>
            <a:r>
              <a:rPr lang="en-US" sz="2500" b="1" dirty="0" smtClean="0">
                <a:solidFill>
                  <a:srgbClr val="FFFF00"/>
                </a:solidFill>
              </a:rPr>
              <a:t>!</a:t>
            </a:r>
            <a:endParaRPr lang="en-US" sz="2500" b="1" dirty="0">
              <a:solidFill>
                <a:srgbClr val="FFFF00"/>
              </a:solidFill>
            </a:endParaRPr>
          </a:p>
        </p:txBody>
      </p:sp>
    </p:spTree>
    <p:extLst>
      <p:ext uri="{BB962C8B-B14F-4D97-AF65-F5344CB8AC3E}">
        <p14:creationId xmlns:p14="http://schemas.microsoft.com/office/powerpoint/2010/main" val="284757480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685800" y="1"/>
            <a:ext cx="7772400" cy="457199"/>
          </a:xfrm>
        </p:spPr>
        <p:txBody>
          <a:bodyPr/>
          <a:lstStyle/>
          <a:p>
            <a:r>
              <a:rPr lang="en-US" altLang="en-US" sz="2800" b="1" dirty="0"/>
              <a:t>2 </a:t>
            </a:r>
            <a:r>
              <a:rPr lang="en-US" altLang="en-US" sz="2800" b="1" dirty="0" smtClean="0"/>
              <a:t>Chronicles 24:3-15</a:t>
            </a:r>
            <a:endParaRPr lang="en-US" altLang="en-US" sz="2800" b="1" dirty="0"/>
          </a:p>
        </p:txBody>
      </p:sp>
      <p:sp>
        <p:nvSpPr>
          <p:cNvPr id="2" name="TextBox 1"/>
          <p:cNvSpPr txBox="1"/>
          <p:nvPr/>
        </p:nvSpPr>
        <p:spPr>
          <a:xfrm>
            <a:off x="0" y="381000"/>
            <a:ext cx="9144000" cy="6684907"/>
          </a:xfrm>
          <a:prstGeom prst="rect">
            <a:avLst/>
          </a:prstGeom>
          <a:noFill/>
        </p:spPr>
        <p:txBody>
          <a:bodyPr wrap="square" rtlCol="0">
            <a:spAutoFit/>
          </a:bodyPr>
          <a:lstStyle/>
          <a:p>
            <a:pPr>
              <a:lnSpc>
                <a:spcPct val="83000"/>
              </a:lnSpc>
            </a:pPr>
            <a:r>
              <a:rPr lang="en-US" sz="2400" b="1" baseline="30000" dirty="0"/>
              <a:t>4 </a:t>
            </a:r>
            <a:r>
              <a:rPr lang="en-US" sz="2400" dirty="0"/>
              <a:t>Now</a:t>
            </a:r>
            <a:r>
              <a:rPr lang="en-US" sz="2200" dirty="0"/>
              <a:t> </a:t>
            </a:r>
            <a:r>
              <a:rPr lang="en-US" sz="2400" dirty="0"/>
              <a:t>it happened</a:t>
            </a:r>
            <a:r>
              <a:rPr lang="en-US" sz="2000" dirty="0"/>
              <a:t> </a:t>
            </a:r>
            <a:r>
              <a:rPr lang="en-US" sz="2400" dirty="0"/>
              <a:t>after this</a:t>
            </a:r>
            <a:r>
              <a:rPr lang="en-US" sz="2000" dirty="0"/>
              <a:t> </a:t>
            </a:r>
            <a:r>
              <a:rPr lang="en-US" sz="2400" dirty="0"/>
              <a:t>that</a:t>
            </a:r>
            <a:r>
              <a:rPr lang="en-US" sz="2000" dirty="0"/>
              <a:t> </a:t>
            </a:r>
            <a:r>
              <a:rPr lang="en-US" sz="2400" dirty="0" err="1"/>
              <a:t>Joash</a:t>
            </a:r>
            <a:r>
              <a:rPr lang="en-US" sz="2400" dirty="0"/>
              <a:t> set his</a:t>
            </a:r>
            <a:r>
              <a:rPr lang="en-US" sz="2000" dirty="0"/>
              <a:t> </a:t>
            </a:r>
            <a:r>
              <a:rPr lang="en-US" sz="2400" dirty="0"/>
              <a:t>heart</a:t>
            </a:r>
            <a:r>
              <a:rPr lang="en-US" sz="2000" dirty="0"/>
              <a:t> </a:t>
            </a:r>
            <a:r>
              <a:rPr lang="en-US" sz="2400" dirty="0"/>
              <a:t>on repairing </a:t>
            </a:r>
            <a:r>
              <a:rPr lang="en-US" sz="2400" dirty="0" smtClean="0"/>
              <a:t>the house of the</a:t>
            </a:r>
            <a:r>
              <a:rPr lang="en-US" sz="2400" dirty="0"/>
              <a:t> </a:t>
            </a:r>
            <a:r>
              <a:rPr lang="en-US" sz="2400" cap="small" dirty="0"/>
              <a:t>Lord</a:t>
            </a:r>
            <a:r>
              <a:rPr lang="en-US" sz="2400" dirty="0"/>
              <a:t>. </a:t>
            </a:r>
            <a:r>
              <a:rPr lang="en-US" sz="2400" b="1" baseline="30000" dirty="0"/>
              <a:t>5 </a:t>
            </a:r>
            <a:r>
              <a:rPr lang="en-US" sz="2400" dirty="0"/>
              <a:t>Then he gathered the priests and the Levites, and said to them, “Go out to the cities of Judah, and gather from all Israel money to repair the house of your God from year to year, and see that you do it quickly</a:t>
            </a:r>
            <a:r>
              <a:rPr lang="en-US" sz="2400" dirty="0" smtClean="0"/>
              <a:t>.” However </a:t>
            </a:r>
            <a:r>
              <a:rPr lang="en-US" sz="2400" dirty="0"/>
              <a:t>the Levites did not do it quickly. </a:t>
            </a:r>
            <a:r>
              <a:rPr lang="en-US" sz="2400" b="1" baseline="30000" dirty="0"/>
              <a:t>6 </a:t>
            </a:r>
            <a:r>
              <a:rPr lang="en-US" sz="2400" dirty="0"/>
              <a:t>So the king called </a:t>
            </a:r>
            <a:r>
              <a:rPr lang="en-US" sz="2400" dirty="0" err="1"/>
              <a:t>Jehoiada</a:t>
            </a:r>
            <a:r>
              <a:rPr lang="en-US" sz="2400" dirty="0"/>
              <a:t> the </a:t>
            </a:r>
            <a:r>
              <a:rPr lang="en-US" sz="2400" dirty="0" smtClean="0"/>
              <a:t>chief-priest</a:t>
            </a:r>
            <a:r>
              <a:rPr lang="en-US" sz="2400" dirty="0"/>
              <a:t>, and said to him, “Why have you not required the Levites to bring in from Judah and from Jerusalem </a:t>
            </a:r>
            <a:r>
              <a:rPr lang="en-US" sz="2400" dirty="0" smtClean="0"/>
              <a:t>the collection, according to </a:t>
            </a:r>
            <a:r>
              <a:rPr lang="en-US" sz="2400" dirty="0"/>
              <a:t>the commandment of Moses the servant </a:t>
            </a:r>
            <a:r>
              <a:rPr lang="en-US" sz="2400" dirty="0" smtClean="0"/>
              <a:t>of the </a:t>
            </a:r>
            <a:r>
              <a:rPr lang="en-US" sz="2400" cap="small" dirty="0" smtClean="0"/>
              <a:t>Lord</a:t>
            </a:r>
            <a:r>
              <a:rPr lang="en-US" sz="2400" dirty="0"/>
              <a:t> and of the assembly of Israel, for the tabernacle of witness?” </a:t>
            </a:r>
            <a:r>
              <a:rPr lang="en-US" sz="2400" b="1" baseline="30000" dirty="0"/>
              <a:t>7 </a:t>
            </a:r>
            <a:r>
              <a:rPr lang="en-US" sz="2400" dirty="0"/>
              <a:t>For the sons of </a:t>
            </a:r>
            <a:r>
              <a:rPr lang="en-US" sz="2400" dirty="0" err="1"/>
              <a:t>Athaliah</a:t>
            </a:r>
            <a:r>
              <a:rPr lang="en-US" sz="2400" dirty="0"/>
              <a:t>, that wicked woman, had broken into the house of God, and had also</a:t>
            </a:r>
            <a:r>
              <a:rPr lang="en-US" sz="1600" dirty="0"/>
              <a:t> </a:t>
            </a:r>
            <a:r>
              <a:rPr lang="en-US" sz="2400" dirty="0"/>
              <a:t>presented</a:t>
            </a:r>
            <a:r>
              <a:rPr lang="en-US" sz="1400" dirty="0"/>
              <a:t> </a:t>
            </a:r>
            <a:r>
              <a:rPr lang="en-US" sz="2400" dirty="0"/>
              <a:t>all</a:t>
            </a:r>
            <a:r>
              <a:rPr lang="en-US" dirty="0"/>
              <a:t> </a:t>
            </a:r>
            <a:r>
              <a:rPr lang="en-US" sz="2400" dirty="0"/>
              <a:t>the</a:t>
            </a:r>
            <a:r>
              <a:rPr lang="en-US" sz="1600" dirty="0"/>
              <a:t> </a:t>
            </a:r>
            <a:r>
              <a:rPr lang="en-US" sz="2400" dirty="0"/>
              <a:t>dedicated</a:t>
            </a:r>
            <a:r>
              <a:rPr lang="en-US" sz="1600" dirty="0"/>
              <a:t> </a:t>
            </a:r>
            <a:r>
              <a:rPr lang="en-US" sz="2400" dirty="0"/>
              <a:t>things</a:t>
            </a:r>
            <a:r>
              <a:rPr lang="en-US" sz="1400" dirty="0"/>
              <a:t> </a:t>
            </a:r>
            <a:r>
              <a:rPr lang="en-US" sz="2400" dirty="0"/>
              <a:t>of</a:t>
            </a:r>
            <a:r>
              <a:rPr lang="en-US" sz="2000" dirty="0"/>
              <a:t> </a:t>
            </a:r>
            <a:r>
              <a:rPr lang="en-US" sz="2400" dirty="0"/>
              <a:t>the</a:t>
            </a:r>
            <a:r>
              <a:rPr lang="en-US" sz="1400" dirty="0"/>
              <a:t> </a:t>
            </a:r>
            <a:r>
              <a:rPr lang="en-US" sz="2400" dirty="0"/>
              <a:t>house</a:t>
            </a:r>
            <a:r>
              <a:rPr lang="en-US" sz="1600" dirty="0"/>
              <a:t> </a:t>
            </a:r>
            <a:r>
              <a:rPr lang="en-US" sz="2400" dirty="0" smtClean="0"/>
              <a:t>of</a:t>
            </a:r>
            <a:r>
              <a:rPr lang="en-US" sz="2000" dirty="0" smtClean="0"/>
              <a:t> </a:t>
            </a:r>
            <a:r>
              <a:rPr lang="en-US" sz="2400" dirty="0" smtClean="0"/>
              <a:t>the</a:t>
            </a:r>
            <a:r>
              <a:rPr lang="en-US" sz="1600" dirty="0" smtClean="0"/>
              <a:t> </a:t>
            </a:r>
            <a:r>
              <a:rPr lang="en-US" sz="2400" cap="small" dirty="0" smtClean="0"/>
              <a:t>Lord</a:t>
            </a:r>
            <a:r>
              <a:rPr lang="en-US" sz="1400" dirty="0"/>
              <a:t> </a:t>
            </a:r>
            <a:r>
              <a:rPr lang="en-US" sz="2400" dirty="0"/>
              <a:t>to</a:t>
            </a:r>
            <a:r>
              <a:rPr lang="en-US" sz="1600" dirty="0"/>
              <a:t> </a:t>
            </a:r>
            <a:r>
              <a:rPr lang="en-US" sz="2400" dirty="0" smtClean="0"/>
              <a:t>the</a:t>
            </a:r>
            <a:r>
              <a:rPr lang="en-US" sz="1600" dirty="0" smtClean="0"/>
              <a:t> </a:t>
            </a:r>
            <a:r>
              <a:rPr lang="en-US" sz="2300" dirty="0" err="1" smtClean="0"/>
              <a:t>Baals</a:t>
            </a:r>
            <a:r>
              <a:rPr lang="en-US" sz="2400" dirty="0" smtClean="0"/>
              <a:t>. </a:t>
            </a:r>
            <a:r>
              <a:rPr lang="en-US" sz="2400" b="1" baseline="30000" dirty="0" smtClean="0"/>
              <a:t>8</a:t>
            </a:r>
            <a:r>
              <a:rPr lang="en-US" sz="2400" b="1" baseline="30000" dirty="0"/>
              <a:t> </a:t>
            </a:r>
            <a:r>
              <a:rPr lang="en-US" sz="2400" dirty="0"/>
              <a:t>Then at the king’s command they made a chest, and set it outside at the gate</a:t>
            </a:r>
            <a:r>
              <a:rPr lang="en-US" dirty="0"/>
              <a:t> </a:t>
            </a:r>
            <a:r>
              <a:rPr lang="en-US" sz="2400" dirty="0"/>
              <a:t>of the</a:t>
            </a:r>
            <a:r>
              <a:rPr lang="en-US" sz="2000" dirty="0"/>
              <a:t> </a:t>
            </a:r>
            <a:r>
              <a:rPr lang="en-US" sz="2400" dirty="0"/>
              <a:t>house</a:t>
            </a:r>
            <a:r>
              <a:rPr lang="en-US" sz="2000" dirty="0"/>
              <a:t> </a:t>
            </a:r>
            <a:r>
              <a:rPr lang="en-US" sz="2400" dirty="0"/>
              <a:t>of</a:t>
            </a:r>
            <a:r>
              <a:rPr lang="en-US" sz="2000" dirty="0"/>
              <a:t> </a:t>
            </a:r>
            <a:r>
              <a:rPr lang="en-US" sz="2400" dirty="0"/>
              <a:t>the</a:t>
            </a:r>
            <a:r>
              <a:rPr lang="en-US" dirty="0"/>
              <a:t> </a:t>
            </a:r>
            <a:r>
              <a:rPr lang="en-US" sz="2400" cap="small" dirty="0"/>
              <a:t>Lord</a:t>
            </a:r>
            <a:r>
              <a:rPr lang="en-US" sz="2400" dirty="0"/>
              <a:t>.</a:t>
            </a:r>
            <a:r>
              <a:rPr lang="en-US" sz="1600" dirty="0"/>
              <a:t> </a:t>
            </a:r>
            <a:r>
              <a:rPr lang="en-US" sz="2400" b="1" baseline="30000" dirty="0"/>
              <a:t>9</a:t>
            </a:r>
            <a:r>
              <a:rPr lang="en-US" sz="1600" b="1" baseline="30000" dirty="0"/>
              <a:t> </a:t>
            </a:r>
            <a:r>
              <a:rPr lang="en-US" sz="2400" dirty="0"/>
              <a:t>And</a:t>
            </a:r>
            <a:r>
              <a:rPr lang="en-US" sz="2000" dirty="0"/>
              <a:t> </a:t>
            </a:r>
            <a:r>
              <a:rPr lang="en-US" sz="2400" dirty="0"/>
              <a:t>they</a:t>
            </a:r>
            <a:r>
              <a:rPr lang="en-US" sz="2000" dirty="0"/>
              <a:t> </a:t>
            </a:r>
            <a:r>
              <a:rPr lang="en-US" sz="2400" dirty="0"/>
              <a:t>made</a:t>
            </a:r>
            <a:r>
              <a:rPr lang="en-US" sz="2000" dirty="0"/>
              <a:t> </a:t>
            </a:r>
            <a:r>
              <a:rPr lang="en-US" sz="2400" dirty="0"/>
              <a:t>a</a:t>
            </a:r>
            <a:r>
              <a:rPr lang="en-US" sz="2000" dirty="0"/>
              <a:t> </a:t>
            </a:r>
            <a:r>
              <a:rPr lang="en-US" sz="2400" dirty="0" smtClean="0"/>
              <a:t>proclamation</a:t>
            </a:r>
            <a:r>
              <a:rPr lang="en-US" sz="2000" dirty="0" smtClean="0"/>
              <a:t> </a:t>
            </a:r>
            <a:r>
              <a:rPr lang="en-US" sz="2400" dirty="0" smtClean="0"/>
              <a:t>throughout Judah </a:t>
            </a:r>
            <a:r>
              <a:rPr lang="en-US" sz="2400" dirty="0"/>
              <a:t>and Jerusalem to bring to the </a:t>
            </a:r>
            <a:r>
              <a:rPr lang="en-US" sz="2400" cap="small" dirty="0"/>
              <a:t>Lord</a:t>
            </a:r>
            <a:r>
              <a:rPr lang="en-US" sz="2400" dirty="0"/>
              <a:t> the collection that Moses the servant of God had imposed on Israel in the wilderness. </a:t>
            </a:r>
            <a:r>
              <a:rPr lang="en-US" sz="2400" b="1" baseline="30000" dirty="0"/>
              <a:t>10 </a:t>
            </a:r>
            <a:r>
              <a:rPr lang="en-US" sz="2400" dirty="0"/>
              <a:t>Then all the leaders and all the people rejoiced, brought their contributions, </a:t>
            </a:r>
            <a:r>
              <a:rPr lang="en-US" sz="2400" dirty="0" smtClean="0"/>
              <a:t>and put them into the </a:t>
            </a:r>
            <a:r>
              <a:rPr lang="en-US" sz="2400" dirty="0"/>
              <a:t>chest until all had given. </a:t>
            </a:r>
            <a:r>
              <a:rPr lang="en-US" sz="2400" b="1" baseline="30000" dirty="0"/>
              <a:t>11 </a:t>
            </a:r>
            <a:r>
              <a:rPr lang="en-US" sz="2400" dirty="0"/>
              <a:t>So it was, at that time, when the chest was brought to the king’s official by the hand of the Levites, and when they saw that there was much money, that the king’s scribe and the high priest’s officer came and emptied the chest, and took it and returned it</a:t>
            </a:r>
            <a:r>
              <a:rPr lang="en-US" sz="2000" dirty="0"/>
              <a:t> </a:t>
            </a:r>
            <a:r>
              <a:rPr lang="en-US" sz="2400" dirty="0"/>
              <a:t>to</a:t>
            </a:r>
            <a:r>
              <a:rPr lang="en-US" sz="2000" dirty="0"/>
              <a:t> </a:t>
            </a:r>
            <a:r>
              <a:rPr lang="en-US" sz="2400" dirty="0"/>
              <a:t>its</a:t>
            </a:r>
            <a:r>
              <a:rPr lang="en-US" sz="2000" dirty="0"/>
              <a:t> </a:t>
            </a:r>
            <a:r>
              <a:rPr lang="en-US" sz="2400" dirty="0"/>
              <a:t>place.</a:t>
            </a:r>
            <a:r>
              <a:rPr lang="en-US" dirty="0"/>
              <a:t> </a:t>
            </a:r>
            <a:r>
              <a:rPr lang="en-US" sz="2400" dirty="0"/>
              <a:t>Thus</a:t>
            </a:r>
            <a:r>
              <a:rPr lang="en-US" sz="2000" dirty="0"/>
              <a:t> </a:t>
            </a:r>
            <a:r>
              <a:rPr lang="en-US" sz="2400" dirty="0"/>
              <a:t>they</a:t>
            </a:r>
            <a:r>
              <a:rPr lang="en-US" sz="2000" dirty="0"/>
              <a:t> </a:t>
            </a:r>
            <a:r>
              <a:rPr lang="en-US" sz="2400" dirty="0"/>
              <a:t>did</a:t>
            </a:r>
            <a:r>
              <a:rPr lang="en-US" sz="2000" dirty="0"/>
              <a:t> </a:t>
            </a:r>
            <a:r>
              <a:rPr lang="en-US" sz="2400" dirty="0"/>
              <a:t>day</a:t>
            </a:r>
            <a:r>
              <a:rPr lang="en-US" dirty="0"/>
              <a:t> </a:t>
            </a:r>
            <a:r>
              <a:rPr lang="en-US" sz="2400" dirty="0"/>
              <a:t>by</a:t>
            </a:r>
            <a:r>
              <a:rPr lang="en-US" dirty="0"/>
              <a:t> </a:t>
            </a:r>
            <a:r>
              <a:rPr lang="en-US" sz="2400" dirty="0"/>
              <a:t>day,</a:t>
            </a:r>
            <a:r>
              <a:rPr lang="en-US" dirty="0"/>
              <a:t> </a:t>
            </a:r>
            <a:r>
              <a:rPr lang="en-US" sz="2400" dirty="0"/>
              <a:t>and</a:t>
            </a:r>
            <a:r>
              <a:rPr lang="en-US" sz="2000" dirty="0"/>
              <a:t> </a:t>
            </a:r>
            <a:r>
              <a:rPr lang="en-US" sz="2400" dirty="0"/>
              <a:t>gathered</a:t>
            </a:r>
            <a:r>
              <a:rPr lang="en-US" dirty="0"/>
              <a:t> </a:t>
            </a:r>
            <a:r>
              <a:rPr lang="en-US" sz="2400" dirty="0"/>
              <a:t>money</a:t>
            </a:r>
            <a:r>
              <a:rPr lang="en-US" sz="2000" dirty="0"/>
              <a:t> </a:t>
            </a:r>
            <a:r>
              <a:rPr lang="en-US" sz="2400" dirty="0" smtClean="0"/>
              <a:t>in</a:t>
            </a:r>
            <a:r>
              <a:rPr lang="en-US" dirty="0" smtClean="0"/>
              <a:t> </a:t>
            </a:r>
            <a:r>
              <a:rPr lang="en-US" sz="2400" dirty="0" smtClean="0"/>
              <a:t>abundance.</a:t>
            </a:r>
            <a:endParaRPr lang="en-US" sz="2400" dirty="0"/>
          </a:p>
        </p:txBody>
      </p:sp>
    </p:spTree>
    <p:extLst>
      <p:ext uri="{BB962C8B-B14F-4D97-AF65-F5344CB8AC3E}">
        <p14:creationId xmlns:p14="http://schemas.microsoft.com/office/powerpoint/2010/main" val="6056437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685800" y="1"/>
            <a:ext cx="7772400" cy="457199"/>
          </a:xfrm>
        </p:spPr>
        <p:txBody>
          <a:bodyPr/>
          <a:lstStyle/>
          <a:p>
            <a:r>
              <a:rPr lang="en-US" altLang="en-US" sz="2800" b="1" dirty="0"/>
              <a:t>2 </a:t>
            </a:r>
            <a:r>
              <a:rPr lang="en-US" altLang="en-US" sz="2800" b="1" dirty="0" smtClean="0"/>
              <a:t>Chronicles 24:3-15</a:t>
            </a:r>
            <a:endParaRPr lang="en-US" altLang="en-US" sz="2800" b="1" dirty="0"/>
          </a:p>
        </p:txBody>
      </p:sp>
      <p:sp>
        <p:nvSpPr>
          <p:cNvPr id="2" name="TextBox 1"/>
          <p:cNvSpPr txBox="1"/>
          <p:nvPr/>
        </p:nvSpPr>
        <p:spPr>
          <a:xfrm>
            <a:off x="0" y="381000"/>
            <a:ext cx="9144000" cy="6684907"/>
          </a:xfrm>
          <a:prstGeom prst="rect">
            <a:avLst/>
          </a:prstGeom>
          <a:noFill/>
        </p:spPr>
        <p:txBody>
          <a:bodyPr wrap="square" rtlCol="0">
            <a:spAutoFit/>
          </a:bodyPr>
          <a:lstStyle/>
          <a:p>
            <a:pPr>
              <a:lnSpc>
                <a:spcPct val="83000"/>
              </a:lnSpc>
            </a:pPr>
            <a:r>
              <a:rPr lang="en-US" sz="2400" b="1" baseline="30000" dirty="0"/>
              <a:t>4 </a:t>
            </a:r>
            <a:r>
              <a:rPr lang="en-US" sz="2400" dirty="0"/>
              <a:t>Now</a:t>
            </a:r>
            <a:r>
              <a:rPr lang="en-US" sz="2200" dirty="0"/>
              <a:t> </a:t>
            </a:r>
            <a:r>
              <a:rPr lang="en-US" sz="2400" dirty="0"/>
              <a:t>it happened</a:t>
            </a:r>
            <a:r>
              <a:rPr lang="en-US" sz="2000" dirty="0"/>
              <a:t> </a:t>
            </a:r>
            <a:r>
              <a:rPr lang="en-US" sz="2400" dirty="0"/>
              <a:t>after this</a:t>
            </a:r>
            <a:r>
              <a:rPr lang="en-US" sz="2000" dirty="0"/>
              <a:t> </a:t>
            </a:r>
            <a:r>
              <a:rPr lang="en-US" sz="2400" dirty="0"/>
              <a:t>that</a:t>
            </a:r>
            <a:r>
              <a:rPr lang="en-US" sz="2000" dirty="0"/>
              <a:t> </a:t>
            </a:r>
            <a:r>
              <a:rPr lang="en-US" sz="2400" dirty="0" err="1"/>
              <a:t>Joash</a:t>
            </a:r>
            <a:r>
              <a:rPr lang="en-US" sz="2400" dirty="0"/>
              <a:t> set his</a:t>
            </a:r>
            <a:r>
              <a:rPr lang="en-US" sz="2000" dirty="0"/>
              <a:t> </a:t>
            </a:r>
            <a:r>
              <a:rPr lang="en-US" sz="2400" dirty="0"/>
              <a:t>heart</a:t>
            </a:r>
            <a:r>
              <a:rPr lang="en-US" sz="2000" dirty="0"/>
              <a:t> </a:t>
            </a:r>
            <a:r>
              <a:rPr lang="en-US" sz="2400" dirty="0"/>
              <a:t>on repairing </a:t>
            </a:r>
            <a:r>
              <a:rPr lang="en-US" sz="2400" dirty="0" smtClean="0"/>
              <a:t>the house of the</a:t>
            </a:r>
            <a:r>
              <a:rPr lang="en-US" sz="2400" dirty="0"/>
              <a:t> </a:t>
            </a:r>
            <a:r>
              <a:rPr lang="en-US" sz="2400" cap="small" dirty="0"/>
              <a:t>Lord</a:t>
            </a:r>
            <a:r>
              <a:rPr lang="en-US" sz="2400" dirty="0"/>
              <a:t>. </a:t>
            </a:r>
            <a:r>
              <a:rPr lang="en-US" sz="2400" b="1" baseline="30000" dirty="0"/>
              <a:t>5 </a:t>
            </a:r>
            <a:r>
              <a:rPr lang="en-US" sz="2400" dirty="0"/>
              <a:t>Then he gathered the priests and the Levites, and said to them, “Go out to the cities of Judah, and gather from all Israel money to repair the house of your God from year to year, and see that you do it quickly</a:t>
            </a:r>
            <a:r>
              <a:rPr lang="en-US" sz="2400" dirty="0" smtClean="0"/>
              <a:t>.” However </a:t>
            </a:r>
            <a:r>
              <a:rPr lang="en-US" sz="2400" dirty="0"/>
              <a:t>the Levites did not do it quickly. </a:t>
            </a:r>
            <a:r>
              <a:rPr lang="en-US" sz="2400" b="1" baseline="30000" dirty="0"/>
              <a:t>6 </a:t>
            </a:r>
            <a:r>
              <a:rPr lang="en-US" sz="2400" dirty="0"/>
              <a:t>So the king called </a:t>
            </a:r>
            <a:r>
              <a:rPr lang="en-US" sz="2400" dirty="0" err="1"/>
              <a:t>Jehoiada</a:t>
            </a:r>
            <a:r>
              <a:rPr lang="en-US" sz="2400" dirty="0"/>
              <a:t> the </a:t>
            </a:r>
            <a:r>
              <a:rPr lang="en-US" sz="2400" dirty="0" smtClean="0"/>
              <a:t>chief-priest</a:t>
            </a:r>
            <a:r>
              <a:rPr lang="en-US" sz="2400" dirty="0"/>
              <a:t>, and said to him, “Why have you not required the Levites to bring in from Judah and from Jerusalem </a:t>
            </a:r>
            <a:r>
              <a:rPr lang="en-US" sz="2400" dirty="0" smtClean="0"/>
              <a:t>the collection, </a:t>
            </a:r>
            <a:r>
              <a:rPr lang="en-US" sz="2400" dirty="0" smtClean="0">
                <a:solidFill>
                  <a:srgbClr val="FFFF00"/>
                </a:solidFill>
              </a:rPr>
              <a:t>according to </a:t>
            </a:r>
            <a:r>
              <a:rPr lang="en-US" sz="2400" dirty="0">
                <a:solidFill>
                  <a:srgbClr val="FFFF00"/>
                </a:solidFill>
              </a:rPr>
              <a:t>the commandment of Moses the servant </a:t>
            </a:r>
            <a:r>
              <a:rPr lang="en-US" sz="2400" dirty="0" smtClean="0">
                <a:solidFill>
                  <a:srgbClr val="FFFF00"/>
                </a:solidFill>
              </a:rPr>
              <a:t>of the </a:t>
            </a:r>
            <a:r>
              <a:rPr lang="en-US" sz="2400" cap="small" dirty="0" smtClean="0">
                <a:solidFill>
                  <a:srgbClr val="FFFF00"/>
                </a:solidFill>
              </a:rPr>
              <a:t>Lord</a:t>
            </a:r>
            <a:r>
              <a:rPr lang="en-US" sz="2400" dirty="0"/>
              <a:t> and of the assembly of Israel, for the tabernacle of witness?” </a:t>
            </a:r>
            <a:r>
              <a:rPr lang="en-US" sz="2400" b="1" baseline="30000" dirty="0"/>
              <a:t>7 </a:t>
            </a:r>
            <a:r>
              <a:rPr lang="en-US" sz="2400" dirty="0"/>
              <a:t>For the sons of </a:t>
            </a:r>
            <a:r>
              <a:rPr lang="en-US" sz="2400" dirty="0" err="1"/>
              <a:t>Athaliah</a:t>
            </a:r>
            <a:r>
              <a:rPr lang="en-US" sz="2400" dirty="0"/>
              <a:t>, that wicked woman, had broken into the house of God, and had also</a:t>
            </a:r>
            <a:r>
              <a:rPr lang="en-US" sz="1600" dirty="0"/>
              <a:t> </a:t>
            </a:r>
            <a:r>
              <a:rPr lang="en-US" sz="2400" dirty="0"/>
              <a:t>presented</a:t>
            </a:r>
            <a:r>
              <a:rPr lang="en-US" sz="1400" dirty="0"/>
              <a:t> </a:t>
            </a:r>
            <a:r>
              <a:rPr lang="en-US" sz="2400" dirty="0"/>
              <a:t>all</a:t>
            </a:r>
            <a:r>
              <a:rPr lang="en-US" dirty="0"/>
              <a:t> </a:t>
            </a:r>
            <a:r>
              <a:rPr lang="en-US" sz="2400" dirty="0"/>
              <a:t>the</a:t>
            </a:r>
            <a:r>
              <a:rPr lang="en-US" sz="1600" dirty="0"/>
              <a:t> </a:t>
            </a:r>
            <a:r>
              <a:rPr lang="en-US" sz="2400" dirty="0"/>
              <a:t>dedicated</a:t>
            </a:r>
            <a:r>
              <a:rPr lang="en-US" sz="1600" dirty="0"/>
              <a:t> </a:t>
            </a:r>
            <a:r>
              <a:rPr lang="en-US" sz="2400" dirty="0"/>
              <a:t>things</a:t>
            </a:r>
            <a:r>
              <a:rPr lang="en-US" sz="1400" dirty="0"/>
              <a:t> </a:t>
            </a:r>
            <a:r>
              <a:rPr lang="en-US" sz="2400" dirty="0"/>
              <a:t>of</a:t>
            </a:r>
            <a:r>
              <a:rPr lang="en-US" sz="2000" dirty="0"/>
              <a:t> </a:t>
            </a:r>
            <a:r>
              <a:rPr lang="en-US" sz="2400" dirty="0"/>
              <a:t>the</a:t>
            </a:r>
            <a:r>
              <a:rPr lang="en-US" sz="1400" dirty="0"/>
              <a:t> </a:t>
            </a:r>
            <a:r>
              <a:rPr lang="en-US" sz="2400" dirty="0"/>
              <a:t>house</a:t>
            </a:r>
            <a:r>
              <a:rPr lang="en-US" sz="1600" dirty="0"/>
              <a:t> </a:t>
            </a:r>
            <a:r>
              <a:rPr lang="en-US" sz="2400" dirty="0" smtClean="0"/>
              <a:t>of</a:t>
            </a:r>
            <a:r>
              <a:rPr lang="en-US" sz="2000" dirty="0" smtClean="0"/>
              <a:t> </a:t>
            </a:r>
            <a:r>
              <a:rPr lang="en-US" sz="2400" dirty="0" smtClean="0"/>
              <a:t>the</a:t>
            </a:r>
            <a:r>
              <a:rPr lang="en-US" sz="1600" dirty="0" smtClean="0"/>
              <a:t> </a:t>
            </a:r>
            <a:r>
              <a:rPr lang="en-US" sz="2400" cap="small" dirty="0" smtClean="0"/>
              <a:t>Lord</a:t>
            </a:r>
            <a:r>
              <a:rPr lang="en-US" sz="1400" dirty="0"/>
              <a:t> </a:t>
            </a:r>
            <a:r>
              <a:rPr lang="en-US" sz="2400" dirty="0"/>
              <a:t>to</a:t>
            </a:r>
            <a:r>
              <a:rPr lang="en-US" sz="1600" dirty="0"/>
              <a:t> </a:t>
            </a:r>
            <a:r>
              <a:rPr lang="en-US" sz="2400" dirty="0" smtClean="0"/>
              <a:t>the</a:t>
            </a:r>
            <a:r>
              <a:rPr lang="en-US" sz="1600" dirty="0" smtClean="0"/>
              <a:t> </a:t>
            </a:r>
            <a:r>
              <a:rPr lang="en-US" sz="2300" dirty="0" err="1" smtClean="0"/>
              <a:t>Baals</a:t>
            </a:r>
            <a:r>
              <a:rPr lang="en-US" sz="2400" dirty="0" smtClean="0"/>
              <a:t>. </a:t>
            </a:r>
            <a:r>
              <a:rPr lang="en-US" sz="2400" b="1" baseline="30000" dirty="0" smtClean="0"/>
              <a:t>8</a:t>
            </a:r>
            <a:r>
              <a:rPr lang="en-US" sz="2400" b="1" baseline="30000" dirty="0"/>
              <a:t> </a:t>
            </a:r>
            <a:r>
              <a:rPr lang="en-US" sz="2400" dirty="0"/>
              <a:t>Then at the king’s command they made a chest, and set it outside at the gate</a:t>
            </a:r>
            <a:r>
              <a:rPr lang="en-US" dirty="0"/>
              <a:t> </a:t>
            </a:r>
            <a:r>
              <a:rPr lang="en-US" sz="2400" dirty="0"/>
              <a:t>of the</a:t>
            </a:r>
            <a:r>
              <a:rPr lang="en-US" sz="2000" dirty="0"/>
              <a:t> </a:t>
            </a:r>
            <a:r>
              <a:rPr lang="en-US" sz="2400" dirty="0"/>
              <a:t>house</a:t>
            </a:r>
            <a:r>
              <a:rPr lang="en-US" sz="2000" dirty="0"/>
              <a:t> </a:t>
            </a:r>
            <a:r>
              <a:rPr lang="en-US" sz="2400" dirty="0"/>
              <a:t>of</a:t>
            </a:r>
            <a:r>
              <a:rPr lang="en-US" sz="2000" dirty="0"/>
              <a:t> </a:t>
            </a:r>
            <a:r>
              <a:rPr lang="en-US" sz="2400" dirty="0"/>
              <a:t>the</a:t>
            </a:r>
            <a:r>
              <a:rPr lang="en-US" dirty="0"/>
              <a:t> </a:t>
            </a:r>
            <a:r>
              <a:rPr lang="en-US" sz="2400" cap="small" dirty="0"/>
              <a:t>Lord</a:t>
            </a:r>
            <a:r>
              <a:rPr lang="en-US" sz="2400" dirty="0"/>
              <a:t>.</a:t>
            </a:r>
            <a:r>
              <a:rPr lang="en-US" sz="1600" dirty="0"/>
              <a:t> </a:t>
            </a:r>
            <a:r>
              <a:rPr lang="en-US" sz="2400" b="1" baseline="30000" dirty="0"/>
              <a:t>9</a:t>
            </a:r>
            <a:r>
              <a:rPr lang="en-US" sz="1600" b="1" baseline="30000" dirty="0"/>
              <a:t> </a:t>
            </a:r>
            <a:r>
              <a:rPr lang="en-US" sz="2400" dirty="0"/>
              <a:t>And</a:t>
            </a:r>
            <a:r>
              <a:rPr lang="en-US" sz="2000" dirty="0"/>
              <a:t> </a:t>
            </a:r>
            <a:r>
              <a:rPr lang="en-US" sz="2400" dirty="0"/>
              <a:t>they</a:t>
            </a:r>
            <a:r>
              <a:rPr lang="en-US" sz="2000" dirty="0"/>
              <a:t> </a:t>
            </a:r>
            <a:r>
              <a:rPr lang="en-US" sz="2400" dirty="0"/>
              <a:t>made</a:t>
            </a:r>
            <a:r>
              <a:rPr lang="en-US" sz="2000" dirty="0"/>
              <a:t> </a:t>
            </a:r>
            <a:r>
              <a:rPr lang="en-US" sz="2400" dirty="0"/>
              <a:t>a</a:t>
            </a:r>
            <a:r>
              <a:rPr lang="en-US" sz="2000" dirty="0"/>
              <a:t> </a:t>
            </a:r>
            <a:r>
              <a:rPr lang="en-US" sz="2400" dirty="0" smtClean="0"/>
              <a:t>proclamation</a:t>
            </a:r>
            <a:r>
              <a:rPr lang="en-US" sz="2000" dirty="0" smtClean="0"/>
              <a:t> </a:t>
            </a:r>
            <a:r>
              <a:rPr lang="en-US" sz="2400" dirty="0" smtClean="0"/>
              <a:t>throughout Judah </a:t>
            </a:r>
            <a:r>
              <a:rPr lang="en-US" sz="2400" dirty="0"/>
              <a:t>and Jerusalem to bring to the </a:t>
            </a:r>
            <a:r>
              <a:rPr lang="en-US" sz="2400" cap="small" dirty="0"/>
              <a:t>Lord</a:t>
            </a:r>
            <a:r>
              <a:rPr lang="en-US" sz="2400" dirty="0"/>
              <a:t> the collection that Moses the servant of God had imposed on Israel in the wilderness. </a:t>
            </a:r>
            <a:r>
              <a:rPr lang="en-US" sz="2400" b="1" baseline="30000" dirty="0"/>
              <a:t>10 </a:t>
            </a:r>
            <a:r>
              <a:rPr lang="en-US" sz="2400" dirty="0"/>
              <a:t>Then all the leaders and all the people rejoiced, brought their contributions, </a:t>
            </a:r>
            <a:r>
              <a:rPr lang="en-US" sz="2400" dirty="0" smtClean="0"/>
              <a:t>and put them into the </a:t>
            </a:r>
            <a:r>
              <a:rPr lang="en-US" sz="2400" dirty="0"/>
              <a:t>chest until all had given. </a:t>
            </a:r>
            <a:r>
              <a:rPr lang="en-US" sz="2400" b="1" baseline="30000" dirty="0"/>
              <a:t>11 </a:t>
            </a:r>
            <a:r>
              <a:rPr lang="en-US" sz="2400" dirty="0"/>
              <a:t>So it was, at that time, when the chest was brought to the king’s official by the hand of the Levites, and when they saw that there was much money, that the king’s scribe and the high priest’s officer came and emptied the chest, and took it and returned it</a:t>
            </a:r>
            <a:r>
              <a:rPr lang="en-US" sz="2000" dirty="0"/>
              <a:t> </a:t>
            </a:r>
            <a:r>
              <a:rPr lang="en-US" sz="2400" dirty="0"/>
              <a:t>to</a:t>
            </a:r>
            <a:r>
              <a:rPr lang="en-US" sz="2000" dirty="0"/>
              <a:t> </a:t>
            </a:r>
            <a:r>
              <a:rPr lang="en-US" sz="2400" dirty="0"/>
              <a:t>its</a:t>
            </a:r>
            <a:r>
              <a:rPr lang="en-US" sz="2000" dirty="0"/>
              <a:t> </a:t>
            </a:r>
            <a:r>
              <a:rPr lang="en-US" sz="2400" dirty="0"/>
              <a:t>place.</a:t>
            </a:r>
            <a:r>
              <a:rPr lang="en-US" dirty="0"/>
              <a:t> </a:t>
            </a:r>
            <a:r>
              <a:rPr lang="en-US" sz="2400" dirty="0"/>
              <a:t>Thus</a:t>
            </a:r>
            <a:r>
              <a:rPr lang="en-US" sz="2000" dirty="0"/>
              <a:t> </a:t>
            </a:r>
            <a:r>
              <a:rPr lang="en-US" sz="2400" dirty="0"/>
              <a:t>they</a:t>
            </a:r>
            <a:r>
              <a:rPr lang="en-US" sz="2000" dirty="0"/>
              <a:t> </a:t>
            </a:r>
            <a:r>
              <a:rPr lang="en-US" sz="2400" dirty="0"/>
              <a:t>did</a:t>
            </a:r>
            <a:r>
              <a:rPr lang="en-US" sz="2000" dirty="0"/>
              <a:t> </a:t>
            </a:r>
            <a:r>
              <a:rPr lang="en-US" sz="2400" dirty="0"/>
              <a:t>day</a:t>
            </a:r>
            <a:r>
              <a:rPr lang="en-US" dirty="0"/>
              <a:t> </a:t>
            </a:r>
            <a:r>
              <a:rPr lang="en-US" sz="2400" dirty="0"/>
              <a:t>by</a:t>
            </a:r>
            <a:r>
              <a:rPr lang="en-US" dirty="0"/>
              <a:t> </a:t>
            </a:r>
            <a:r>
              <a:rPr lang="en-US" sz="2400" dirty="0"/>
              <a:t>day,</a:t>
            </a:r>
            <a:r>
              <a:rPr lang="en-US" dirty="0"/>
              <a:t> </a:t>
            </a:r>
            <a:r>
              <a:rPr lang="en-US" sz="2400" dirty="0"/>
              <a:t>and</a:t>
            </a:r>
            <a:r>
              <a:rPr lang="en-US" sz="2000" dirty="0"/>
              <a:t> </a:t>
            </a:r>
            <a:r>
              <a:rPr lang="en-US" sz="2400" dirty="0"/>
              <a:t>gathered</a:t>
            </a:r>
            <a:r>
              <a:rPr lang="en-US" dirty="0"/>
              <a:t> </a:t>
            </a:r>
            <a:r>
              <a:rPr lang="en-US" sz="2400" dirty="0"/>
              <a:t>money</a:t>
            </a:r>
            <a:r>
              <a:rPr lang="en-US" sz="2000" dirty="0"/>
              <a:t> </a:t>
            </a:r>
            <a:r>
              <a:rPr lang="en-US" sz="2400" dirty="0" smtClean="0"/>
              <a:t>in</a:t>
            </a:r>
            <a:r>
              <a:rPr lang="en-US" dirty="0" smtClean="0"/>
              <a:t> </a:t>
            </a:r>
            <a:r>
              <a:rPr lang="en-US" sz="2400" dirty="0" smtClean="0"/>
              <a:t>abundance.</a:t>
            </a:r>
            <a:endParaRPr lang="en-US" sz="2400" dirty="0"/>
          </a:p>
        </p:txBody>
      </p:sp>
    </p:spTree>
    <p:extLst>
      <p:ext uri="{BB962C8B-B14F-4D97-AF65-F5344CB8AC3E}">
        <p14:creationId xmlns:p14="http://schemas.microsoft.com/office/powerpoint/2010/main" val="296834412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685800" y="1"/>
            <a:ext cx="7772400" cy="457199"/>
          </a:xfrm>
        </p:spPr>
        <p:txBody>
          <a:bodyPr/>
          <a:lstStyle/>
          <a:p>
            <a:r>
              <a:rPr lang="en-US" altLang="en-US" sz="2800" b="1" dirty="0"/>
              <a:t>2 </a:t>
            </a:r>
            <a:r>
              <a:rPr lang="en-US" altLang="en-US" sz="2800" b="1" dirty="0" smtClean="0"/>
              <a:t>Chronicles 24:3-15</a:t>
            </a:r>
            <a:endParaRPr lang="en-US" altLang="en-US" sz="2800" b="1" dirty="0"/>
          </a:p>
        </p:txBody>
      </p:sp>
      <p:sp>
        <p:nvSpPr>
          <p:cNvPr id="2" name="TextBox 1"/>
          <p:cNvSpPr txBox="1"/>
          <p:nvPr/>
        </p:nvSpPr>
        <p:spPr>
          <a:xfrm>
            <a:off x="0" y="381000"/>
            <a:ext cx="9144000" cy="6684907"/>
          </a:xfrm>
          <a:prstGeom prst="rect">
            <a:avLst/>
          </a:prstGeom>
          <a:noFill/>
        </p:spPr>
        <p:txBody>
          <a:bodyPr wrap="square" rtlCol="0">
            <a:spAutoFit/>
          </a:bodyPr>
          <a:lstStyle/>
          <a:p>
            <a:pPr>
              <a:lnSpc>
                <a:spcPct val="83000"/>
              </a:lnSpc>
            </a:pPr>
            <a:r>
              <a:rPr lang="en-US" sz="2400" b="1" baseline="30000" dirty="0"/>
              <a:t>4 </a:t>
            </a:r>
            <a:r>
              <a:rPr lang="en-US" sz="2400" dirty="0"/>
              <a:t>Now</a:t>
            </a:r>
            <a:r>
              <a:rPr lang="en-US" sz="2200" dirty="0"/>
              <a:t> </a:t>
            </a:r>
            <a:r>
              <a:rPr lang="en-US" sz="2400" dirty="0"/>
              <a:t>it happened</a:t>
            </a:r>
            <a:r>
              <a:rPr lang="en-US" sz="2000" dirty="0"/>
              <a:t> </a:t>
            </a:r>
            <a:r>
              <a:rPr lang="en-US" sz="2400" dirty="0"/>
              <a:t>after this</a:t>
            </a:r>
            <a:r>
              <a:rPr lang="en-US" sz="2000" dirty="0"/>
              <a:t> </a:t>
            </a:r>
            <a:r>
              <a:rPr lang="en-US" sz="2400" dirty="0"/>
              <a:t>that</a:t>
            </a:r>
            <a:r>
              <a:rPr lang="en-US" sz="2000" dirty="0"/>
              <a:t> </a:t>
            </a:r>
            <a:r>
              <a:rPr lang="en-US" sz="2400" dirty="0" err="1"/>
              <a:t>Joash</a:t>
            </a:r>
            <a:r>
              <a:rPr lang="en-US" sz="2400" dirty="0"/>
              <a:t> set his</a:t>
            </a:r>
            <a:r>
              <a:rPr lang="en-US" sz="2000" dirty="0"/>
              <a:t> </a:t>
            </a:r>
            <a:r>
              <a:rPr lang="en-US" sz="2400" dirty="0"/>
              <a:t>heart</a:t>
            </a:r>
            <a:r>
              <a:rPr lang="en-US" sz="2000" dirty="0"/>
              <a:t> </a:t>
            </a:r>
            <a:r>
              <a:rPr lang="en-US" sz="2400" dirty="0"/>
              <a:t>on repairing </a:t>
            </a:r>
            <a:r>
              <a:rPr lang="en-US" sz="2400" dirty="0" smtClean="0"/>
              <a:t>the house of the</a:t>
            </a:r>
            <a:r>
              <a:rPr lang="en-US" sz="2400" dirty="0"/>
              <a:t> </a:t>
            </a:r>
            <a:r>
              <a:rPr lang="en-US" sz="2400" cap="small" dirty="0"/>
              <a:t>Lord</a:t>
            </a:r>
            <a:r>
              <a:rPr lang="en-US" sz="2400" dirty="0"/>
              <a:t>. </a:t>
            </a:r>
            <a:r>
              <a:rPr lang="en-US" sz="2400" b="1" baseline="30000" dirty="0"/>
              <a:t>5 </a:t>
            </a:r>
            <a:r>
              <a:rPr lang="en-US" sz="2400" dirty="0"/>
              <a:t>Then he gathered the priests and the Levites, and said to them, “Go out to the cities of Judah, and gather from all Israel money to repair the house of your God from year to year, and see that you do it quickly</a:t>
            </a:r>
            <a:r>
              <a:rPr lang="en-US" sz="2400" dirty="0" smtClean="0"/>
              <a:t>.” However </a:t>
            </a:r>
            <a:r>
              <a:rPr lang="en-US" sz="2400" dirty="0"/>
              <a:t>the Levites did not do it quickly. </a:t>
            </a:r>
            <a:r>
              <a:rPr lang="en-US" sz="2400" b="1" baseline="30000" dirty="0"/>
              <a:t>6 </a:t>
            </a:r>
            <a:r>
              <a:rPr lang="en-US" sz="2400" dirty="0"/>
              <a:t>So the king called </a:t>
            </a:r>
            <a:r>
              <a:rPr lang="en-US" sz="2400" dirty="0" err="1"/>
              <a:t>Jehoiada</a:t>
            </a:r>
            <a:r>
              <a:rPr lang="en-US" sz="2400" dirty="0"/>
              <a:t> the </a:t>
            </a:r>
            <a:r>
              <a:rPr lang="en-US" sz="2400" dirty="0" smtClean="0"/>
              <a:t>chief-priest</a:t>
            </a:r>
            <a:r>
              <a:rPr lang="en-US" sz="2400" dirty="0"/>
              <a:t>, and said to him, “Why have you not required the Levites to bring in from Judah and from Jerusalem </a:t>
            </a:r>
            <a:r>
              <a:rPr lang="en-US" sz="2400" dirty="0" smtClean="0"/>
              <a:t>the collection, </a:t>
            </a:r>
            <a:r>
              <a:rPr lang="en-US" sz="2400" dirty="0" smtClean="0">
                <a:solidFill>
                  <a:srgbClr val="FFFF00"/>
                </a:solidFill>
              </a:rPr>
              <a:t>according to </a:t>
            </a:r>
            <a:r>
              <a:rPr lang="en-US" sz="2400" dirty="0">
                <a:solidFill>
                  <a:srgbClr val="FFFF00"/>
                </a:solidFill>
              </a:rPr>
              <a:t>the commandment of Moses the servant </a:t>
            </a:r>
            <a:r>
              <a:rPr lang="en-US" sz="2400" dirty="0" smtClean="0">
                <a:solidFill>
                  <a:srgbClr val="FFFF00"/>
                </a:solidFill>
              </a:rPr>
              <a:t>of the </a:t>
            </a:r>
            <a:r>
              <a:rPr lang="en-US" sz="2400" cap="small" dirty="0" smtClean="0">
                <a:solidFill>
                  <a:srgbClr val="FFFF00"/>
                </a:solidFill>
              </a:rPr>
              <a:t>Lord</a:t>
            </a:r>
            <a:r>
              <a:rPr lang="en-US" sz="2400" dirty="0"/>
              <a:t> and of the assembly of Israel, for the tabernacle of witness?” </a:t>
            </a:r>
            <a:r>
              <a:rPr lang="en-US" sz="2400" b="1" baseline="30000" dirty="0"/>
              <a:t>7 </a:t>
            </a:r>
            <a:r>
              <a:rPr lang="en-US" sz="2400" dirty="0"/>
              <a:t>For the sons of </a:t>
            </a:r>
            <a:r>
              <a:rPr lang="en-US" sz="2400" dirty="0" err="1"/>
              <a:t>Athaliah</a:t>
            </a:r>
            <a:r>
              <a:rPr lang="en-US" sz="2400" dirty="0"/>
              <a:t>, that wicked woman, had broken into the house of God, and had also</a:t>
            </a:r>
            <a:r>
              <a:rPr lang="en-US" sz="1600" dirty="0"/>
              <a:t> </a:t>
            </a:r>
            <a:r>
              <a:rPr lang="en-US" sz="2400" dirty="0"/>
              <a:t>presented</a:t>
            </a:r>
            <a:r>
              <a:rPr lang="en-US" sz="1400" dirty="0"/>
              <a:t> </a:t>
            </a:r>
            <a:r>
              <a:rPr lang="en-US" sz="2400" dirty="0"/>
              <a:t>all</a:t>
            </a:r>
            <a:r>
              <a:rPr lang="en-US" dirty="0"/>
              <a:t> </a:t>
            </a:r>
            <a:r>
              <a:rPr lang="en-US" sz="2400" dirty="0"/>
              <a:t>the</a:t>
            </a:r>
            <a:r>
              <a:rPr lang="en-US" sz="1600" dirty="0"/>
              <a:t> </a:t>
            </a:r>
            <a:r>
              <a:rPr lang="en-US" sz="2400" dirty="0"/>
              <a:t>dedicated</a:t>
            </a:r>
            <a:r>
              <a:rPr lang="en-US" sz="1600" dirty="0"/>
              <a:t> </a:t>
            </a:r>
            <a:r>
              <a:rPr lang="en-US" sz="2400" dirty="0"/>
              <a:t>things</a:t>
            </a:r>
            <a:r>
              <a:rPr lang="en-US" sz="1400" dirty="0"/>
              <a:t> </a:t>
            </a:r>
            <a:r>
              <a:rPr lang="en-US" sz="2400" dirty="0"/>
              <a:t>of</a:t>
            </a:r>
            <a:r>
              <a:rPr lang="en-US" sz="2000" dirty="0"/>
              <a:t> </a:t>
            </a:r>
            <a:r>
              <a:rPr lang="en-US" sz="2400" dirty="0"/>
              <a:t>the</a:t>
            </a:r>
            <a:r>
              <a:rPr lang="en-US" sz="1400" dirty="0"/>
              <a:t> </a:t>
            </a:r>
            <a:r>
              <a:rPr lang="en-US" sz="2400" dirty="0"/>
              <a:t>house</a:t>
            </a:r>
            <a:r>
              <a:rPr lang="en-US" sz="1600" dirty="0"/>
              <a:t> </a:t>
            </a:r>
            <a:r>
              <a:rPr lang="en-US" sz="2400" dirty="0" smtClean="0"/>
              <a:t>of</a:t>
            </a:r>
            <a:r>
              <a:rPr lang="en-US" sz="2000" dirty="0" smtClean="0"/>
              <a:t> </a:t>
            </a:r>
            <a:r>
              <a:rPr lang="en-US" sz="2400" dirty="0" smtClean="0"/>
              <a:t>the</a:t>
            </a:r>
            <a:r>
              <a:rPr lang="en-US" sz="1600" dirty="0" smtClean="0"/>
              <a:t> </a:t>
            </a:r>
            <a:r>
              <a:rPr lang="en-US" sz="2400" cap="small" dirty="0" smtClean="0"/>
              <a:t>Lord</a:t>
            </a:r>
            <a:r>
              <a:rPr lang="en-US" sz="1400" dirty="0"/>
              <a:t> </a:t>
            </a:r>
            <a:r>
              <a:rPr lang="en-US" sz="2400" dirty="0"/>
              <a:t>to</a:t>
            </a:r>
            <a:r>
              <a:rPr lang="en-US" sz="1600" dirty="0"/>
              <a:t> </a:t>
            </a:r>
            <a:r>
              <a:rPr lang="en-US" sz="2400" dirty="0" smtClean="0"/>
              <a:t>the</a:t>
            </a:r>
            <a:r>
              <a:rPr lang="en-US" sz="1600" dirty="0" smtClean="0"/>
              <a:t> </a:t>
            </a:r>
            <a:r>
              <a:rPr lang="en-US" sz="2300" dirty="0" err="1" smtClean="0"/>
              <a:t>Baals</a:t>
            </a:r>
            <a:r>
              <a:rPr lang="en-US" sz="2400" dirty="0" smtClean="0"/>
              <a:t>. </a:t>
            </a:r>
            <a:r>
              <a:rPr lang="en-US" sz="2400" b="1" baseline="30000" dirty="0" smtClean="0"/>
              <a:t>8</a:t>
            </a:r>
            <a:r>
              <a:rPr lang="en-US" sz="2400" b="1" baseline="30000" dirty="0"/>
              <a:t> </a:t>
            </a:r>
            <a:r>
              <a:rPr lang="en-US" sz="2400" dirty="0"/>
              <a:t>Then at the king’s command they made a chest, and set it outside at the gate</a:t>
            </a:r>
            <a:r>
              <a:rPr lang="en-US" dirty="0"/>
              <a:t> </a:t>
            </a:r>
            <a:r>
              <a:rPr lang="en-US" sz="2400" dirty="0"/>
              <a:t>of the</a:t>
            </a:r>
            <a:r>
              <a:rPr lang="en-US" sz="2000" dirty="0"/>
              <a:t> </a:t>
            </a:r>
            <a:r>
              <a:rPr lang="en-US" sz="2400" dirty="0"/>
              <a:t>house</a:t>
            </a:r>
            <a:r>
              <a:rPr lang="en-US" sz="2000" dirty="0"/>
              <a:t> </a:t>
            </a:r>
            <a:r>
              <a:rPr lang="en-US" sz="2400" dirty="0"/>
              <a:t>of</a:t>
            </a:r>
            <a:r>
              <a:rPr lang="en-US" sz="2000" dirty="0"/>
              <a:t> </a:t>
            </a:r>
            <a:r>
              <a:rPr lang="en-US" sz="2400" dirty="0"/>
              <a:t>the</a:t>
            </a:r>
            <a:r>
              <a:rPr lang="en-US" dirty="0"/>
              <a:t> </a:t>
            </a:r>
            <a:r>
              <a:rPr lang="en-US" sz="2400" cap="small" dirty="0"/>
              <a:t>Lord</a:t>
            </a:r>
            <a:r>
              <a:rPr lang="en-US" sz="2400" dirty="0"/>
              <a:t>.</a:t>
            </a:r>
            <a:r>
              <a:rPr lang="en-US" sz="1600" dirty="0"/>
              <a:t> </a:t>
            </a:r>
            <a:r>
              <a:rPr lang="en-US" sz="2400" b="1" baseline="30000" dirty="0"/>
              <a:t>9</a:t>
            </a:r>
            <a:r>
              <a:rPr lang="en-US" sz="1600" b="1" baseline="30000" dirty="0"/>
              <a:t> </a:t>
            </a:r>
            <a:r>
              <a:rPr lang="en-US" sz="2400" dirty="0"/>
              <a:t>And</a:t>
            </a:r>
            <a:r>
              <a:rPr lang="en-US" sz="2000" dirty="0"/>
              <a:t> </a:t>
            </a:r>
            <a:r>
              <a:rPr lang="en-US" sz="2400" dirty="0"/>
              <a:t>they</a:t>
            </a:r>
            <a:r>
              <a:rPr lang="en-US" sz="2000" dirty="0"/>
              <a:t> </a:t>
            </a:r>
            <a:r>
              <a:rPr lang="en-US" sz="2400" dirty="0"/>
              <a:t>made</a:t>
            </a:r>
            <a:r>
              <a:rPr lang="en-US" sz="2000" dirty="0"/>
              <a:t> </a:t>
            </a:r>
            <a:r>
              <a:rPr lang="en-US" sz="2400" dirty="0"/>
              <a:t>a</a:t>
            </a:r>
            <a:r>
              <a:rPr lang="en-US" sz="2000" dirty="0"/>
              <a:t> </a:t>
            </a:r>
            <a:r>
              <a:rPr lang="en-US" sz="2400" dirty="0" smtClean="0"/>
              <a:t>proclamation</a:t>
            </a:r>
            <a:r>
              <a:rPr lang="en-US" sz="2000" dirty="0" smtClean="0"/>
              <a:t> </a:t>
            </a:r>
            <a:r>
              <a:rPr lang="en-US" sz="2400" dirty="0" smtClean="0"/>
              <a:t>throughout Judah </a:t>
            </a:r>
            <a:r>
              <a:rPr lang="en-US" sz="2400" dirty="0"/>
              <a:t>and Jerusalem to bring to the </a:t>
            </a:r>
            <a:r>
              <a:rPr lang="en-US" sz="2400" cap="small" dirty="0"/>
              <a:t>Lord</a:t>
            </a:r>
            <a:r>
              <a:rPr lang="en-US" sz="2400" dirty="0"/>
              <a:t> the collection that Moses the servant of God had imposed on Israel in the wilderness. </a:t>
            </a:r>
            <a:r>
              <a:rPr lang="en-US" sz="2400" b="1" baseline="30000" dirty="0"/>
              <a:t>10 </a:t>
            </a:r>
            <a:r>
              <a:rPr lang="en-US" sz="2400" dirty="0">
                <a:solidFill>
                  <a:srgbClr val="FFFF00"/>
                </a:solidFill>
              </a:rPr>
              <a:t>Then all the leaders and all the people rejoiced, brought their contributions, </a:t>
            </a:r>
            <a:r>
              <a:rPr lang="en-US" sz="2400" dirty="0" smtClean="0">
                <a:solidFill>
                  <a:srgbClr val="FFFF00"/>
                </a:solidFill>
              </a:rPr>
              <a:t>and put them into the </a:t>
            </a:r>
            <a:r>
              <a:rPr lang="en-US" sz="2400" dirty="0">
                <a:solidFill>
                  <a:srgbClr val="FFFF00"/>
                </a:solidFill>
              </a:rPr>
              <a:t>chest until all had given.</a:t>
            </a:r>
            <a:r>
              <a:rPr lang="en-US" sz="2400" dirty="0"/>
              <a:t> </a:t>
            </a:r>
            <a:r>
              <a:rPr lang="en-US" sz="2400" b="1" baseline="30000" dirty="0"/>
              <a:t>11 </a:t>
            </a:r>
            <a:r>
              <a:rPr lang="en-US" sz="2400" dirty="0"/>
              <a:t>So it was, at that time, when the chest was brought to the king’s official by the hand of the Levites, and when they saw that there was much money, that the king’s scribe and the high priest’s officer came and emptied the chest, and took it and returned it</a:t>
            </a:r>
            <a:r>
              <a:rPr lang="en-US" sz="2000" dirty="0"/>
              <a:t> </a:t>
            </a:r>
            <a:r>
              <a:rPr lang="en-US" sz="2400" dirty="0"/>
              <a:t>to</a:t>
            </a:r>
            <a:r>
              <a:rPr lang="en-US" sz="2000" dirty="0"/>
              <a:t> </a:t>
            </a:r>
            <a:r>
              <a:rPr lang="en-US" sz="2400" dirty="0"/>
              <a:t>its</a:t>
            </a:r>
            <a:r>
              <a:rPr lang="en-US" sz="2000" dirty="0"/>
              <a:t> </a:t>
            </a:r>
            <a:r>
              <a:rPr lang="en-US" sz="2400" dirty="0"/>
              <a:t>place.</a:t>
            </a:r>
            <a:r>
              <a:rPr lang="en-US" dirty="0"/>
              <a:t> </a:t>
            </a:r>
            <a:r>
              <a:rPr lang="en-US" sz="2400" dirty="0"/>
              <a:t>Thus</a:t>
            </a:r>
            <a:r>
              <a:rPr lang="en-US" sz="2000" dirty="0"/>
              <a:t> </a:t>
            </a:r>
            <a:r>
              <a:rPr lang="en-US" sz="2400" dirty="0"/>
              <a:t>they</a:t>
            </a:r>
            <a:r>
              <a:rPr lang="en-US" sz="2000" dirty="0"/>
              <a:t> </a:t>
            </a:r>
            <a:r>
              <a:rPr lang="en-US" sz="2400" dirty="0"/>
              <a:t>did</a:t>
            </a:r>
            <a:r>
              <a:rPr lang="en-US" sz="2000" dirty="0"/>
              <a:t> </a:t>
            </a:r>
            <a:r>
              <a:rPr lang="en-US" sz="2400" dirty="0"/>
              <a:t>day</a:t>
            </a:r>
            <a:r>
              <a:rPr lang="en-US" dirty="0"/>
              <a:t> </a:t>
            </a:r>
            <a:r>
              <a:rPr lang="en-US" sz="2400" dirty="0"/>
              <a:t>by</a:t>
            </a:r>
            <a:r>
              <a:rPr lang="en-US" dirty="0"/>
              <a:t> </a:t>
            </a:r>
            <a:r>
              <a:rPr lang="en-US" sz="2400" dirty="0"/>
              <a:t>day,</a:t>
            </a:r>
            <a:r>
              <a:rPr lang="en-US" dirty="0"/>
              <a:t> </a:t>
            </a:r>
            <a:r>
              <a:rPr lang="en-US" sz="2400" dirty="0"/>
              <a:t>and</a:t>
            </a:r>
            <a:r>
              <a:rPr lang="en-US" sz="2000" dirty="0"/>
              <a:t> </a:t>
            </a:r>
            <a:r>
              <a:rPr lang="en-US" sz="2400" dirty="0"/>
              <a:t>gathered</a:t>
            </a:r>
            <a:r>
              <a:rPr lang="en-US" dirty="0"/>
              <a:t> </a:t>
            </a:r>
            <a:r>
              <a:rPr lang="en-US" sz="2400" dirty="0"/>
              <a:t>money</a:t>
            </a:r>
            <a:r>
              <a:rPr lang="en-US" sz="2000" dirty="0"/>
              <a:t> </a:t>
            </a:r>
            <a:r>
              <a:rPr lang="en-US" sz="2400" dirty="0" smtClean="0"/>
              <a:t>in</a:t>
            </a:r>
            <a:r>
              <a:rPr lang="en-US" dirty="0" smtClean="0"/>
              <a:t> </a:t>
            </a:r>
            <a:r>
              <a:rPr lang="en-US" sz="2400" dirty="0" smtClean="0"/>
              <a:t>abundance.</a:t>
            </a:r>
            <a:endParaRPr lang="en-US" sz="2400" dirty="0"/>
          </a:p>
        </p:txBody>
      </p:sp>
    </p:spTree>
    <p:extLst>
      <p:ext uri="{BB962C8B-B14F-4D97-AF65-F5344CB8AC3E}">
        <p14:creationId xmlns:p14="http://schemas.microsoft.com/office/powerpoint/2010/main" val="288571220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685800" y="1"/>
            <a:ext cx="7772400" cy="457199"/>
          </a:xfrm>
        </p:spPr>
        <p:txBody>
          <a:bodyPr/>
          <a:lstStyle/>
          <a:p>
            <a:r>
              <a:rPr lang="en-US" altLang="en-US" sz="2800" b="1" dirty="0"/>
              <a:t>2 </a:t>
            </a:r>
            <a:r>
              <a:rPr lang="en-US" altLang="en-US" sz="2800" b="1" dirty="0" smtClean="0"/>
              <a:t>Chronicles 24:3-15</a:t>
            </a:r>
            <a:endParaRPr lang="en-US" altLang="en-US" sz="2800" b="1" dirty="0"/>
          </a:p>
        </p:txBody>
      </p:sp>
      <p:sp>
        <p:nvSpPr>
          <p:cNvPr id="2" name="TextBox 1"/>
          <p:cNvSpPr txBox="1"/>
          <p:nvPr/>
        </p:nvSpPr>
        <p:spPr>
          <a:xfrm>
            <a:off x="0" y="381000"/>
            <a:ext cx="9144000" cy="6684907"/>
          </a:xfrm>
          <a:prstGeom prst="rect">
            <a:avLst/>
          </a:prstGeom>
          <a:noFill/>
        </p:spPr>
        <p:txBody>
          <a:bodyPr wrap="square" rtlCol="0">
            <a:spAutoFit/>
          </a:bodyPr>
          <a:lstStyle/>
          <a:p>
            <a:pPr>
              <a:lnSpc>
                <a:spcPct val="83000"/>
              </a:lnSpc>
            </a:pPr>
            <a:r>
              <a:rPr lang="en-US" sz="2400" b="1" baseline="30000" dirty="0"/>
              <a:t>4 </a:t>
            </a:r>
            <a:r>
              <a:rPr lang="en-US" sz="2400" dirty="0"/>
              <a:t>Now</a:t>
            </a:r>
            <a:r>
              <a:rPr lang="en-US" sz="2200" dirty="0"/>
              <a:t> </a:t>
            </a:r>
            <a:r>
              <a:rPr lang="en-US" sz="2400" dirty="0"/>
              <a:t>it happened</a:t>
            </a:r>
            <a:r>
              <a:rPr lang="en-US" sz="2000" dirty="0"/>
              <a:t> </a:t>
            </a:r>
            <a:r>
              <a:rPr lang="en-US" sz="2400" dirty="0"/>
              <a:t>after this</a:t>
            </a:r>
            <a:r>
              <a:rPr lang="en-US" sz="2000" dirty="0"/>
              <a:t> </a:t>
            </a:r>
            <a:r>
              <a:rPr lang="en-US" sz="2400" dirty="0"/>
              <a:t>that</a:t>
            </a:r>
            <a:r>
              <a:rPr lang="en-US" sz="2000" dirty="0"/>
              <a:t> </a:t>
            </a:r>
            <a:r>
              <a:rPr lang="en-US" sz="2400" dirty="0" err="1"/>
              <a:t>Joash</a:t>
            </a:r>
            <a:r>
              <a:rPr lang="en-US" sz="2400" dirty="0"/>
              <a:t> set his</a:t>
            </a:r>
            <a:r>
              <a:rPr lang="en-US" sz="2000" dirty="0"/>
              <a:t> </a:t>
            </a:r>
            <a:r>
              <a:rPr lang="en-US" sz="2400" dirty="0"/>
              <a:t>heart</a:t>
            </a:r>
            <a:r>
              <a:rPr lang="en-US" sz="2000" dirty="0"/>
              <a:t> </a:t>
            </a:r>
            <a:r>
              <a:rPr lang="en-US" sz="2400" dirty="0"/>
              <a:t>on repairing </a:t>
            </a:r>
            <a:r>
              <a:rPr lang="en-US" sz="2400" dirty="0" smtClean="0"/>
              <a:t>the house of the</a:t>
            </a:r>
            <a:r>
              <a:rPr lang="en-US" sz="2400" dirty="0"/>
              <a:t> </a:t>
            </a:r>
            <a:r>
              <a:rPr lang="en-US" sz="2400" cap="small" dirty="0"/>
              <a:t>Lord</a:t>
            </a:r>
            <a:r>
              <a:rPr lang="en-US" sz="2400" dirty="0"/>
              <a:t>. </a:t>
            </a:r>
            <a:r>
              <a:rPr lang="en-US" sz="2400" b="1" baseline="30000" dirty="0"/>
              <a:t>5 </a:t>
            </a:r>
            <a:r>
              <a:rPr lang="en-US" sz="2400" dirty="0"/>
              <a:t>Then he gathered the priests and the Levites, and said to them, “Go out to the cities of Judah, and gather from all Israel money to repair the house of your God from year to year, and see that you do it quickly</a:t>
            </a:r>
            <a:r>
              <a:rPr lang="en-US" sz="2400" dirty="0" smtClean="0"/>
              <a:t>.” However </a:t>
            </a:r>
            <a:r>
              <a:rPr lang="en-US" sz="2400" dirty="0"/>
              <a:t>the Levites did not do it quickly. </a:t>
            </a:r>
            <a:r>
              <a:rPr lang="en-US" sz="2400" b="1" baseline="30000" dirty="0"/>
              <a:t>6 </a:t>
            </a:r>
            <a:r>
              <a:rPr lang="en-US" sz="2400" dirty="0"/>
              <a:t>So the king called </a:t>
            </a:r>
            <a:r>
              <a:rPr lang="en-US" sz="2400" dirty="0" err="1"/>
              <a:t>Jehoiada</a:t>
            </a:r>
            <a:r>
              <a:rPr lang="en-US" sz="2400" dirty="0"/>
              <a:t> the </a:t>
            </a:r>
            <a:r>
              <a:rPr lang="en-US" sz="2400" dirty="0" smtClean="0"/>
              <a:t>chief-priest</a:t>
            </a:r>
            <a:r>
              <a:rPr lang="en-US" sz="2400" dirty="0"/>
              <a:t>, and said to him, “Why have you not required the Levites to bring in from Judah and from Jerusalem </a:t>
            </a:r>
            <a:r>
              <a:rPr lang="en-US" sz="2400" dirty="0" smtClean="0"/>
              <a:t>the collection, </a:t>
            </a:r>
            <a:r>
              <a:rPr lang="en-US" sz="2400" dirty="0" smtClean="0">
                <a:solidFill>
                  <a:srgbClr val="FFFF00"/>
                </a:solidFill>
              </a:rPr>
              <a:t>according to </a:t>
            </a:r>
            <a:r>
              <a:rPr lang="en-US" sz="2400" dirty="0">
                <a:solidFill>
                  <a:srgbClr val="FFFF00"/>
                </a:solidFill>
              </a:rPr>
              <a:t>the commandment of Moses the servant </a:t>
            </a:r>
            <a:r>
              <a:rPr lang="en-US" sz="2400" dirty="0" smtClean="0">
                <a:solidFill>
                  <a:srgbClr val="FFFF00"/>
                </a:solidFill>
              </a:rPr>
              <a:t>of the </a:t>
            </a:r>
            <a:r>
              <a:rPr lang="en-US" sz="2400" cap="small" dirty="0" smtClean="0">
                <a:solidFill>
                  <a:srgbClr val="FFFF00"/>
                </a:solidFill>
              </a:rPr>
              <a:t>Lord</a:t>
            </a:r>
            <a:r>
              <a:rPr lang="en-US" sz="2400" dirty="0"/>
              <a:t> and of the assembly of Israel, for the tabernacle of witness?” </a:t>
            </a:r>
            <a:r>
              <a:rPr lang="en-US" sz="2400" b="1" baseline="30000" dirty="0"/>
              <a:t>7 </a:t>
            </a:r>
            <a:r>
              <a:rPr lang="en-US" sz="2400" dirty="0"/>
              <a:t>For the sons of </a:t>
            </a:r>
            <a:r>
              <a:rPr lang="en-US" sz="2400" dirty="0" err="1"/>
              <a:t>Athaliah</a:t>
            </a:r>
            <a:r>
              <a:rPr lang="en-US" sz="2400" dirty="0"/>
              <a:t>, that wicked woman, had broken into the house of God, and had also</a:t>
            </a:r>
            <a:r>
              <a:rPr lang="en-US" sz="1600" dirty="0"/>
              <a:t> </a:t>
            </a:r>
            <a:r>
              <a:rPr lang="en-US" sz="2400" dirty="0"/>
              <a:t>presented</a:t>
            </a:r>
            <a:r>
              <a:rPr lang="en-US" sz="1400" dirty="0"/>
              <a:t> </a:t>
            </a:r>
            <a:r>
              <a:rPr lang="en-US" sz="2400" dirty="0"/>
              <a:t>all</a:t>
            </a:r>
            <a:r>
              <a:rPr lang="en-US" dirty="0"/>
              <a:t> </a:t>
            </a:r>
            <a:r>
              <a:rPr lang="en-US" sz="2400" dirty="0"/>
              <a:t>the</a:t>
            </a:r>
            <a:r>
              <a:rPr lang="en-US" sz="1600" dirty="0"/>
              <a:t> </a:t>
            </a:r>
            <a:r>
              <a:rPr lang="en-US" sz="2400" dirty="0"/>
              <a:t>dedicated</a:t>
            </a:r>
            <a:r>
              <a:rPr lang="en-US" sz="1600" dirty="0"/>
              <a:t> </a:t>
            </a:r>
            <a:r>
              <a:rPr lang="en-US" sz="2400" dirty="0"/>
              <a:t>things</a:t>
            </a:r>
            <a:r>
              <a:rPr lang="en-US" sz="1400" dirty="0"/>
              <a:t> </a:t>
            </a:r>
            <a:r>
              <a:rPr lang="en-US" sz="2400" dirty="0"/>
              <a:t>of</a:t>
            </a:r>
            <a:r>
              <a:rPr lang="en-US" sz="2000" dirty="0"/>
              <a:t> </a:t>
            </a:r>
            <a:r>
              <a:rPr lang="en-US" sz="2400" dirty="0"/>
              <a:t>the</a:t>
            </a:r>
            <a:r>
              <a:rPr lang="en-US" sz="1400" dirty="0"/>
              <a:t> </a:t>
            </a:r>
            <a:r>
              <a:rPr lang="en-US" sz="2400" dirty="0"/>
              <a:t>house</a:t>
            </a:r>
            <a:r>
              <a:rPr lang="en-US" sz="1600" dirty="0"/>
              <a:t> </a:t>
            </a:r>
            <a:r>
              <a:rPr lang="en-US" sz="2400" dirty="0" smtClean="0"/>
              <a:t>of</a:t>
            </a:r>
            <a:r>
              <a:rPr lang="en-US" sz="2000" dirty="0" smtClean="0"/>
              <a:t> </a:t>
            </a:r>
            <a:r>
              <a:rPr lang="en-US" sz="2400" dirty="0" smtClean="0"/>
              <a:t>the</a:t>
            </a:r>
            <a:r>
              <a:rPr lang="en-US" sz="1600" dirty="0" smtClean="0"/>
              <a:t> </a:t>
            </a:r>
            <a:r>
              <a:rPr lang="en-US" sz="2400" cap="small" dirty="0" smtClean="0"/>
              <a:t>Lord</a:t>
            </a:r>
            <a:r>
              <a:rPr lang="en-US" sz="1400" dirty="0"/>
              <a:t> </a:t>
            </a:r>
            <a:r>
              <a:rPr lang="en-US" sz="2400" dirty="0"/>
              <a:t>to</a:t>
            </a:r>
            <a:r>
              <a:rPr lang="en-US" sz="1600" dirty="0"/>
              <a:t> </a:t>
            </a:r>
            <a:r>
              <a:rPr lang="en-US" sz="2400" dirty="0" smtClean="0"/>
              <a:t>the</a:t>
            </a:r>
            <a:r>
              <a:rPr lang="en-US" sz="1600" dirty="0" smtClean="0"/>
              <a:t> </a:t>
            </a:r>
            <a:r>
              <a:rPr lang="en-US" sz="2300" dirty="0" err="1" smtClean="0"/>
              <a:t>Baals</a:t>
            </a:r>
            <a:r>
              <a:rPr lang="en-US" sz="2400" dirty="0" smtClean="0"/>
              <a:t>. </a:t>
            </a:r>
            <a:r>
              <a:rPr lang="en-US" sz="2400" b="1" baseline="30000" dirty="0" smtClean="0"/>
              <a:t>8</a:t>
            </a:r>
            <a:r>
              <a:rPr lang="en-US" sz="2400" b="1" baseline="30000" dirty="0"/>
              <a:t> </a:t>
            </a:r>
            <a:r>
              <a:rPr lang="en-US" sz="2400" dirty="0"/>
              <a:t>Then at the king’s command they made a chest, and set it outside at the gate</a:t>
            </a:r>
            <a:r>
              <a:rPr lang="en-US" dirty="0"/>
              <a:t> </a:t>
            </a:r>
            <a:r>
              <a:rPr lang="en-US" sz="2400" dirty="0"/>
              <a:t>of the</a:t>
            </a:r>
            <a:r>
              <a:rPr lang="en-US" sz="2000" dirty="0"/>
              <a:t> </a:t>
            </a:r>
            <a:r>
              <a:rPr lang="en-US" sz="2400" dirty="0"/>
              <a:t>house</a:t>
            </a:r>
            <a:r>
              <a:rPr lang="en-US" sz="2000" dirty="0"/>
              <a:t> </a:t>
            </a:r>
            <a:r>
              <a:rPr lang="en-US" sz="2400" dirty="0"/>
              <a:t>of</a:t>
            </a:r>
            <a:r>
              <a:rPr lang="en-US" sz="2000" dirty="0"/>
              <a:t> </a:t>
            </a:r>
            <a:r>
              <a:rPr lang="en-US" sz="2400" dirty="0"/>
              <a:t>the</a:t>
            </a:r>
            <a:r>
              <a:rPr lang="en-US" dirty="0"/>
              <a:t> </a:t>
            </a:r>
            <a:r>
              <a:rPr lang="en-US" sz="2400" cap="small" dirty="0"/>
              <a:t>Lord</a:t>
            </a:r>
            <a:r>
              <a:rPr lang="en-US" sz="2400" dirty="0"/>
              <a:t>.</a:t>
            </a:r>
            <a:r>
              <a:rPr lang="en-US" sz="1600" dirty="0"/>
              <a:t> </a:t>
            </a:r>
            <a:r>
              <a:rPr lang="en-US" sz="2400" b="1" baseline="30000" dirty="0"/>
              <a:t>9</a:t>
            </a:r>
            <a:r>
              <a:rPr lang="en-US" sz="1600" b="1" baseline="30000" dirty="0"/>
              <a:t> </a:t>
            </a:r>
            <a:r>
              <a:rPr lang="en-US" sz="2400" dirty="0"/>
              <a:t>And</a:t>
            </a:r>
            <a:r>
              <a:rPr lang="en-US" sz="2000" dirty="0"/>
              <a:t> </a:t>
            </a:r>
            <a:r>
              <a:rPr lang="en-US" sz="2400" dirty="0"/>
              <a:t>they</a:t>
            </a:r>
            <a:r>
              <a:rPr lang="en-US" sz="2000" dirty="0"/>
              <a:t> </a:t>
            </a:r>
            <a:r>
              <a:rPr lang="en-US" sz="2400" dirty="0"/>
              <a:t>made</a:t>
            </a:r>
            <a:r>
              <a:rPr lang="en-US" sz="2000" dirty="0"/>
              <a:t> </a:t>
            </a:r>
            <a:r>
              <a:rPr lang="en-US" sz="2400" dirty="0"/>
              <a:t>a</a:t>
            </a:r>
            <a:r>
              <a:rPr lang="en-US" sz="2000" dirty="0"/>
              <a:t> </a:t>
            </a:r>
            <a:r>
              <a:rPr lang="en-US" sz="2400" dirty="0" smtClean="0"/>
              <a:t>proclamation</a:t>
            </a:r>
            <a:r>
              <a:rPr lang="en-US" sz="2000" dirty="0" smtClean="0"/>
              <a:t> </a:t>
            </a:r>
            <a:r>
              <a:rPr lang="en-US" sz="2400" dirty="0" smtClean="0"/>
              <a:t>throughout Judah </a:t>
            </a:r>
            <a:r>
              <a:rPr lang="en-US" sz="2400" dirty="0"/>
              <a:t>and Jerusalem to bring to the </a:t>
            </a:r>
            <a:r>
              <a:rPr lang="en-US" sz="2400" cap="small" dirty="0"/>
              <a:t>Lord</a:t>
            </a:r>
            <a:r>
              <a:rPr lang="en-US" sz="2400" dirty="0"/>
              <a:t> the collection that Moses the servant of God had imposed on Israel in the wilderness. </a:t>
            </a:r>
            <a:r>
              <a:rPr lang="en-US" sz="2400" b="1" baseline="30000" dirty="0"/>
              <a:t>10 </a:t>
            </a:r>
            <a:r>
              <a:rPr lang="en-US" sz="2400" dirty="0">
                <a:solidFill>
                  <a:srgbClr val="FFFF00"/>
                </a:solidFill>
              </a:rPr>
              <a:t>Then all the leaders and all the people rejoiced, brought their contributions, </a:t>
            </a:r>
            <a:r>
              <a:rPr lang="en-US" sz="2400" dirty="0" smtClean="0">
                <a:solidFill>
                  <a:srgbClr val="FFFF00"/>
                </a:solidFill>
              </a:rPr>
              <a:t>and put them into the </a:t>
            </a:r>
            <a:r>
              <a:rPr lang="en-US" sz="2400" dirty="0">
                <a:solidFill>
                  <a:srgbClr val="FFFF00"/>
                </a:solidFill>
              </a:rPr>
              <a:t>chest until all had given.</a:t>
            </a:r>
            <a:r>
              <a:rPr lang="en-US" sz="2400" dirty="0"/>
              <a:t> </a:t>
            </a:r>
            <a:r>
              <a:rPr lang="en-US" sz="2400" b="1" baseline="30000" dirty="0"/>
              <a:t>11 </a:t>
            </a:r>
            <a:r>
              <a:rPr lang="en-US" sz="2400" dirty="0"/>
              <a:t>So it was, at that time, when the chest was brought to the king’s official by the hand of the Levites, and </a:t>
            </a:r>
            <a:r>
              <a:rPr lang="en-US" sz="2400" dirty="0">
                <a:solidFill>
                  <a:srgbClr val="FFFF00"/>
                </a:solidFill>
              </a:rPr>
              <a:t>when they saw that there was much money, that the king’s scribe and the high priest’s officer came and emptied the chest, and took it and returned it</a:t>
            </a:r>
            <a:r>
              <a:rPr lang="en-US" sz="2000" dirty="0">
                <a:solidFill>
                  <a:srgbClr val="FFFF00"/>
                </a:solidFill>
              </a:rPr>
              <a:t> </a:t>
            </a:r>
            <a:r>
              <a:rPr lang="en-US" sz="2400" dirty="0">
                <a:solidFill>
                  <a:srgbClr val="FFFF00"/>
                </a:solidFill>
              </a:rPr>
              <a:t>to</a:t>
            </a:r>
            <a:r>
              <a:rPr lang="en-US" sz="2000" dirty="0">
                <a:solidFill>
                  <a:srgbClr val="FFFF00"/>
                </a:solidFill>
              </a:rPr>
              <a:t> </a:t>
            </a:r>
            <a:r>
              <a:rPr lang="en-US" sz="2400" dirty="0">
                <a:solidFill>
                  <a:srgbClr val="FFFF00"/>
                </a:solidFill>
              </a:rPr>
              <a:t>its</a:t>
            </a:r>
            <a:r>
              <a:rPr lang="en-US" sz="2000" dirty="0">
                <a:solidFill>
                  <a:srgbClr val="FFFF00"/>
                </a:solidFill>
              </a:rPr>
              <a:t> </a:t>
            </a:r>
            <a:r>
              <a:rPr lang="en-US" sz="2400" dirty="0">
                <a:solidFill>
                  <a:srgbClr val="FFFF00"/>
                </a:solidFill>
              </a:rPr>
              <a:t>place.</a:t>
            </a:r>
            <a:r>
              <a:rPr lang="en-US" dirty="0">
                <a:solidFill>
                  <a:srgbClr val="FFFF00"/>
                </a:solidFill>
              </a:rPr>
              <a:t> </a:t>
            </a:r>
            <a:r>
              <a:rPr lang="en-US" sz="2400" dirty="0"/>
              <a:t>Thus</a:t>
            </a:r>
            <a:r>
              <a:rPr lang="en-US" sz="2000" dirty="0"/>
              <a:t> </a:t>
            </a:r>
            <a:r>
              <a:rPr lang="en-US" sz="2400" dirty="0"/>
              <a:t>they</a:t>
            </a:r>
            <a:r>
              <a:rPr lang="en-US" sz="2000" dirty="0"/>
              <a:t> </a:t>
            </a:r>
            <a:r>
              <a:rPr lang="en-US" sz="2400" dirty="0"/>
              <a:t>did</a:t>
            </a:r>
            <a:r>
              <a:rPr lang="en-US" sz="2000" dirty="0"/>
              <a:t> </a:t>
            </a:r>
            <a:r>
              <a:rPr lang="en-US" sz="2400" dirty="0"/>
              <a:t>day</a:t>
            </a:r>
            <a:r>
              <a:rPr lang="en-US" dirty="0"/>
              <a:t> </a:t>
            </a:r>
            <a:r>
              <a:rPr lang="en-US" sz="2400" dirty="0"/>
              <a:t>by</a:t>
            </a:r>
            <a:r>
              <a:rPr lang="en-US" dirty="0"/>
              <a:t> </a:t>
            </a:r>
            <a:r>
              <a:rPr lang="en-US" sz="2400" dirty="0"/>
              <a:t>day,</a:t>
            </a:r>
            <a:r>
              <a:rPr lang="en-US" dirty="0"/>
              <a:t> </a:t>
            </a:r>
            <a:r>
              <a:rPr lang="en-US" sz="2400" dirty="0"/>
              <a:t>and</a:t>
            </a:r>
            <a:r>
              <a:rPr lang="en-US" sz="2000" dirty="0"/>
              <a:t> </a:t>
            </a:r>
            <a:r>
              <a:rPr lang="en-US" sz="2400" dirty="0"/>
              <a:t>gathered</a:t>
            </a:r>
            <a:r>
              <a:rPr lang="en-US" dirty="0"/>
              <a:t> </a:t>
            </a:r>
            <a:r>
              <a:rPr lang="en-US" sz="2400" dirty="0"/>
              <a:t>money</a:t>
            </a:r>
            <a:r>
              <a:rPr lang="en-US" sz="2000" dirty="0"/>
              <a:t> </a:t>
            </a:r>
            <a:r>
              <a:rPr lang="en-US" sz="2400" dirty="0" smtClean="0"/>
              <a:t>in</a:t>
            </a:r>
            <a:r>
              <a:rPr lang="en-US" dirty="0" smtClean="0"/>
              <a:t> </a:t>
            </a:r>
            <a:r>
              <a:rPr lang="en-US" sz="2400" dirty="0" smtClean="0"/>
              <a:t>abundance.</a:t>
            </a:r>
            <a:endParaRPr lang="en-US" sz="2400" dirty="0"/>
          </a:p>
        </p:txBody>
      </p:sp>
    </p:spTree>
    <p:extLst>
      <p:ext uri="{BB962C8B-B14F-4D97-AF65-F5344CB8AC3E}">
        <p14:creationId xmlns:p14="http://schemas.microsoft.com/office/powerpoint/2010/main" val="603580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p:txBody>
          <a:bodyPr/>
          <a:lstStyle/>
          <a:p>
            <a:r>
              <a:rPr lang="en-US" altLang="en-US" sz="4800" b="1" dirty="0"/>
              <a:t>1 Corinthians 16:1-2</a:t>
            </a:r>
          </a:p>
        </p:txBody>
      </p:sp>
      <p:sp>
        <p:nvSpPr>
          <p:cNvPr id="2" name="TextBox 1"/>
          <p:cNvSpPr txBox="1"/>
          <p:nvPr/>
        </p:nvSpPr>
        <p:spPr>
          <a:xfrm>
            <a:off x="228600" y="1295400"/>
            <a:ext cx="8915400" cy="3416320"/>
          </a:xfrm>
          <a:prstGeom prst="rect">
            <a:avLst/>
          </a:prstGeom>
          <a:noFill/>
        </p:spPr>
        <p:txBody>
          <a:bodyPr wrap="square" rtlCol="0">
            <a:spAutoFit/>
          </a:bodyPr>
          <a:lstStyle/>
          <a:p>
            <a:r>
              <a:rPr lang="en-US" sz="3600" b="1" baseline="30000" dirty="0" smtClean="0"/>
              <a:t>1 </a:t>
            </a:r>
            <a:r>
              <a:rPr lang="en-US" sz="3600" dirty="0" smtClean="0"/>
              <a:t>Now </a:t>
            </a:r>
            <a:r>
              <a:rPr lang="en-US" sz="3600" dirty="0"/>
              <a:t>concerning </a:t>
            </a:r>
            <a:r>
              <a:rPr lang="en-US" sz="3600" b="1" dirty="0">
                <a:solidFill>
                  <a:srgbClr val="FFFF00"/>
                </a:solidFill>
              </a:rPr>
              <a:t>the collection for the saints</a:t>
            </a:r>
            <a:r>
              <a:rPr lang="en-US" sz="3600" dirty="0"/>
              <a:t>, </a:t>
            </a:r>
            <a:r>
              <a:rPr lang="en-US" sz="3600" dirty="0">
                <a:solidFill>
                  <a:srgbClr val="FFFF00"/>
                </a:solidFill>
              </a:rPr>
              <a:t>as</a:t>
            </a:r>
            <a:r>
              <a:rPr lang="en-US" sz="2400" dirty="0">
                <a:solidFill>
                  <a:srgbClr val="FFFF00"/>
                </a:solidFill>
              </a:rPr>
              <a:t> </a:t>
            </a:r>
            <a:r>
              <a:rPr lang="en-US" sz="3600" dirty="0">
                <a:solidFill>
                  <a:srgbClr val="FFFF00"/>
                </a:solidFill>
              </a:rPr>
              <a:t>I have</a:t>
            </a:r>
            <a:r>
              <a:rPr lang="en-US" sz="2400" dirty="0">
                <a:solidFill>
                  <a:srgbClr val="FFFF00"/>
                </a:solidFill>
              </a:rPr>
              <a:t> </a:t>
            </a:r>
            <a:r>
              <a:rPr lang="en-US" sz="3600" dirty="0">
                <a:solidFill>
                  <a:srgbClr val="FFFF00"/>
                </a:solidFill>
              </a:rPr>
              <a:t>given</a:t>
            </a:r>
            <a:r>
              <a:rPr lang="en-US" sz="2400" dirty="0">
                <a:solidFill>
                  <a:srgbClr val="FFFF00"/>
                </a:solidFill>
              </a:rPr>
              <a:t> </a:t>
            </a:r>
            <a:r>
              <a:rPr lang="en-US" sz="3600" dirty="0">
                <a:solidFill>
                  <a:srgbClr val="FFFF00"/>
                </a:solidFill>
              </a:rPr>
              <a:t>orders</a:t>
            </a:r>
            <a:r>
              <a:rPr lang="en-US" sz="2400" dirty="0">
                <a:solidFill>
                  <a:srgbClr val="FFFF00"/>
                </a:solidFill>
              </a:rPr>
              <a:t> </a:t>
            </a:r>
            <a:r>
              <a:rPr lang="en-US" sz="3600" dirty="0"/>
              <a:t>to</a:t>
            </a:r>
            <a:r>
              <a:rPr lang="en-US" sz="2400" dirty="0"/>
              <a:t> </a:t>
            </a:r>
            <a:r>
              <a:rPr lang="en-US" sz="3600" dirty="0"/>
              <a:t>the</a:t>
            </a:r>
            <a:r>
              <a:rPr lang="en-US" sz="2400" dirty="0"/>
              <a:t> </a:t>
            </a:r>
            <a:r>
              <a:rPr lang="en-US" sz="3600" dirty="0"/>
              <a:t>churches</a:t>
            </a:r>
            <a:r>
              <a:rPr lang="en-US" sz="2400" dirty="0"/>
              <a:t> </a:t>
            </a:r>
            <a:r>
              <a:rPr lang="en-US" sz="3600" dirty="0" smtClean="0"/>
              <a:t>of Galatia, so </a:t>
            </a:r>
            <a:r>
              <a:rPr lang="en-US" sz="3600" dirty="0"/>
              <a:t>you must do also: </a:t>
            </a:r>
            <a:r>
              <a:rPr lang="en-US" sz="3600" b="1" baseline="30000" dirty="0"/>
              <a:t>2 </a:t>
            </a:r>
            <a:r>
              <a:rPr lang="en-US" sz="3600" dirty="0"/>
              <a:t>On the first day of the week let each one of you lay something aside, storing up as he may prosper, that there be no collections when I come.</a:t>
            </a:r>
            <a:endParaRPr lang="en-US" sz="3600" dirty="0"/>
          </a:p>
        </p:txBody>
      </p:sp>
    </p:spTree>
    <p:extLst>
      <p:ext uri="{BB962C8B-B14F-4D97-AF65-F5344CB8AC3E}">
        <p14:creationId xmlns:p14="http://schemas.microsoft.com/office/powerpoint/2010/main" val="271782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685800" y="1"/>
            <a:ext cx="7772400" cy="457199"/>
          </a:xfrm>
        </p:spPr>
        <p:txBody>
          <a:bodyPr/>
          <a:lstStyle/>
          <a:p>
            <a:r>
              <a:rPr lang="en-US" altLang="en-US" sz="2800" b="1" dirty="0"/>
              <a:t>2 </a:t>
            </a:r>
            <a:r>
              <a:rPr lang="en-US" altLang="en-US" sz="2800" b="1" dirty="0" smtClean="0"/>
              <a:t>Chronicles 24:3-15</a:t>
            </a:r>
            <a:endParaRPr lang="en-US" altLang="en-US" sz="2800" b="1" dirty="0"/>
          </a:p>
        </p:txBody>
      </p:sp>
      <p:sp>
        <p:nvSpPr>
          <p:cNvPr id="2" name="TextBox 1"/>
          <p:cNvSpPr txBox="1"/>
          <p:nvPr/>
        </p:nvSpPr>
        <p:spPr>
          <a:xfrm>
            <a:off x="0" y="381000"/>
            <a:ext cx="9144000" cy="6684907"/>
          </a:xfrm>
          <a:prstGeom prst="rect">
            <a:avLst/>
          </a:prstGeom>
          <a:noFill/>
        </p:spPr>
        <p:txBody>
          <a:bodyPr wrap="square" rtlCol="0">
            <a:spAutoFit/>
          </a:bodyPr>
          <a:lstStyle/>
          <a:p>
            <a:pPr>
              <a:lnSpc>
                <a:spcPct val="83000"/>
              </a:lnSpc>
            </a:pPr>
            <a:r>
              <a:rPr lang="en-US" sz="2400" b="1" baseline="30000" dirty="0"/>
              <a:t>4 </a:t>
            </a:r>
            <a:r>
              <a:rPr lang="en-US" sz="2400" dirty="0"/>
              <a:t>Now</a:t>
            </a:r>
            <a:r>
              <a:rPr lang="en-US" sz="2200" dirty="0"/>
              <a:t> </a:t>
            </a:r>
            <a:r>
              <a:rPr lang="en-US" sz="2400" dirty="0"/>
              <a:t>it happened</a:t>
            </a:r>
            <a:r>
              <a:rPr lang="en-US" sz="2000" dirty="0"/>
              <a:t> </a:t>
            </a:r>
            <a:r>
              <a:rPr lang="en-US" sz="2400" dirty="0"/>
              <a:t>after this</a:t>
            </a:r>
            <a:r>
              <a:rPr lang="en-US" sz="2000" dirty="0"/>
              <a:t> </a:t>
            </a:r>
            <a:r>
              <a:rPr lang="en-US" sz="2400" dirty="0"/>
              <a:t>that</a:t>
            </a:r>
            <a:r>
              <a:rPr lang="en-US" sz="2000" dirty="0"/>
              <a:t> </a:t>
            </a:r>
            <a:r>
              <a:rPr lang="en-US" sz="2400" dirty="0" err="1"/>
              <a:t>Joash</a:t>
            </a:r>
            <a:r>
              <a:rPr lang="en-US" sz="2400" dirty="0"/>
              <a:t> set his</a:t>
            </a:r>
            <a:r>
              <a:rPr lang="en-US" sz="2000" dirty="0"/>
              <a:t> </a:t>
            </a:r>
            <a:r>
              <a:rPr lang="en-US" sz="2400" dirty="0"/>
              <a:t>heart</a:t>
            </a:r>
            <a:r>
              <a:rPr lang="en-US" sz="2000" dirty="0"/>
              <a:t> </a:t>
            </a:r>
            <a:r>
              <a:rPr lang="en-US" sz="2400" dirty="0"/>
              <a:t>on repairing </a:t>
            </a:r>
            <a:r>
              <a:rPr lang="en-US" sz="2400" dirty="0" smtClean="0"/>
              <a:t>the house of the</a:t>
            </a:r>
            <a:r>
              <a:rPr lang="en-US" sz="2400" dirty="0"/>
              <a:t> </a:t>
            </a:r>
            <a:r>
              <a:rPr lang="en-US" sz="2400" cap="small" dirty="0"/>
              <a:t>Lord</a:t>
            </a:r>
            <a:r>
              <a:rPr lang="en-US" sz="2400" dirty="0"/>
              <a:t>. </a:t>
            </a:r>
            <a:r>
              <a:rPr lang="en-US" sz="2400" b="1" baseline="30000" dirty="0"/>
              <a:t>5 </a:t>
            </a:r>
            <a:r>
              <a:rPr lang="en-US" sz="2400" dirty="0"/>
              <a:t>Then he gathered the priests and the Levites, and said to them, “Go out to the cities of Judah, and gather from all Israel money to repair the house of your God from year to year, and see that you do it quickly</a:t>
            </a:r>
            <a:r>
              <a:rPr lang="en-US" sz="2400" dirty="0" smtClean="0"/>
              <a:t>.” However </a:t>
            </a:r>
            <a:r>
              <a:rPr lang="en-US" sz="2400" dirty="0"/>
              <a:t>the Levites did not do it quickly. </a:t>
            </a:r>
            <a:r>
              <a:rPr lang="en-US" sz="2400" b="1" baseline="30000" dirty="0"/>
              <a:t>6 </a:t>
            </a:r>
            <a:r>
              <a:rPr lang="en-US" sz="2400" dirty="0"/>
              <a:t>So the king called </a:t>
            </a:r>
            <a:r>
              <a:rPr lang="en-US" sz="2400" dirty="0" err="1"/>
              <a:t>Jehoiada</a:t>
            </a:r>
            <a:r>
              <a:rPr lang="en-US" sz="2400" dirty="0"/>
              <a:t> the </a:t>
            </a:r>
            <a:r>
              <a:rPr lang="en-US" sz="2400" dirty="0" smtClean="0"/>
              <a:t>chief-priest</a:t>
            </a:r>
            <a:r>
              <a:rPr lang="en-US" sz="2400" dirty="0"/>
              <a:t>, and said to him, “Why have you not required the Levites to bring in from Judah and from Jerusalem </a:t>
            </a:r>
            <a:r>
              <a:rPr lang="en-US" sz="2400" dirty="0" smtClean="0"/>
              <a:t>the collection, </a:t>
            </a:r>
            <a:r>
              <a:rPr lang="en-US" sz="2400" dirty="0" smtClean="0">
                <a:solidFill>
                  <a:srgbClr val="FFFF00"/>
                </a:solidFill>
              </a:rPr>
              <a:t>according to </a:t>
            </a:r>
            <a:r>
              <a:rPr lang="en-US" sz="2400" dirty="0">
                <a:solidFill>
                  <a:srgbClr val="FFFF00"/>
                </a:solidFill>
              </a:rPr>
              <a:t>the commandment of Moses the servant </a:t>
            </a:r>
            <a:r>
              <a:rPr lang="en-US" sz="2400" dirty="0" smtClean="0">
                <a:solidFill>
                  <a:srgbClr val="FFFF00"/>
                </a:solidFill>
              </a:rPr>
              <a:t>of the </a:t>
            </a:r>
            <a:r>
              <a:rPr lang="en-US" sz="2400" cap="small" dirty="0" smtClean="0">
                <a:solidFill>
                  <a:srgbClr val="FFFF00"/>
                </a:solidFill>
              </a:rPr>
              <a:t>Lord</a:t>
            </a:r>
            <a:r>
              <a:rPr lang="en-US" sz="2400" dirty="0"/>
              <a:t> and of the assembly of Israel, for the tabernacle of witness?” </a:t>
            </a:r>
            <a:r>
              <a:rPr lang="en-US" sz="2400" b="1" baseline="30000" dirty="0"/>
              <a:t>7 </a:t>
            </a:r>
            <a:r>
              <a:rPr lang="en-US" sz="2400" dirty="0"/>
              <a:t>For the sons of </a:t>
            </a:r>
            <a:r>
              <a:rPr lang="en-US" sz="2400" dirty="0" err="1"/>
              <a:t>Athaliah</a:t>
            </a:r>
            <a:r>
              <a:rPr lang="en-US" sz="2400" dirty="0"/>
              <a:t>, that wicked woman, had broken into the house of God, and had also</a:t>
            </a:r>
            <a:r>
              <a:rPr lang="en-US" sz="1600" dirty="0"/>
              <a:t> </a:t>
            </a:r>
            <a:r>
              <a:rPr lang="en-US" sz="2400" dirty="0"/>
              <a:t>presented</a:t>
            </a:r>
            <a:r>
              <a:rPr lang="en-US" sz="1400" dirty="0"/>
              <a:t> </a:t>
            </a:r>
            <a:r>
              <a:rPr lang="en-US" sz="2400" dirty="0"/>
              <a:t>all</a:t>
            </a:r>
            <a:r>
              <a:rPr lang="en-US" dirty="0"/>
              <a:t> </a:t>
            </a:r>
            <a:r>
              <a:rPr lang="en-US" sz="2400" dirty="0"/>
              <a:t>the</a:t>
            </a:r>
            <a:r>
              <a:rPr lang="en-US" sz="1600" dirty="0"/>
              <a:t> </a:t>
            </a:r>
            <a:r>
              <a:rPr lang="en-US" sz="2400" dirty="0"/>
              <a:t>dedicated</a:t>
            </a:r>
            <a:r>
              <a:rPr lang="en-US" sz="1600" dirty="0"/>
              <a:t> </a:t>
            </a:r>
            <a:r>
              <a:rPr lang="en-US" sz="2400" dirty="0"/>
              <a:t>things</a:t>
            </a:r>
            <a:r>
              <a:rPr lang="en-US" sz="1400" dirty="0"/>
              <a:t> </a:t>
            </a:r>
            <a:r>
              <a:rPr lang="en-US" sz="2400" dirty="0"/>
              <a:t>of</a:t>
            </a:r>
            <a:r>
              <a:rPr lang="en-US" sz="2000" dirty="0"/>
              <a:t> </a:t>
            </a:r>
            <a:r>
              <a:rPr lang="en-US" sz="2400" dirty="0"/>
              <a:t>the</a:t>
            </a:r>
            <a:r>
              <a:rPr lang="en-US" sz="1400" dirty="0"/>
              <a:t> </a:t>
            </a:r>
            <a:r>
              <a:rPr lang="en-US" sz="2400" dirty="0"/>
              <a:t>house</a:t>
            </a:r>
            <a:r>
              <a:rPr lang="en-US" sz="1600" dirty="0"/>
              <a:t> </a:t>
            </a:r>
            <a:r>
              <a:rPr lang="en-US" sz="2400" dirty="0" smtClean="0"/>
              <a:t>of</a:t>
            </a:r>
            <a:r>
              <a:rPr lang="en-US" sz="2000" dirty="0" smtClean="0"/>
              <a:t> </a:t>
            </a:r>
            <a:r>
              <a:rPr lang="en-US" sz="2400" dirty="0" smtClean="0"/>
              <a:t>the</a:t>
            </a:r>
            <a:r>
              <a:rPr lang="en-US" sz="1600" dirty="0" smtClean="0"/>
              <a:t> </a:t>
            </a:r>
            <a:r>
              <a:rPr lang="en-US" sz="2400" cap="small" dirty="0" smtClean="0"/>
              <a:t>Lord</a:t>
            </a:r>
            <a:r>
              <a:rPr lang="en-US" sz="1400" dirty="0"/>
              <a:t> </a:t>
            </a:r>
            <a:r>
              <a:rPr lang="en-US" sz="2400" dirty="0"/>
              <a:t>to</a:t>
            </a:r>
            <a:r>
              <a:rPr lang="en-US" sz="1600" dirty="0"/>
              <a:t> </a:t>
            </a:r>
            <a:r>
              <a:rPr lang="en-US" sz="2400" dirty="0" smtClean="0"/>
              <a:t>the</a:t>
            </a:r>
            <a:r>
              <a:rPr lang="en-US" sz="1600" dirty="0" smtClean="0"/>
              <a:t> </a:t>
            </a:r>
            <a:r>
              <a:rPr lang="en-US" sz="2300" dirty="0" err="1" smtClean="0"/>
              <a:t>Baals</a:t>
            </a:r>
            <a:r>
              <a:rPr lang="en-US" sz="2400" dirty="0" smtClean="0"/>
              <a:t>. </a:t>
            </a:r>
            <a:r>
              <a:rPr lang="en-US" sz="2400" b="1" baseline="30000" dirty="0" smtClean="0"/>
              <a:t>8</a:t>
            </a:r>
            <a:r>
              <a:rPr lang="en-US" sz="2400" b="1" baseline="30000" dirty="0"/>
              <a:t> </a:t>
            </a:r>
            <a:r>
              <a:rPr lang="en-US" sz="2400" dirty="0"/>
              <a:t>Then at the king’s command they made a chest, and set it outside at the gate</a:t>
            </a:r>
            <a:r>
              <a:rPr lang="en-US" dirty="0"/>
              <a:t> </a:t>
            </a:r>
            <a:r>
              <a:rPr lang="en-US" sz="2400" dirty="0"/>
              <a:t>of the</a:t>
            </a:r>
            <a:r>
              <a:rPr lang="en-US" sz="2000" dirty="0"/>
              <a:t> </a:t>
            </a:r>
            <a:r>
              <a:rPr lang="en-US" sz="2400" dirty="0"/>
              <a:t>house</a:t>
            </a:r>
            <a:r>
              <a:rPr lang="en-US" sz="2000" dirty="0"/>
              <a:t> </a:t>
            </a:r>
            <a:r>
              <a:rPr lang="en-US" sz="2400" dirty="0"/>
              <a:t>of</a:t>
            </a:r>
            <a:r>
              <a:rPr lang="en-US" sz="2000" dirty="0"/>
              <a:t> </a:t>
            </a:r>
            <a:r>
              <a:rPr lang="en-US" sz="2400" dirty="0"/>
              <a:t>the</a:t>
            </a:r>
            <a:r>
              <a:rPr lang="en-US" dirty="0"/>
              <a:t> </a:t>
            </a:r>
            <a:r>
              <a:rPr lang="en-US" sz="2400" cap="small" dirty="0"/>
              <a:t>Lord</a:t>
            </a:r>
            <a:r>
              <a:rPr lang="en-US" sz="2400" dirty="0"/>
              <a:t>.</a:t>
            </a:r>
            <a:r>
              <a:rPr lang="en-US" sz="1600" dirty="0"/>
              <a:t> </a:t>
            </a:r>
            <a:r>
              <a:rPr lang="en-US" sz="2400" b="1" baseline="30000" dirty="0"/>
              <a:t>9</a:t>
            </a:r>
            <a:r>
              <a:rPr lang="en-US" sz="1600" b="1" baseline="30000" dirty="0"/>
              <a:t> </a:t>
            </a:r>
            <a:r>
              <a:rPr lang="en-US" sz="2400" dirty="0"/>
              <a:t>And</a:t>
            </a:r>
            <a:r>
              <a:rPr lang="en-US" sz="2000" dirty="0"/>
              <a:t> </a:t>
            </a:r>
            <a:r>
              <a:rPr lang="en-US" sz="2400" dirty="0"/>
              <a:t>they</a:t>
            </a:r>
            <a:r>
              <a:rPr lang="en-US" sz="2000" dirty="0"/>
              <a:t> </a:t>
            </a:r>
            <a:r>
              <a:rPr lang="en-US" sz="2400" dirty="0"/>
              <a:t>made</a:t>
            </a:r>
            <a:r>
              <a:rPr lang="en-US" sz="2000" dirty="0"/>
              <a:t> </a:t>
            </a:r>
            <a:r>
              <a:rPr lang="en-US" sz="2400" dirty="0"/>
              <a:t>a</a:t>
            </a:r>
            <a:r>
              <a:rPr lang="en-US" sz="2000" dirty="0"/>
              <a:t> </a:t>
            </a:r>
            <a:r>
              <a:rPr lang="en-US" sz="2400" dirty="0" smtClean="0"/>
              <a:t>proclamation</a:t>
            </a:r>
            <a:r>
              <a:rPr lang="en-US" sz="2000" dirty="0" smtClean="0"/>
              <a:t> </a:t>
            </a:r>
            <a:r>
              <a:rPr lang="en-US" sz="2400" dirty="0" smtClean="0"/>
              <a:t>throughout Judah </a:t>
            </a:r>
            <a:r>
              <a:rPr lang="en-US" sz="2400" dirty="0"/>
              <a:t>and Jerusalem to bring to the </a:t>
            </a:r>
            <a:r>
              <a:rPr lang="en-US" sz="2400" cap="small" dirty="0"/>
              <a:t>Lord</a:t>
            </a:r>
            <a:r>
              <a:rPr lang="en-US" sz="2400" dirty="0"/>
              <a:t> the collection that Moses the servant of God had imposed on Israel in the wilderness. </a:t>
            </a:r>
            <a:r>
              <a:rPr lang="en-US" sz="2400" b="1" baseline="30000" dirty="0"/>
              <a:t>10 </a:t>
            </a:r>
            <a:r>
              <a:rPr lang="en-US" sz="2400" dirty="0">
                <a:solidFill>
                  <a:srgbClr val="FFFF00"/>
                </a:solidFill>
              </a:rPr>
              <a:t>Then all the leaders and all the people rejoiced, brought their contributions, </a:t>
            </a:r>
            <a:r>
              <a:rPr lang="en-US" sz="2400" dirty="0" smtClean="0">
                <a:solidFill>
                  <a:srgbClr val="FFFF00"/>
                </a:solidFill>
              </a:rPr>
              <a:t>and put them into the </a:t>
            </a:r>
            <a:r>
              <a:rPr lang="en-US" sz="2400" dirty="0">
                <a:solidFill>
                  <a:srgbClr val="FFFF00"/>
                </a:solidFill>
              </a:rPr>
              <a:t>chest until all had given.</a:t>
            </a:r>
            <a:r>
              <a:rPr lang="en-US" sz="2400" dirty="0"/>
              <a:t> </a:t>
            </a:r>
            <a:r>
              <a:rPr lang="en-US" sz="2400" b="1" baseline="30000" dirty="0"/>
              <a:t>11 </a:t>
            </a:r>
            <a:r>
              <a:rPr lang="en-US" sz="2400" dirty="0"/>
              <a:t>So it was, at that time, when the chest was brought to the king’s official by the hand of the Levites, and </a:t>
            </a:r>
            <a:r>
              <a:rPr lang="en-US" sz="2400" dirty="0">
                <a:solidFill>
                  <a:srgbClr val="FFFF00"/>
                </a:solidFill>
              </a:rPr>
              <a:t>when they saw that there was much money, that the king’s scribe and the high priest’s officer came and emptied the chest, and took it and returned it</a:t>
            </a:r>
            <a:r>
              <a:rPr lang="en-US" sz="2000" dirty="0">
                <a:solidFill>
                  <a:srgbClr val="FFFF00"/>
                </a:solidFill>
              </a:rPr>
              <a:t> </a:t>
            </a:r>
            <a:r>
              <a:rPr lang="en-US" sz="2400" dirty="0">
                <a:solidFill>
                  <a:srgbClr val="FFFF00"/>
                </a:solidFill>
              </a:rPr>
              <a:t>to</a:t>
            </a:r>
            <a:r>
              <a:rPr lang="en-US" sz="2000" dirty="0">
                <a:solidFill>
                  <a:srgbClr val="FFFF00"/>
                </a:solidFill>
              </a:rPr>
              <a:t> </a:t>
            </a:r>
            <a:r>
              <a:rPr lang="en-US" sz="2400" dirty="0">
                <a:solidFill>
                  <a:srgbClr val="FFFF00"/>
                </a:solidFill>
              </a:rPr>
              <a:t>its</a:t>
            </a:r>
            <a:r>
              <a:rPr lang="en-US" sz="2000" dirty="0">
                <a:solidFill>
                  <a:srgbClr val="FFFF00"/>
                </a:solidFill>
              </a:rPr>
              <a:t> </a:t>
            </a:r>
            <a:r>
              <a:rPr lang="en-US" sz="2400" dirty="0">
                <a:solidFill>
                  <a:srgbClr val="FFFF00"/>
                </a:solidFill>
              </a:rPr>
              <a:t>place.</a:t>
            </a:r>
            <a:r>
              <a:rPr lang="en-US" dirty="0">
                <a:solidFill>
                  <a:srgbClr val="FFFF00"/>
                </a:solidFill>
              </a:rPr>
              <a:t> </a:t>
            </a:r>
            <a:r>
              <a:rPr lang="en-US" sz="2400" dirty="0"/>
              <a:t>Thus</a:t>
            </a:r>
            <a:r>
              <a:rPr lang="en-US" sz="2000" dirty="0"/>
              <a:t> </a:t>
            </a:r>
            <a:r>
              <a:rPr lang="en-US" sz="2400" dirty="0"/>
              <a:t>they</a:t>
            </a:r>
            <a:r>
              <a:rPr lang="en-US" sz="2000" dirty="0"/>
              <a:t> </a:t>
            </a:r>
            <a:r>
              <a:rPr lang="en-US" sz="2400" dirty="0"/>
              <a:t>did</a:t>
            </a:r>
            <a:r>
              <a:rPr lang="en-US" sz="2000" dirty="0"/>
              <a:t> </a:t>
            </a:r>
            <a:r>
              <a:rPr lang="en-US" sz="2400" dirty="0"/>
              <a:t>day</a:t>
            </a:r>
            <a:r>
              <a:rPr lang="en-US" dirty="0"/>
              <a:t> </a:t>
            </a:r>
            <a:r>
              <a:rPr lang="en-US" sz="2400" dirty="0"/>
              <a:t>by</a:t>
            </a:r>
            <a:r>
              <a:rPr lang="en-US" dirty="0"/>
              <a:t> </a:t>
            </a:r>
            <a:r>
              <a:rPr lang="en-US" sz="2400" dirty="0"/>
              <a:t>day,</a:t>
            </a:r>
            <a:r>
              <a:rPr lang="en-US" dirty="0"/>
              <a:t> </a:t>
            </a:r>
            <a:r>
              <a:rPr lang="en-US" sz="2400" dirty="0"/>
              <a:t>and</a:t>
            </a:r>
            <a:r>
              <a:rPr lang="en-US" sz="2000" dirty="0"/>
              <a:t> </a:t>
            </a:r>
            <a:r>
              <a:rPr lang="en-US" sz="2400" dirty="0">
                <a:solidFill>
                  <a:srgbClr val="FFFF00"/>
                </a:solidFill>
              </a:rPr>
              <a:t>gathered</a:t>
            </a:r>
            <a:r>
              <a:rPr lang="en-US" dirty="0">
                <a:solidFill>
                  <a:srgbClr val="FFFF00"/>
                </a:solidFill>
              </a:rPr>
              <a:t> </a:t>
            </a:r>
            <a:r>
              <a:rPr lang="en-US" sz="2400" dirty="0">
                <a:solidFill>
                  <a:srgbClr val="FFFF00"/>
                </a:solidFill>
              </a:rPr>
              <a:t>money</a:t>
            </a:r>
            <a:r>
              <a:rPr lang="en-US" sz="2000" dirty="0">
                <a:solidFill>
                  <a:srgbClr val="FFFF00"/>
                </a:solidFill>
              </a:rPr>
              <a:t> </a:t>
            </a:r>
            <a:r>
              <a:rPr lang="en-US" sz="2400" dirty="0" smtClean="0">
                <a:solidFill>
                  <a:srgbClr val="FFFF00"/>
                </a:solidFill>
              </a:rPr>
              <a:t>in</a:t>
            </a:r>
            <a:r>
              <a:rPr lang="en-US" dirty="0" smtClean="0">
                <a:solidFill>
                  <a:srgbClr val="FFFF00"/>
                </a:solidFill>
              </a:rPr>
              <a:t> </a:t>
            </a:r>
            <a:r>
              <a:rPr lang="en-US" sz="2400" dirty="0" smtClean="0">
                <a:solidFill>
                  <a:srgbClr val="FFFF00"/>
                </a:solidFill>
              </a:rPr>
              <a:t>abundance</a:t>
            </a:r>
            <a:r>
              <a:rPr lang="en-US" sz="2400" dirty="0" smtClean="0"/>
              <a:t>.</a:t>
            </a:r>
            <a:endParaRPr lang="en-US" sz="2400" dirty="0"/>
          </a:p>
        </p:txBody>
      </p:sp>
    </p:spTree>
    <p:extLst>
      <p:ext uri="{BB962C8B-B14F-4D97-AF65-F5344CB8AC3E}">
        <p14:creationId xmlns:p14="http://schemas.microsoft.com/office/powerpoint/2010/main" val="285819707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685800" y="76200"/>
            <a:ext cx="7772400" cy="1066800"/>
          </a:xfrm>
        </p:spPr>
        <p:txBody>
          <a:bodyPr/>
          <a:lstStyle/>
          <a:p>
            <a:r>
              <a:rPr lang="en-US" altLang="en-US" b="1" dirty="0" smtClean="0"/>
              <a:t>Romans 12:6-8</a:t>
            </a:r>
            <a:endParaRPr lang="en-US" altLang="en-US" b="1" dirty="0"/>
          </a:p>
        </p:txBody>
      </p:sp>
      <p:sp>
        <p:nvSpPr>
          <p:cNvPr id="2" name="TextBox 1"/>
          <p:cNvSpPr txBox="1"/>
          <p:nvPr/>
        </p:nvSpPr>
        <p:spPr>
          <a:xfrm>
            <a:off x="228600" y="976085"/>
            <a:ext cx="8763000" cy="3539430"/>
          </a:xfrm>
          <a:prstGeom prst="rect">
            <a:avLst/>
          </a:prstGeom>
          <a:noFill/>
        </p:spPr>
        <p:txBody>
          <a:bodyPr wrap="square" rtlCol="0">
            <a:spAutoFit/>
          </a:bodyPr>
          <a:lstStyle/>
          <a:p>
            <a:r>
              <a:rPr lang="en-US" sz="3200" b="1" baseline="30000" dirty="0"/>
              <a:t>6 </a:t>
            </a:r>
            <a:r>
              <a:rPr lang="en-US" sz="3200" dirty="0"/>
              <a:t>Having then gifts differing according to the grace that is given to us, let us use them: if prophecy, let us prophesy in proportion to our faith; </a:t>
            </a:r>
            <a:r>
              <a:rPr lang="en-US" sz="3200" b="1" baseline="30000" dirty="0"/>
              <a:t>7 </a:t>
            </a:r>
            <a:r>
              <a:rPr lang="en-US" sz="3200" dirty="0"/>
              <a:t>or ministry</a:t>
            </a:r>
            <a:r>
              <a:rPr lang="en-US" sz="3200" dirty="0" smtClean="0"/>
              <a:t>, let </a:t>
            </a:r>
            <a:r>
              <a:rPr lang="en-US" sz="3200" dirty="0"/>
              <a:t>us use it in our ministering; he who teaches, in teaching; </a:t>
            </a:r>
            <a:r>
              <a:rPr lang="en-US" sz="3200" b="1" baseline="30000" dirty="0"/>
              <a:t>8 </a:t>
            </a:r>
            <a:r>
              <a:rPr lang="en-US" sz="3200" dirty="0"/>
              <a:t>he who exhorts, in exhortation; he who gives, with liberality; he who leads, with diligence; he who shows mercy, with cheerfulness.</a:t>
            </a:r>
          </a:p>
        </p:txBody>
      </p:sp>
    </p:spTree>
    <p:extLst>
      <p:ext uri="{BB962C8B-B14F-4D97-AF65-F5344CB8AC3E}">
        <p14:creationId xmlns:p14="http://schemas.microsoft.com/office/powerpoint/2010/main" val="275650846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685800" y="76200"/>
            <a:ext cx="7772400" cy="1066800"/>
          </a:xfrm>
        </p:spPr>
        <p:txBody>
          <a:bodyPr/>
          <a:lstStyle/>
          <a:p>
            <a:r>
              <a:rPr lang="en-US" altLang="en-US" b="1" dirty="0" smtClean="0"/>
              <a:t>Romans 12:6-8</a:t>
            </a:r>
            <a:endParaRPr lang="en-US" altLang="en-US" b="1" dirty="0"/>
          </a:p>
        </p:txBody>
      </p:sp>
      <p:sp>
        <p:nvSpPr>
          <p:cNvPr id="2" name="TextBox 1"/>
          <p:cNvSpPr txBox="1"/>
          <p:nvPr/>
        </p:nvSpPr>
        <p:spPr>
          <a:xfrm>
            <a:off x="228600" y="976085"/>
            <a:ext cx="8763000" cy="3539430"/>
          </a:xfrm>
          <a:prstGeom prst="rect">
            <a:avLst/>
          </a:prstGeom>
          <a:noFill/>
        </p:spPr>
        <p:txBody>
          <a:bodyPr wrap="square" rtlCol="0">
            <a:spAutoFit/>
          </a:bodyPr>
          <a:lstStyle/>
          <a:p>
            <a:r>
              <a:rPr lang="en-US" sz="3200" b="1" baseline="30000" dirty="0"/>
              <a:t>6 </a:t>
            </a:r>
            <a:r>
              <a:rPr lang="en-US" sz="3200" dirty="0"/>
              <a:t>Having then gifts differing according to the grace that is given to us, let us use them: if prophecy, let us prophesy in proportion to our faith; </a:t>
            </a:r>
            <a:r>
              <a:rPr lang="en-US" sz="3200" b="1" baseline="30000" dirty="0"/>
              <a:t>7 </a:t>
            </a:r>
            <a:r>
              <a:rPr lang="en-US" sz="3200" dirty="0"/>
              <a:t>or ministry</a:t>
            </a:r>
            <a:r>
              <a:rPr lang="en-US" sz="3200" dirty="0" smtClean="0"/>
              <a:t>, let </a:t>
            </a:r>
            <a:r>
              <a:rPr lang="en-US" sz="3200" dirty="0"/>
              <a:t>us use it in our ministering; he who teaches, in teaching; </a:t>
            </a:r>
            <a:r>
              <a:rPr lang="en-US" sz="3200" b="1" baseline="30000" dirty="0"/>
              <a:t>8 </a:t>
            </a:r>
            <a:r>
              <a:rPr lang="en-US" sz="3200" dirty="0"/>
              <a:t>he who exhorts, in exhortation; </a:t>
            </a:r>
            <a:r>
              <a:rPr lang="en-US" sz="3200" b="1" dirty="0">
                <a:solidFill>
                  <a:srgbClr val="FFFF00"/>
                </a:solidFill>
              </a:rPr>
              <a:t>he who gives, with liberality</a:t>
            </a:r>
            <a:r>
              <a:rPr lang="en-US" sz="3200" dirty="0"/>
              <a:t>; he who leads, with diligence; he who shows mercy, with cheerfulness.</a:t>
            </a:r>
          </a:p>
        </p:txBody>
      </p:sp>
    </p:spTree>
    <p:extLst>
      <p:ext uri="{BB962C8B-B14F-4D97-AF65-F5344CB8AC3E}">
        <p14:creationId xmlns:p14="http://schemas.microsoft.com/office/powerpoint/2010/main" val="392968088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0"/>
            <a:ext cx="7772400" cy="990600"/>
          </a:xfrm>
        </p:spPr>
        <p:txBody>
          <a:bodyPr/>
          <a:lstStyle/>
          <a:p>
            <a:r>
              <a:rPr lang="en-US" altLang="en-US" b="1" dirty="0"/>
              <a:t>Summation of Principles</a:t>
            </a:r>
          </a:p>
        </p:txBody>
      </p:sp>
      <p:sp>
        <p:nvSpPr>
          <p:cNvPr id="44035" name="Rectangle 3"/>
          <p:cNvSpPr>
            <a:spLocks noGrp="1" noChangeArrowheads="1"/>
          </p:cNvSpPr>
          <p:nvPr>
            <p:ph type="body" idx="1"/>
          </p:nvPr>
        </p:nvSpPr>
        <p:spPr>
          <a:xfrm>
            <a:off x="533400" y="881743"/>
            <a:ext cx="8382000" cy="4800600"/>
          </a:xfrm>
        </p:spPr>
        <p:txBody>
          <a:bodyPr/>
          <a:lstStyle/>
          <a:p>
            <a:pPr>
              <a:spcBef>
                <a:spcPts val="0"/>
              </a:spcBef>
              <a:spcAft>
                <a:spcPts val="200"/>
              </a:spcAft>
            </a:pPr>
            <a:r>
              <a:rPr lang="en-US" altLang="en-US" dirty="0"/>
              <a:t>On first day of the week</a:t>
            </a:r>
          </a:p>
          <a:p>
            <a:pPr>
              <a:spcBef>
                <a:spcPts val="0"/>
              </a:spcBef>
              <a:spcAft>
                <a:spcPts val="200"/>
              </a:spcAft>
            </a:pPr>
            <a:r>
              <a:rPr lang="en-US" altLang="en-US" dirty="0"/>
              <a:t>In the </a:t>
            </a:r>
            <a:r>
              <a:rPr lang="en-US" altLang="en-US" dirty="0" smtClean="0"/>
              <a:t>assembly</a:t>
            </a:r>
          </a:p>
          <a:p>
            <a:pPr>
              <a:spcBef>
                <a:spcPts val="0"/>
              </a:spcBef>
              <a:spcAft>
                <a:spcPts val="200"/>
              </a:spcAft>
            </a:pPr>
            <a:r>
              <a:rPr lang="en-US" altLang="en-US" dirty="0" smtClean="0"/>
              <a:t>At point of giving, control is changed (treasury)</a:t>
            </a:r>
            <a:endParaRPr lang="en-US" altLang="en-US" dirty="0"/>
          </a:p>
          <a:p>
            <a:pPr>
              <a:spcBef>
                <a:spcPts val="0"/>
              </a:spcBef>
              <a:spcAft>
                <a:spcPts val="200"/>
              </a:spcAft>
            </a:pPr>
            <a:r>
              <a:rPr lang="en-US" altLang="en-US" dirty="0"/>
              <a:t>Giving is to Lord, not just needs of church</a:t>
            </a:r>
          </a:p>
          <a:p>
            <a:pPr>
              <a:spcBef>
                <a:spcPts val="0"/>
              </a:spcBef>
              <a:spcAft>
                <a:spcPts val="200"/>
              </a:spcAft>
            </a:pPr>
            <a:r>
              <a:rPr lang="en-US" altLang="en-US" dirty="0"/>
              <a:t>As we have been prospered</a:t>
            </a:r>
          </a:p>
          <a:p>
            <a:pPr>
              <a:spcBef>
                <a:spcPts val="0"/>
              </a:spcBef>
              <a:spcAft>
                <a:spcPts val="200"/>
              </a:spcAft>
            </a:pPr>
            <a:r>
              <a:rPr lang="en-US" altLang="en-US" dirty="0"/>
              <a:t>With abundance of joy &amp; liberality</a:t>
            </a:r>
          </a:p>
          <a:p>
            <a:pPr>
              <a:spcBef>
                <a:spcPts val="0"/>
              </a:spcBef>
              <a:spcAft>
                <a:spcPts val="200"/>
              </a:spcAft>
            </a:pPr>
            <a:r>
              <a:rPr lang="en-US" altLang="en-US" dirty="0"/>
              <a:t>Bountifully &amp; cheerfully, not of necessity</a:t>
            </a:r>
          </a:p>
          <a:p>
            <a:pPr>
              <a:spcBef>
                <a:spcPts val="0"/>
              </a:spcBef>
              <a:spcAft>
                <a:spcPts val="200"/>
              </a:spcAft>
            </a:pPr>
            <a:r>
              <a:rPr lang="en-US" altLang="en-US" dirty="0"/>
              <a:t>Must be thankful for opportunity to </a:t>
            </a:r>
            <a:r>
              <a:rPr lang="en-US" altLang="en-US" dirty="0" smtClean="0"/>
              <a:t>give</a:t>
            </a:r>
          </a:p>
          <a:p>
            <a:pPr>
              <a:spcBef>
                <a:spcPts val="0"/>
              </a:spcBef>
              <a:spcAft>
                <a:spcPts val="200"/>
              </a:spcAft>
            </a:pPr>
            <a:r>
              <a:rPr lang="en-US" altLang="en-US" dirty="0" smtClean="0"/>
              <a:t>Not just intent, but must complete doing of it</a:t>
            </a:r>
            <a:endParaRPr lang="en-US" altLang="en-US" dirty="0"/>
          </a:p>
        </p:txBody>
      </p:sp>
      <p:sp>
        <p:nvSpPr>
          <p:cNvPr id="4" name="Rectangle 4"/>
          <p:cNvSpPr>
            <a:spLocks noChangeArrowheads="1"/>
          </p:cNvSpPr>
          <p:nvPr/>
        </p:nvSpPr>
        <p:spPr bwMode="auto">
          <a:xfrm>
            <a:off x="0" y="5638800"/>
            <a:ext cx="9144000" cy="121920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dirty="0">
                <a:solidFill>
                  <a:srgbClr val="66FFFF"/>
                </a:solidFill>
              </a:rPr>
              <a:t>Worship is unacceptable if missing either proper spirit</a:t>
            </a:r>
          </a:p>
          <a:p>
            <a:pPr algn="ctr"/>
            <a:r>
              <a:rPr lang="en-US" altLang="en-US" sz="3200" dirty="0">
                <a:solidFill>
                  <a:srgbClr val="66FFFF"/>
                </a:solidFill>
              </a:rPr>
              <a:t>(heart, thought) or proper action (God-prescribed)</a:t>
            </a:r>
            <a:endParaRPr lang="en-US" altLang="en-US" sz="2800" b="1" i="1" dirty="0"/>
          </a:p>
        </p:txBody>
      </p:sp>
    </p:spTree>
    <p:extLst>
      <p:ext uri="{BB962C8B-B14F-4D97-AF65-F5344CB8AC3E}">
        <p14:creationId xmlns:p14="http://schemas.microsoft.com/office/powerpoint/2010/main" val="1072530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wipe(left)">
                                      <p:cBhvr>
                                        <p:cTn id="7" dur="5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wipe(left)">
                                      <p:cBhvr>
                                        <p:cTn id="12" dur="500"/>
                                        <p:tgtEl>
                                          <p:spTgt spid="44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wipe(left)">
                                      <p:cBhvr>
                                        <p:cTn id="17" dur="500"/>
                                        <p:tgtEl>
                                          <p:spTgt spid="440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4035">
                                            <p:txEl>
                                              <p:pRg st="3" end="3"/>
                                            </p:txEl>
                                          </p:spTgt>
                                        </p:tgtEl>
                                        <p:attrNameLst>
                                          <p:attrName>style.visibility</p:attrName>
                                        </p:attrNameLst>
                                      </p:cBhvr>
                                      <p:to>
                                        <p:strVal val="visible"/>
                                      </p:to>
                                    </p:set>
                                    <p:animEffect transition="in" filter="wipe(left)">
                                      <p:cBhvr>
                                        <p:cTn id="22" dur="500"/>
                                        <p:tgtEl>
                                          <p:spTgt spid="440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4035">
                                            <p:txEl>
                                              <p:pRg st="4" end="4"/>
                                            </p:txEl>
                                          </p:spTgt>
                                        </p:tgtEl>
                                        <p:attrNameLst>
                                          <p:attrName>style.visibility</p:attrName>
                                        </p:attrNameLst>
                                      </p:cBhvr>
                                      <p:to>
                                        <p:strVal val="visible"/>
                                      </p:to>
                                    </p:set>
                                    <p:animEffect transition="in" filter="wipe(left)">
                                      <p:cBhvr>
                                        <p:cTn id="27" dur="500"/>
                                        <p:tgtEl>
                                          <p:spTgt spid="440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4035">
                                            <p:txEl>
                                              <p:pRg st="5" end="5"/>
                                            </p:txEl>
                                          </p:spTgt>
                                        </p:tgtEl>
                                        <p:attrNameLst>
                                          <p:attrName>style.visibility</p:attrName>
                                        </p:attrNameLst>
                                      </p:cBhvr>
                                      <p:to>
                                        <p:strVal val="visible"/>
                                      </p:to>
                                    </p:set>
                                    <p:animEffect transition="in" filter="wipe(left)">
                                      <p:cBhvr>
                                        <p:cTn id="32" dur="500"/>
                                        <p:tgtEl>
                                          <p:spTgt spid="4403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4035">
                                            <p:txEl>
                                              <p:pRg st="6" end="6"/>
                                            </p:txEl>
                                          </p:spTgt>
                                        </p:tgtEl>
                                        <p:attrNameLst>
                                          <p:attrName>style.visibility</p:attrName>
                                        </p:attrNameLst>
                                      </p:cBhvr>
                                      <p:to>
                                        <p:strVal val="visible"/>
                                      </p:to>
                                    </p:set>
                                    <p:animEffect transition="in" filter="wipe(left)">
                                      <p:cBhvr>
                                        <p:cTn id="37" dur="500"/>
                                        <p:tgtEl>
                                          <p:spTgt spid="4403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4035">
                                            <p:txEl>
                                              <p:pRg st="7" end="7"/>
                                            </p:txEl>
                                          </p:spTgt>
                                        </p:tgtEl>
                                        <p:attrNameLst>
                                          <p:attrName>style.visibility</p:attrName>
                                        </p:attrNameLst>
                                      </p:cBhvr>
                                      <p:to>
                                        <p:strVal val="visible"/>
                                      </p:to>
                                    </p:set>
                                    <p:animEffect transition="in" filter="wipe(left)">
                                      <p:cBhvr>
                                        <p:cTn id="42" dur="500"/>
                                        <p:tgtEl>
                                          <p:spTgt spid="4403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4035">
                                            <p:txEl>
                                              <p:pRg st="8" end="8"/>
                                            </p:txEl>
                                          </p:spTgt>
                                        </p:tgtEl>
                                        <p:attrNameLst>
                                          <p:attrName>style.visibility</p:attrName>
                                        </p:attrNameLst>
                                      </p:cBhvr>
                                      <p:to>
                                        <p:strVal val="visible"/>
                                      </p:to>
                                    </p:set>
                                    <p:animEffect transition="in" filter="wipe(left)">
                                      <p:cBhvr>
                                        <p:cTn id="47" dur="500"/>
                                        <p:tgtEl>
                                          <p:spTgt spid="4403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3" presetClass="entr" presetSubtype="16" fill="hold" grpId="0" nodeType="clickEffect">
                                  <p:stCondLst>
                                    <p:cond delay="0"/>
                                  </p:stCondLst>
                                  <p:childTnLst>
                                    <p:set>
                                      <p:cBhvr>
                                        <p:cTn id="51" dur="1" fill="hold">
                                          <p:stCondLst>
                                            <p:cond delay="0"/>
                                          </p:stCondLst>
                                        </p:cTn>
                                        <p:tgtEl>
                                          <p:spTgt spid="4"/>
                                        </p:tgtEl>
                                        <p:attrNameLst>
                                          <p:attrName>style.visibility</p:attrName>
                                        </p:attrNameLst>
                                      </p:cBhvr>
                                      <p:to>
                                        <p:strVal val="visible"/>
                                      </p:to>
                                    </p:set>
                                    <p:anim calcmode="lin" valueType="num">
                                      <p:cBhvr>
                                        <p:cTn id="52" dur="500" fill="hold"/>
                                        <p:tgtEl>
                                          <p:spTgt spid="4"/>
                                        </p:tgtEl>
                                        <p:attrNameLst>
                                          <p:attrName>ppt_w</p:attrName>
                                        </p:attrNameLst>
                                      </p:cBhvr>
                                      <p:tavLst>
                                        <p:tav tm="0">
                                          <p:val>
                                            <p:fltVal val="0"/>
                                          </p:val>
                                        </p:tav>
                                        <p:tav tm="100000">
                                          <p:val>
                                            <p:strVal val="#ppt_w"/>
                                          </p:val>
                                        </p:tav>
                                      </p:tavLst>
                                    </p:anim>
                                    <p:anim calcmode="lin" valueType="num">
                                      <p:cBhvr>
                                        <p:cTn id="53"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P spid="4"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0" y="152400"/>
            <a:ext cx="9144000" cy="1251857"/>
          </a:xfrm>
        </p:spPr>
        <p:txBody>
          <a:bodyPr/>
          <a:lstStyle/>
          <a:p>
            <a:r>
              <a:rPr lang="en-US" altLang="en-US" sz="4800" b="1" dirty="0"/>
              <a:t>Other Passages to Consider</a:t>
            </a:r>
          </a:p>
        </p:txBody>
      </p:sp>
      <p:sp>
        <p:nvSpPr>
          <p:cNvPr id="45059" name="Rectangle 3"/>
          <p:cNvSpPr>
            <a:spLocks noGrp="1" noChangeArrowheads="1"/>
          </p:cNvSpPr>
          <p:nvPr>
            <p:ph type="body" idx="1"/>
          </p:nvPr>
        </p:nvSpPr>
        <p:spPr>
          <a:xfrm>
            <a:off x="257628" y="1447800"/>
            <a:ext cx="8839200" cy="5334000"/>
          </a:xfrm>
        </p:spPr>
        <p:txBody>
          <a:bodyPr/>
          <a:lstStyle/>
          <a:p>
            <a:pPr>
              <a:spcBef>
                <a:spcPts val="0"/>
              </a:spcBef>
              <a:spcAft>
                <a:spcPts val="1500"/>
              </a:spcAft>
              <a:buClr>
                <a:schemeClr val="tx1"/>
              </a:buClr>
              <a:tabLst>
                <a:tab pos="4122738" algn="l"/>
              </a:tabLst>
            </a:pPr>
            <a:r>
              <a:rPr lang="en-US" altLang="en-US" sz="3500" b="1" dirty="0">
                <a:solidFill>
                  <a:schemeClr val="tx2"/>
                </a:solidFill>
              </a:rPr>
              <a:t>1 Chron. </a:t>
            </a:r>
            <a:r>
              <a:rPr lang="en-US" altLang="en-US" sz="3500" b="1" dirty="0" smtClean="0">
                <a:solidFill>
                  <a:schemeClr val="tx2"/>
                </a:solidFill>
              </a:rPr>
              <a:t>29:11-14</a:t>
            </a:r>
            <a:r>
              <a:rPr lang="en-US" altLang="en-US" sz="3500" dirty="0" smtClean="0"/>
              <a:t>	All </a:t>
            </a:r>
            <a:r>
              <a:rPr lang="en-US" altLang="en-US" sz="3500" dirty="0"/>
              <a:t>belongs to God</a:t>
            </a:r>
          </a:p>
          <a:p>
            <a:pPr>
              <a:spcBef>
                <a:spcPts val="0"/>
              </a:spcBef>
              <a:spcAft>
                <a:spcPts val="1500"/>
              </a:spcAft>
              <a:buClr>
                <a:schemeClr val="tx1"/>
              </a:buClr>
              <a:tabLst>
                <a:tab pos="4122738" algn="l"/>
              </a:tabLst>
            </a:pPr>
            <a:r>
              <a:rPr lang="en-US" altLang="en-US" sz="3500" b="1" dirty="0">
                <a:solidFill>
                  <a:schemeClr val="tx2"/>
                </a:solidFill>
              </a:rPr>
              <a:t>Deut. 8:11-18</a:t>
            </a:r>
            <a:r>
              <a:rPr lang="en-US" altLang="en-US" sz="3500" dirty="0"/>
              <a:t>	</a:t>
            </a:r>
            <a:r>
              <a:rPr lang="en-US" altLang="en-US" sz="3500" dirty="0" smtClean="0"/>
              <a:t>Remember </a:t>
            </a:r>
            <a:r>
              <a:rPr lang="en-US" altLang="en-US" sz="3500" dirty="0"/>
              <a:t>blessings</a:t>
            </a:r>
          </a:p>
          <a:p>
            <a:pPr>
              <a:spcBef>
                <a:spcPts val="0"/>
              </a:spcBef>
              <a:spcAft>
                <a:spcPts val="1500"/>
              </a:spcAft>
              <a:buClr>
                <a:schemeClr val="tx1"/>
              </a:buClr>
              <a:tabLst>
                <a:tab pos="4122738" algn="l"/>
              </a:tabLst>
            </a:pPr>
            <a:r>
              <a:rPr lang="en-US" altLang="en-US" sz="3500" b="1" dirty="0">
                <a:solidFill>
                  <a:schemeClr val="tx2"/>
                </a:solidFill>
              </a:rPr>
              <a:t>Mal. 3:8-10</a:t>
            </a:r>
            <a:r>
              <a:rPr lang="en-US" altLang="en-US" sz="3500" dirty="0"/>
              <a:t>	</a:t>
            </a:r>
            <a:r>
              <a:rPr lang="en-US" altLang="en-US" sz="3500" dirty="0" smtClean="0"/>
              <a:t>Do </a:t>
            </a:r>
            <a:r>
              <a:rPr lang="en-US" altLang="en-US" sz="3500" dirty="0"/>
              <a:t>we rob God?</a:t>
            </a:r>
          </a:p>
          <a:p>
            <a:pPr>
              <a:spcBef>
                <a:spcPts val="0"/>
              </a:spcBef>
              <a:spcAft>
                <a:spcPts val="1500"/>
              </a:spcAft>
              <a:buClr>
                <a:schemeClr val="tx1"/>
              </a:buClr>
              <a:tabLst>
                <a:tab pos="4122738" algn="l"/>
              </a:tabLst>
            </a:pPr>
            <a:r>
              <a:rPr lang="en-US" altLang="en-US" sz="3500" b="1" dirty="0">
                <a:solidFill>
                  <a:schemeClr val="tx2"/>
                </a:solidFill>
              </a:rPr>
              <a:t>2 Chron. 31:5-6</a:t>
            </a:r>
            <a:r>
              <a:rPr lang="en-US" altLang="en-US" sz="3500" dirty="0"/>
              <a:t>	</a:t>
            </a:r>
            <a:r>
              <a:rPr lang="en-US" altLang="en-US" sz="3500" dirty="0" smtClean="0"/>
              <a:t>First-fruits</a:t>
            </a:r>
            <a:r>
              <a:rPr lang="en-US" altLang="en-US" sz="3500" dirty="0"/>
              <a:t>, not </a:t>
            </a:r>
            <a:r>
              <a:rPr lang="en-US" altLang="en-US" sz="3500" dirty="0" smtClean="0"/>
              <a:t>leftovers</a:t>
            </a:r>
            <a:endParaRPr lang="en-US" altLang="en-US" sz="3500" dirty="0"/>
          </a:p>
          <a:p>
            <a:pPr>
              <a:spcBef>
                <a:spcPts val="0"/>
              </a:spcBef>
              <a:spcAft>
                <a:spcPts val="1500"/>
              </a:spcAft>
              <a:buClr>
                <a:schemeClr val="tx1"/>
              </a:buClr>
              <a:tabLst>
                <a:tab pos="4122738" algn="l"/>
              </a:tabLst>
            </a:pPr>
            <a:r>
              <a:rPr lang="en-US" altLang="en-US" sz="3500" b="1" dirty="0">
                <a:solidFill>
                  <a:schemeClr val="tx2"/>
                </a:solidFill>
              </a:rPr>
              <a:t>Luke 21:1-4</a:t>
            </a:r>
            <a:r>
              <a:rPr lang="en-US" altLang="en-US" sz="3500" dirty="0"/>
              <a:t>	</a:t>
            </a:r>
            <a:r>
              <a:rPr lang="en-US" altLang="en-US" sz="3500" dirty="0" smtClean="0"/>
              <a:t>Example </a:t>
            </a:r>
            <a:r>
              <a:rPr lang="en-US" altLang="en-US" sz="3500" dirty="0"/>
              <a:t>of poor widow</a:t>
            </a:r>
          </a:p>
          <a:p>
            <a:pPr>
              <a:spcBef>
                <a:spcPts val="0"/>
              </a:spcBef>
              <a:spcAft>
                <a:spcPts val="1500"/>
              </a:spcAft>
              <a:buClr>
                <a:schemeClr val="tx1"/>
              </a:buClr>
              <a:tabLst>
                <a:tab pos="4122738" algn="l"/>
              </a:tabLst>
            </a:pPr>
            <a:r>
              <a:rPr lang="en-US" altLang="en-US" sz="3500" b="1" dirty="0">
                <a:solidFill>
                  <a:schemeClr val="tx2"/>
                </a:solidFill>
              </a:rPr>
              <a:t>Matt. 6:33</a:t>
            </a:r>
            <a:r>
              <a:rPr lang="en-US" altLang="en-US" sz="3500" dirty="0"/>
              <a:t>	</a:t>
            </a:r>
            <a:r>
              <a:rPr lang="en-US" altLang="en-US" sz="3500" dirty="0" smtClean="0"/>
              <a:t>What </a:t>
            </a:r>
            <a:r>
              <a:rPr lang="en-US" altLang="en-US" sz="3500" dirty="0"/>
              <a:t>i</a:t>
            </a:r>
            <a:r>
              <a:rPr lang="en-US" altLang="en-US" sz="3500" dirty="0" smtClean="0"/>
              <a:t>s </a:t>
            </a:r>
            <a:r>
              <a:rPr lang="en-US" altLang="en-US" sz="3500" dirty="0"/>
              <a:t>priority to me?</a:t>
            </a:r>
          </a:p>
          <a:p>
            <a:pPr>
              <a:spcBef>
                <a:spcPts val="0"/>
              </a:spcBef>
              <a:spcAft>
                <a:spcPts val="1500"/>
              </a:spcAft>
              <a:buClr>
                <a:schemeClr val="tx1"/>
              </a:buClr>
              <a:tabLst>
                <a:tab pos="4122738" algn="l"/>
              </a:tabLst>
            </a:pPr>
            <a:r>
              <a:rPr lang="en-US" altLang="en-US" sz="3500" b="1" dirty="0">
                <a:solidFill>
                  <a:schemeClr val="tx2"/>
                </a:solidFill>
              </a:rPr>
              <a:t>Eph. 4:16</a:t>
            </a:r>
            <a:r>
              <a:rPr lang="en-US" altLang="en-US" sz="3500" dirty="0"/>
              <a:t>	</a:t>
            </a:r>
            <a:r>
              <a:rPr lang="en-US" altLang="en-US" sz="3500" dirty="0" smtClean="0"/>
              <a:t>Each one to do his share</a:t>
            </a:r>
            <a:endParaRPr lang="en-US" altLang="en-US" sz="3500" dirty="0"/>
          </a:p>
        </p:txBody>
      </p:sp>
    </p:spTree>
    <p:extLst>
      <p:ext uri="{BB962C8B-B14F-4D97-AF65-F5344CB8AC3E}">
        <p14:creationId xmlns:p14="http://schemas.microsoft.com/office/powerpoint/2010/main" val="27989230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p:cTn id="7" dur="500" fill="hold"/>
                                        <p:tgtEl>
                                          <p:spTgt spid="4505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505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45059">
                                            <p:txEl>
                                              <p:pRg st="1" end="1"/>
                                            </p:txEl>
                                          </p:spTgt>
                                        </p:tgtEl>
                                        <p:attrNameLst>
                                          <p:attrName>style.visibility</p:attrName>
                                        </p:attrNameLst>
                                      </p:cBhvr>
                                      <p:to>
                                        <p:strVal val="visible"/>
                                      </p:to>
                                    </p:set>
                                    <p:anim calcmode="lin" valueType="num">
                                      <p:cBhvr>
                                        <p:cTn id="13" dur="500" fill="hold"/>
                                        <p:tgtEl>
                                          <p:spTgt spid="4505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505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45059">
                                            <p:txEl>
                                              <p:pRg st="2" end="2"/>
                                            </p:txEl>
                                          </p:spTgt>
                                        </p:tgtEl>
                                        <p:attrNameLst>
                                          <p:attrName>style.visibility</p:attrName>
                                        </p:attrNameLst>
                                      </p:cBhvr>
                                      <p:to>
                                        <p:strVal val="visible"/>
                                      </p:to>
                                    </p:set>
                                    <p:anim calcmode="lin" valueType="num">
                                      <p:cBhvr>
                                        <p:cTn id="19" dur="500" fill="hold"/>
                                        <p:tgtEl>
                                          <p:spTgt spid="4505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505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45059">
                                            <p:txEl>
                                              <p:pRg st="3" end="3"/>
                                            </p:txEl>
                                          </p:spTgt>
                                        </p:tgtEl>
                                        <p:attrNameLst>
                                          <p:attrName>style.visibility</p:attrName>
                                        </p:attrNameLst>
                                      </p:cBhvr>
                                      <p:to>
                                        <p:strVal val="visible"/>
                                      </p:to>
                                    </p:set>
                                    <p:anim calcmode="lin" valueType="num">
                                      <p:cBhvr>
                                        <p:cTn id="25" dur="500" fill="hold"/>
                                        <p:tgtEl>
                                          <p:spTgt spid="4505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505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45059">
                                            <p:txEl>
                                              <p:pRg st="4" end="4"/>
                                            </p:txEl>
                                          </p:spTgt>
                                        </p:tgtEl>
                                        <p:attrNameLst>
                                          <p:attrName>style.visibility</p:attrName>
                                        </p:attrNameLst>
                                      </p:cBhvr>
                                      <p:to>
                                        <p:strVal val="visible"/>
                                      </p:to>
                                    </p:set>
                                    <p:anim calcmode="lin" valueType="num">
                                      <p:cBhvr>
                                        <p:cTn id="31" dur="500" fill="hold"/>
                                        <p:tgtEl>
                                          <p:spTgt spid="4505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5059">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45059">
                                            <p:txEl>
                                              <p:pRg st="5" end="5"/>
                                            </p:txEl>
                                          </p:spTgt>
                                        </p:tgtEl>
                                        <p:attrNameLst>
                                          <p:attrName>style.visibility</p:attrName>
                                        </p:attrNameLst>
                                      </p:cBhvr>
                                      <p:to>
                                        <p:strVal val="visible"/>
                                      </p:to>
                                    </p:set>
                                    <p:anim calcmode="lin" valueType="num">
                                      <p:cBhvr>
                                        <p:cTn id="37" dur="500" fill="hold"/>
                                        <p:tgtEl>
                                          <p:spTgt spid="45059">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45059">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45059">
                                            <p:txEl>
                                              <p:pRg st="6" end="6"/>
                                            </p:txEl>
                                          </p:spTgt>
                                        </p:tgtEl>
                                        <p:attrNameLst>
                                          <p:attrName>style.visibility</p:attrName>
                                        </p:attrNameLst>
                                      </p:cBhvr>
                                      <p:to>
                                        <p:strVal val="visible"/>
                                      </p:to>
                                    </p:set>
                                    <p:anim calcmode="lin" valueType="num">
                                      <p:cBhvr>
                                        <p:cTn id="43" dur="500" fill="hold"/>
                                        <p:tgtEl>
                                          <p:spTgt spid="45059">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45059">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p:txBody>
          <a:bodyPr/>
          <a:lstStyle/>
          <a:p>
            <a:r>
              <a:rPr lang="en-US" altLang="en-US" sz="4800" b="1" dirty="0"/>
              <a:t>1 Corinthians 16:1-2</a:t>
            </a:r>
          </a:p>
        </p:txBody>
      </p:sp>
      <p:sp>
        <p:nvSpPr>
          <p:cNvPr id="2" name="TextBox 1"/>
          <p:cNvSpPr txBox="1"/>
          <p:nvPr/>
        </p:nvSpPr>
        <p:spPr>
          <a:xfrm>
            <a:off x="228600" y="1295400"/>
            <a:ext cx="8915400" cy="3416320"/>
          </a:xfrm>
          <a:prstGeom prst="rect">
            <a:avLst/>
          </a:prstGeom>
          <a:noFill/>
        </p:spPr>
        <p:txBody>
          <a:bodyPr wrap="square" rtlCol="0">
            <a:spAutoFit/>
          </a:bodyPr>
          <a:lstStyle/>
          <a:p>
            <a:r>
              <a:rPr lang="en-US" sz="3600" b="1" baseline="30000" dirty="0" smtClean="0"/>
              <a:t>1 </a:t>
            </a:r>
            <a:r>
              <a:rPr lang="en-US" sz="3600" dirty="0" smtClean="0"/>
              <a:t>Now </a:t>
            </a:r>
            <a:r>
              <a:rPr lang="en-US" sz="3600" dirty="0"/>
              <a:t>concerning </a:t>
            </a:r>
            <a:r>
              <a:rPr lang="en-US" sz="3600" b="1" dirty="0">
                <a:solidFill>
                  <a:srgbClr val="FFFF00"/>
                </a:solidFill>
              </a:rPr>
              <a:t>the collection for the saints</a:t>
            </a:r>
            <a:r>
              <a:rPr lang="en-US" sz="3600" dirty="0"/>
              <a:t>, </a:t>
            </a:r>
            <a:r>
              <a:rPr lang="en-US" sz="3600" dirty="0">
                <a:solidFill>
                  <a:srgbClr val="FFFF00"/>
                </a:solidFill>
              </a:rPr>
              <a:t>as</a:t>
            </a:r>
            <a:r>
              <a:rPr lang="en-US" sz="2400" dirty="0">
                <a:solidFill>
                  <a:srgbClr val="FFFF00"/>
                </a:solidFill>
              </a:rPr>
              <a:t> </a:t>
            </a:r>
            <a:r>
              <a:rPr lang="en-US" sz="3600" dirty="0">
                <a:solidFill>
                  <a:srgbClr val="FFFF00"/>
                </a:solidFill>
              </a:rPr>
              <a:t>I have</a:t>
            </a:r>
            <a:r>
              <a:rPr lang="en-US" sz="2400" dirty="0">
                <a:solidFill>
                  <a:srgbClr val="FFFF00"/>
                </a:solidFill>
              </a:rPr>
              <a:t> </a:t>
            </a:r>
            <a:r>
              <a:rPr lang="en-US" sz="3600" dirty="0">
                <a:solidFill>
                  <a:srgbClr val="FFFF00"/>
                </a:solidFill>
              </a:rPr>
              <a:t>given</a:t>
            </a:r>
            <a:r>
              <a:rPr lang="en-US" sz="2400" dirty="0">
                <a:solidFill>
                  <a:srgbClr val="FFFF00"/>
                </a:solidFill>
              </a:rPr>
              <a:t> </a:t>
            </a:r>
            <a:r>
              <a:rPr lang="en-US" sz="3600" dirty="0">
                <a:solidFill>
                  <a:srgbClr val="FFFF00"/>
                </a:solidFill>
              </a:rPr>
              <a:t>orders</a:t>
            </a:r>
            <a:r>
              <a:rPr lang="en-US" sz="2400" dirty="0">
                <a:solidFill>
                  <a:srgbClr val="FFFF00"/>
                </a:solidFill>
              </a:rPr>
              <a:t> </a:t>
            </a:r>
            <a:r>
              <a:rPr lang="en-US" sz="3600" dirty="0"/>
              <a:t>to</a:t>
            </a:r>
            <a:r>
              <a:rPr lang="en-US" sz="2400" dirty="0"/>
              <a:t> </a:t>
            </a:r>
            <a:r>
              <a:rPr lang="en-US" sz="3600" dirty="0"/>
              <a:t>the</a:t>
            </a:r>
            <a:r>
              <a:rPr lang="en-US" sz="2400" dirty="0"/>
              <a:t> </a:t>
            </a:r>
            <a:r>
              <a:rPr lang="en-US" sz="3600" dirty="0"/>
              <a:t>churches</a:t>
            </a:r>
            <a:r>
              <a:rPr lang="en-US" sz="2400" dirty="0"/>
              <a:t> </a:t>
            </a:r>
            <a:r>
              <a:rPr lang="en-US" sz="3600" dirty="0" smtClean="0"/>
              <a:t>of Galatia, </a:t>
            </a:r>
            <a:r>
              <a:rPr lang="en-US" sz="3600" dirty="0" smtClean="0">
                <a:solidFill>
                  <a:srgbClr val="FFFF00"/>
                </a:solidFill>
              </a:rPr>
              <a:t>so </a:t>
            </a:r>
            <a:r>
              <a:rPr lang="en-US" sz="3600" dirty="0">
                <a:solidFill>
                  <a:srgbClr val="FFFF00"/>
                </a:solidFill>
              </a:rPr>
              <a:t>you must do</a:t>
            </a:r>
            <a:r>
              <a:rPr lang="en-US" sz="3600" dirty="0"/>
              <a:t> also: </a:t>
            </a:r>
            <a:r>
              <a:rPr lang="en-US" sz="3600" b="1" baseline="30000" dirty="0"/>
              <a:t>2 </a:t>
            </a:r>
            <a:r>
              <a:rPr lang="en-US" sz="3600" dirty="0"/>
              <a:t>On the first day of the week let each one of you lay something aside, storing up as he may prosper, that there be no collections when I come.</a:t>
            </a:r>
            <a:endParaRPr lang="en-US" sz="3600" dirty="0"/>
          </a:p>
        </p:txBody>
      </p:sp>
    </p:spTree>
    <p:extLst>
      <p:ext uri="{BB962C8B-B14F-4D97-AF65-F5344CB8AC3E}">
        <p14:creationId xmlns:p14="http://schemas.microsoft.com/office/powerpoint/2010/main" val="1665043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p:txBody>
          <a:bodyPr/>
          <a:lstStyle/>
          <a:p>
            <a:r>
              <a:rPr lang="en-US" altLang="en-US" sz="4800" b="1" dirty="0"/>
              <a:t>1 Corinthians 16:1-2</a:t>
            </a:r>
          </a:p>
        </p:txBody>
      </p:sp>
      <p:sp>
        <p:nvSpPr>
          <p:cNvPr id="2" name="TextBox 1"/>
          <p:cNvSpPr txBox="1"/>
          <p:nvPr/>
        </p:nvSpPr>
        <p:spPr>
          <a:xfrm>
            <a:off x="228600" y="1295400"/>
            <a:ext cx="8915400" cy="3416320"/>
          </a:xfrm>
          <a:prstGeom prst="rect">
            <a:avLst/>
          </a:prstGeom>
          <a:noFill/>
        </p:spPr>
        <p:txBody>
          <a:bodyPr wrap="square" rtlCol="0">
            <a:spAutoFit/>
          </a:bodyPr>
          <a:lstStyle/>
          <a:p>
            <a:r>
              <a:rPr lang="en-US" sz="3600" b="1" baseline="30000" dirty="0" smtClean="0"/>
              <a:t>1 </a:t>
            </a:r>
            <a:r>
              <a:rPr lang="en-US" sz="3600" dirty="0" smtClean="0"/>
              <a:t>Now </a:t>
            </a:r>
            <a:r>
              <a:rPr lang="en-US" sz="3600" dirty="0"/>
              <a:t>concerning </a:t>
            </a:r>
            <a:r>
              <a:rPr lang="en-US" sz="3600" b="1" dirty="0">
                <a:solidFill>
                  <a:srgbClr val="FFFF00"/>
                </a:solidFill>
              </a:rPr>
              <a:t>the collection for the saints</a:t>
            </a:r>
            <a:r>
              <a:rPr lang="en-US" sz="3600" dirty="0"/>
              <a:t>, </a:t>
            </a:r>
            <a:r>
              <a:rPr lang="en-US" sz="3600" dirty="0">
                <a:solidFill>
                  <a:srgbClr val="FFFF00"/>
                </a:solidFill>
              </a:rPr>
              <a:t>as</a:t>
            </a:r>
            <a:r>
              <a:rPr lang="en-US" sz="2400" dirty="0">
                <a:solidFill>
                  <a:srgbClr val="FFFF00"/>
                </a:solidFill>
              </a:rPr>
              <a:t> </a:t>
            </a:r>
            <a:r>
              <a:rPr lang="en-US" sz="3600" dirty="0">
                <a:solidFill>
                  <a:srgbClr val="FFFF00"/>
                </a:solidFill>
              </a:rPr>
              <a:t>I have</a:t>
            </a:r>
            <a:r>
              <a:rPr lang="en-US" sz="2400" dirty="0">
                <a:solidFill>
                  <a:srgbClr val="FFFF00"/>
                </a:solidFill>
              </a:rPr>
              <a:t> </a:t>
            </a:r>
            <a:r>
              <a:rPr lang="en-US" sz="3600" dirty="0">
                <a:solidFill>
                  <a:srgbClr val="FFFF00"/>
                </a:solidFill>
              </a:rPr>
              <a:t>given</a:t>
            </a:r>
            <a:r>
              <a:rPr lang="en-US" sz="2400" dirty="0">
                <a:solidFill>
                  <a:srgbClr val="FFFF00"/>
                </a:solidFill>
              </a:rPr>
              <a:t> </a:t>
            </a:r>
            <a:r>
              <a:rPr lang="en-US" sz="3600" dirty="0">
                <a:solidFill>
                  <a:srgbClr val="FFFF00"/>
                </a:solidFill>
              </a:rPr>
              <a:t>orders</a:t>
            </a:r>
            <a:r>
              <a:rPr lang="en-US" sz="2400" dirty="0">
                <a:solidFill>
                  <a:srgbClr val="FFFF00"/>
                </a:solidFill>
              </a:rPr>
              <a:t> </a:t>
            </a:r>
            <a:r>
              <a:rPr lang="en-US" sz="3600" dirty="0"/>
              <a:t>to</a:t>
            </a:r>
            <a:r>
              <a:rPr lang="en-US" sz="2400" dirty="0"/>
              <a:t> </a:t>
            </a:r>
            <a:r>
              <a:rPr lang="en-US" sz="3600" dirty="0"/>
              <a:t>the</a:t>
            </a:r>
            <a:r>
              <a:rPr lang="en-US" sz="2400" dirty="0"/>
              <a:t> </a:t>
            </a:r>
            <a:r>
              <a:rPr lang="en-US" sz="3600" dirty="0"/>
              <a:t>churches</a:t>
            </a:r>
            <a:r>
              <a:rPr lang="en-US" sz="2400" dirty="0"/>
              <a:t> </a:t>
            </a:r>
            <a:r>
              <a:rPr lang="en-US" sz="3600" dirty="0" smtClean="0"/>
              <a:t>of Galatia, </a:t>
            </a:r>
            <a:r>
              <a:rPr lang="en-US" sz="3600" dirty="0" smtClean="0">
                <a:solidFill>
                  <a:srgbClr val="FFFF00"/>
                </a:solidFill>
              </a:rPr>
              <a:t>so </a:t>
            </a:r>
            <a:r>
              <a:rPr lang="en-US" sz="3600" dirty="0">
                <a:solidFill>
                  <a:srgbClr val="FFFF00"/>
                </a:solidFill>
              </a:rPr>
              <a:t>you must do</a:t>
            </a:r>
            <a:r>
              <a:rPr lang="en-US" sz="3600" dirty="0"/>
              <a:t> also: </a:t>
            </a:r>
            <a:r>
              <a:rPr lang="en-US" sz="3600" b="1" baseline="30000" dirty="0"/>
              <a:t>2 </a:t>
            </a:r>
            <a:r>
              <a:rPr lang="en-US" sz="3600" b="1" dirty="0">
                <a:solidFill>
                  <a:srgbClr val="FFFF00"/>
                </a:solidFill>
              </a:rPr>
              <a:t>On the first day of the week</a:t>
            </a:r>
            <a:r>
              <a:rPr lang="en-US" sz="3600" dirty="0"/>
              <a:t> let each one of you lay something aside, storing up as he may prosper, that there be no collections when I come.</a:t>
            </a:r>
            <a:endParaRPr lang="en-US" sz="3600" dirty="0"/>
          </a:p>
        </p:txBody>
      </p:sp>
    </p:spTree>
    <p:extLst>
      <p:ext uri="{BB962C8B-B14F-4D97-AF65-F5344CB8AC3E}">
        <p14:creationId xmlns:p14="http://schemas.microsoft.com/office/powerpoint/2010/main" val="866366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p:txBody>
          <a:bodyPr/>
          <a:lstStyle/>
          <a:p>
            <a:r>
              <a:rPr lang="en-US" altLang="en-US" sz="4800" b="1" dirty="0"/>
              <a:t>1 Corinthians 16:1-2</a:t>
            </a:r>
          </a:p>
        </p:txBody>
      </p:sp>
      <p:sp>
        <p:nvSpPr>
          <p:cNvPr id="2" name="TextBox 1"/>
          <p:cNvSpPr txBox="1"/>
          <p:nvPr/>
        </p:nvSpPr>
        <p:spPr>
          <a:xfrm>
            <a:off x="228600" y="1295400"/>
            <a:ext cx="8915400" cy="3416320"/>
          </a:xfrm>
          <a:prstGeom prst="rect">
            <a:avLst/>
          </a:prstGeom>
          <a:noFill/>
        </p:spPr>
        <p:txBody>
          <a:bodyPr wrap="square" rtlCol="0">
            <a:spAutoFit/>
          </a:bodyPr>
          <a:lstStyle/>
          <a:p>
            <a:r>
              <a:rPr lang="en-US" sz="3600" b="1" baseline="30000" dirty="0" smtClean="0"/>
              <a:t>1 </a:t>
            </a:r>
            <a:r>
              <a:rPr lang="en-US" sz="3600" dirty="0" smtClean="0"/>
              <a:t>Now </a:t>
            </a:r>
            <a:r>
              <a:rPr lang="en-US" sz="3600" dirty="0"/>
              <a:t>concerning </a:t>
            </a:r>
            <a:r>
              <a:rPr lang="en-US" sz="3600" b="1" dirty="0">
                <a:solidFill>
                  <a:srgbClr val="FFFF00"/>
                </a:solidFill>
              </a:rPr>
              <a:t>the collection for the saints</a:t>
            </a:r>
            <a:r>
              <a:rPr lang="en-US" sz="3600" dirty="0"/>
              <a:t>, </a:t>
            </a:r>
            <a:r>
              <a:rPr lang="en-US" sz="3600" dirty="0">
                <a:solidFill>
                  <a:srgbClr val="FFFF00"/>
                </a:solidFill>
              </a:rPr>
              <a:t>as</a:t>
            </a:r>
            <a:r>
              <a:rPr lang="en-US" sz="2400" dirty="0">
                <a:solidFill>
                  <a:srgbClr val="FFFF00"/>
                </a:solidFill>
              </a:rPr>
              <a:t> </a:t>
            </a:r>
            <a:r>
              <a:rPr lang="en-US" sz="3600" dirty="0">
                <a:solidFill>
                  <a:srgbClr val="FFFF00"/>
                </a:solidFill>
              </a:rPr>
              <a:t>I have</a:t>
            </a:r>
            <a:r>
              <a:rPr lang="en-US" sz="2400" dirty="0">
                <a:solidFill>
                  <a:srgbClr val="FFFF00"/>
                </a:solidFill>
              </a:rPr>
              <a:t> </a:t>
            </a:r>
            <a:r>
              <a:rPr lang="en-US" sz="3600" dirty="0">
                <a:solidFill>
                  <a:srgbClr val="FFFF00"/>
                </a:solidFill>
              </a:rPr>
              <a:t>given</a:t>
            </a:r>
            <a:r>
              <a:rPr lang="en-US" sz="2400" dirty="0">
                <a:solidFill>
                  <a:srgbClr val="FFFF00"/>
                </a:solidFill>
              </a:rPr>
              <a:t> </a:t>
            </a:r>
            <a:r>
              <a:rPr lang="en-US" sz="3600" dirty="0">
                <a:solidFill>
                  <a:srgbClr val="FFFF00"/>
                </a:solidFill>
              </a:rPr>
              <a:t>orders</a:t>
            </a:r>
            <a:r>
              <a:rPr lang="en-US" sz="2400" dirty="0">
                <a:solidFill>
                  <a:srgbClr val="FFFF00"/>
                </a:solidFill>
              </a:rPr>
              <a:t> </a:t>
            </a:r>
            <a:r>
              <a:rPr lang="en-US" sz="3600" dirty="0"/>
              <a:t>to</a:t>
            </a:r>
            <a:r>
              <a:rPr lang="en-US" sz="2400" dirty="0"/>
              <a:t> </a:t>
            </a:r>
            <a:r>
              <a:rPr lang="en-US" sz="3600" dirty="0"/>
              <a:t>the</a:t>
            </a:r>
            <a:r>
              <a:rPr lang="en-US" sz="2400" dirty="0"/>
              <a:t> </a:t>
            </a:r>
            <a:r>
              <a:rPr lang="en-US" sz="3600" dirty="0"/>
              <a:t>churches</a:t>
            </a:r>
            <a:r>
              <a:rPr lang="en-US" sz="2400" dirty="0"/>
              <a:t> </a:t>
            </a:r>
            <a:r>
              <a:rPr lang="en-US" sz="3600" dirty="0" smtClean="0"/>
              <a:t>of Galatia, </a:t>
            </a:r>
            <a:r>
              <a:rPr lang="en-US" sz="3600" dirty="0" smtClean="0">
                <a:solidFill>
                  <a:srgbClr val="FFFF00"/>
                </a:solidFill>
              </a:rPr>
              <a:t>so </a:t>
            </a:r>
            <a:r>
              <a:rPr lang="en-US" sz="3600" dirty="0">
                <a:solidFill>
                  <a:srgbClr val="FFFF00"/>
                </a:solidFill>
              </a:rPr>
              <a:t>you must do</a:t>
            </a:r>
            <a:r>
              <a:rPr lang="en-US" sz="3600" dirty="0"/>
              <a:t> also: </a:t>
            </a:r>
            <a:r>
              <a:rPr lang="en-US" sz="3600" b="1" baseline="30000" dirty="0"/>
              <a:t>2 </a:t>
            </a:r>
            <a:r>
              <a:rPr lang="en-US" sz="3600" b="1" dirty="0">
                <a:solidFill>
                  <a:srgbClr val="FFFF00"/>
                </a:solidFill>
              </a:rPr>
              <a:t>On the first day of the week</a:t>
            </a:r>
            <a:r>
              <a:rPr lang="en-US" sz="3600" dirty="0"/>
              <a:t> </a:t>
            </a:r>
            <a:r>
              <a:rPr lang="en-US" sz="3600" dirty="0">
                <a:solidFill>
                  <a:srgbClr val="FFFF00"/>
                </a:solidFill>
              </a:rPr>
              <a:t>let each one of you lay something aside</a:t>
            </a:r>
            <a:r>
              <a:rPr lang="en-US" sz="3600" dirty="0"/>
              <a:t>, storing up as he may prosper, that there be no collections when I come.</a:t>
            </a:r>
            <a:endParaRPr lang="en-US" sz="3600" dirty="0"/>
          </a:p>
        </p:txBody>
      </p:sp>
    </p:spTree>
    <p:extLst>
      <p:ext uri="{BB962C8B-B14F-4D97-AF65-F5344CB8AC3E}">
        <p14:creationId xmlns:p14="http://schemas.microsoft.com/office/powerpoint/2010/main" val="40114940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p:txBody>
          <a:bodyPr/>
          <a:lstStyle/>
          <a:p>
            <a:r>
              <a:rPr lang="en-US" altLang="en-US" sz="4800" b="1" dirty="0"/>
              <a:t>1 Corinthians 16:1-2</a:t>
            </a:r>
          </a:p>
        </p:txBody>
      </p:sp>
      <p:sp>
        <p:nvSpPr>
          <p:cNvPr id="2" name="TextBox 1"/>
          <p:cNvSpPr txBox="1"/>
          <p:nvPr/>
        </p:nvSpPr>
        <p:spPr>
          <a:xfrm>
            <a:off x="228600" y="1295400"/>
            <a:ext cx="8915400" cy="3416320"/>
          </a:xfrm>
          <a:prstGeom prst="rect">
            <a:avLst/>
          </a:prstGeom>
          <a:noFill/>
        </p:spPr>
        <p:txBody>
          <a:bodyPr wrap="square" rtlCol="0">
            <a:spAutoFit/>
          </a:bodyPr>
          <a:lstStyle/>
          <a:p>
            <a:r>
              <a:rPr lang="en-US" sz="3600" b="1" baseline="30000" dirty="0" smtClean="0"/>
              <a:t>1 </a:t>
            </a:r>
            <a:r>
              <a:rPr lang="en-US" sz="3600" dirty="0" smtClean="0"/>
              <a:t>Now </a:t>
            </a:r>
            <a:r>
              <a:rPr lang="en-US" sz="3600" dirty="0"/>
              <a:t>concerning </a:t>
            </a:r>
            <a:r>
              <a:rPr lang="en-US" sz="3600" b="1" dirty="0">
                <a:solidFill>
                  <a:srgbClr val="FFFF00"/>
                </a:solidFill>
              </a:rPr>
              <a:t>the collection for the saints</a:t>
            </a:r>
            <a:r>
              <a:rPr lang="en-US" sz="3600" dirty="0"/>
              <a:t>, </a:t>
            </a:r>
            <a:r>
              <a:rPr lang="en-US" sz="3600" dirty="0">
                <a:solidFill>
                  <a:srgbClr val="FFFF00"/>
                </a:solidFill>
              </a:rPr>
              <a:t>as</a:t>
            </a:r>
            <a:r>
              <a:rPr lang="en-US" sz="2400" dirty="0">
                <a:solidFill>
                  <a:srgbClr val="FFFF00"/>
                </a:solidFill>
              </a:rPr>
              <a:t> </a:t>
            </a:r>
            <a:r>
              <a:rPr lang="en-US" sz="3600" dirty="0">
                <a:solidFill>
                  <a:srgbClr val="FFFF00"/>
                </a:solidFill>
              </a:rPr>
              <a:t>I have</a:t>
            </a:r>
            <a:r>
              <a:rPr lang="en-US" sz="2400" dirty="0">
                <a:solidFill>
                  <a:srgbClr val="FFFF00"/>
                </a:solidFill>
              </a:rPr>
              <a:t> </a:t>
            </a:r>
            <a:r>
              <a:rPr lang="en-US" sz="3600" dirty="0">
                <a:solidFill>
                  <a:srgbClr val="FFFF00"/>
                </a:solidFill>
              </a:rPr>
              <a:t>given</a:t>
            </a:r>
            <a:r>
              <a:rPr lang="en-US" sz="2400" dirty="0">
                <a:solidFill>
                  <a:srgbClr val="FFFF00"/>
                </a:solidFill>
              </a:rPr>
              <a:t> </a:t>
            </a:r>
            <a:r>
              <a:rPr lang="en-US" sz="3600" dirty="0">
                <a:solidFill>
                  <a:srgbClr val="FFFF00"/>
                </a:solidFill>
              </a:rPr>
              <a:t>orders</a:t>
            </a:r>
            <a:r>
              <a:rPr lang="en-US" sz="2400" dirty="0">
                <a:solidFill>
                  <a:srgbClr val="FFFF00"/>
                </a:solidFill>
              </a:rPr>
              <a:t> </a:t>
            </a:r>
            <a:r>
              <a:rPr lang="en-US" sz="3600" dirty="0"/>
              <a:t>to</a:t>
            </a:r>
            <a:r>
              <a:rPr lang="en-US" sz="2400" dirty="0"/>
              <a:t> </a:t>
            </a:r>
            <a:r>
              <a:rPr lang="en-US" sz="3600" dirty="0"/>
              <a:t>the</a:t>
            </a:r>
            <a:r>
              <a:rPr lang="en-US" sz="2400" dirty="0"/>
              <a:t> </a:t>
            </a:r>
            <a:r>
              <a:rPr lang="en-US" sz="3600" dirty="0"/>
              <a:t>churches</a:t>
            </a:r>
            <a:r>
              <a:rPr lang="en-US" sz="2400" dirty="0"/>
              <a:t> </a:t>
            </a:r>
            <a:r>
              <a:rPr lang="en-US" sz="3600" dirty="0" smtClean="0"/>
              <a:t>of Galatia, </a:t>
            </a:r>
            <a:r>
              <a:rPr lang="en-US" sz="3600" dirty="0" smtClean="0">
                <a:solidFill>
                  <a:srgbClr val="FFFF00"/>
                </a:solidFill>
              </a:rPr>
              <a:t>so </a:t>
            </a:r>
            <a:r>
              <a:rPr lang="en-US" sz="3600" dirty="0">
                <a:solidFill>
                  <a:srgbClr val="FFFF00"/>
                </a:solidFill>
              </a:rPr>
              <a:t>you must do</a:t>
            </a:r>
            <a:r>
              <a:rPr lang="en-US" sz="3600" dirty="0"/>
              <a:t> also: </a:t>
            </a:r>
            <a:r>
              <a:rPr lang="en-US" sz="3600" b="1" baseline="30000" dirty="0"/>
              <a:t>2 </a:t>
            </a:r>
            <a:r>
              <a:rPr lang="en-US" sz="3600" b="1" dirty="0">
                <a:solidFill>
                  <a:srgbClr val="FFFF00"/>
                </a:solidFill>
              </a:rPr>
              <a:t>On the first day of the week</a:t>
            </a:r>
            <a:r>
              <a:rPr lang="en-US" sz="3600" dirty="0"/>
              <a:t> </a:t>
            </a:r>
            <a:r>
              <a:rPr lang="en-US" sz="3600" dirty="0">
                <a:solidFill>
                  <a:srgbClr val="FFFF00"/>
                </a:solidFill>
              </a:rPr>
              <a:t>let each one of you lay something aside</a:t>
            </a:r>
            <a:r>
              <a:rPr lang="en-US" sz="3600" dirty="0"/>
              <a:t>, </a:t>
            </a:r>
            <a:r>
              <a:rPr lang="en-US" sz="3600" dirty="0">
                <a:solidFill>
                  <a:srgbClr val="FFFF00"/>
                </a:solidFill>
              </a:rPr>
              <a:t>storing up</a:t>
            </a:r>
            <a:r>
              <a:rPr lang="en-US" sz="3600" dirty="0"/>
              <a:t> as he may prosper, that there be no collections when I come.</a:t>
            </a:r>
            <a:endParaRPr lang="en-US" sz="3600" dirty="0"/>
          </a:p>
        </p:txBody>
      </p:sp>
    </p:spTree>
    <p:extLst>
      <p:ext uri="{BB962C8B-B14F-4D97-AF65-F5344CB8AC3E}">
        <p14:creationId xmlns:p14="http://schemas.microsoft.com/office/powerpoint/2010/main" val="1143598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LBAR">
  <a:themeElements>
    <a:clrScheme name="METLBAR 1">
      <a:dk1>
        <a:srgbClr val="000066"/>
      </a:dk1>
      <a:lt1>
        <a:srgbClr val="FFFFFF"/>
      </a:lt1>
      <a:dk2>
        <a:srgbClr val="0000FF"/>
      </a:dk2>
      <a:lt2>
        <a:srgbClr val="FFFF00"/>
      </a:lt2>
      <a:accent1>
        <a:srgbClr val="FFCC00"/>
      </a:accent1>
      <a:accent2>
        <a:srgbClr val="CC0066"/>
      </a:accent2>
      <a:accent3>
        <a:srgbClr val="AAAAFF"/>
      </a:accent3>
      <a:accent4>
        <a:srgbClr val="DADADA"/>
      </a:accent4>
      <a:accent5>
        <a:srgbClr val="FFE2AA"/>
      </a:accent5>
      <a:accent6>
        <a:srgbClr val="B9005C"/>
      </a:accent6>
      <a:hlink>
        <a:srgbClr val="00CCCC"/>
      </a:hlink>
      <a:folHlink>
        <a:srgbClr val="6699FF"/>
      </a:folHlink>
    </a:clrScheme>
    <a:fontScheme name="METLBAR">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ETLBAR 1">
        <a:dk1>
          <a:srgbClr val="000066"/>
        </a:dk1>
        <a:lt1>
          <a:srgbClr val="FFFFFF"/>
        </a:lt1>
        <a:dk2>
          <a:srgbClr val="0000FF"/>
        </a:dk2>
        <a:lt2>
          <a:srgbClr val="FFFF00"/>
        </a:lt2>
        <a:accent1>
          <a:srgbClr val="FFCC00"/>
        </a:accent1>
        <a:accent2>
          <a:srgbClr val="CC0066"/>
        </a:accent2>
        <a:accent3>
          <a:srgbClr val="AAAAFF"/>
        </a:accent3>
        <a:accent4>
          <a:srgbClr val="DADADA"/>
        </a:accent4>
        <a:accent5>
          <a:srgbClr val="FFE2AA"/>
        </a:accent5>
        <a:accent6>
          <a:srgbClr val="B9005C"/>
        </a:accent6>
        <a:hlink>
          <a:srgbClr val="00CCCC"/>
        </a:hlink>
        <a:folHlink>
          <a:srgbClr val="6699FF"/>
        </a:folHlink>
      </a:clrScheme>
      <a:clrMap bg1="dk2" tx1="lt1" bg2="dk1" tx2="lt2" accent1="accent1" accent2="accent2" accent3="accent3" accent4="accent4" accent5="accent5" accent6="accent6" hlink="hlink" folHlink="folHlink"/>
    </a:extraClrScheme>
    <a:extraClrScheme>
      <a:clrScheme name="METLBAR 2">
        <a:dk1>
          <a:srgbClr val="000080"/>
        </a:dk1>
        <a:lt1>
          <a:srgbClr val="B2B2B2"/>
        </a:lt1>
        <a:dk2>
          <a:srgbClr val="4D4D4D"/>
        </a:dk2>
        <a:lt2>
          <a:srgbClr val="CCCCFF"/>
        </a:lt2>
        <a:accent1>
          <a:srgbClr val="99CCFF"/>
        </a:accent1>
        <a:accent2>
          <a:srgbClr val="00CCCC"/>
        </a:accent2>
        <a:accent3>
          <a:srgbClr val="D5D5D5"/>
        </a:accent3>
        <a:accent4>
          <a:srgbClr val="00006C"/>
        </a:accent4>
        <a:accent5>
          <a:srgbClr val="CAE2FF"/>
        </a:accent5>
        <a:accent6>
          <a:srgbClr val="00B9B9"/>
        </a:accent6>
        <a:hlink>
          <a:srgbClr val="CC66FF"/>
        </a:hlink>
        <a:folHlink>
          <a:srgbClr val="9999FF"/>
        </a:folHlink>
      </a:clrScheme>
      <a:clrMap bg1="lt1" tx1="dk1" bg2="lt2" tx2="dk2" accent1="accent1" accent2="accent2" accent3="accent3" accent4="accent4" accent5="accent5" accent6="accent6" hlink="hlink" folHlink="folHlink"/>
    </a:extraClrScheme>
    <a:extraClrScheme>
      <a:clrScheme name="METLBAR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METLBAR</Template>
  <TotalTime>9259</TotalTime>
  <Words>791</Words>
  <Application>Microsoft Office PowerPoint</Application>
  <PresentationFormat>On-screen Show (4:3)</PresentationFormat>
  <Paragraphs>129</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METLBAR</vt:lpstr>
      <vt:lpstr>PowerPoint Presentation</vt:lpstr>
      <vt:lpstr>Acceptable Worship in N.T. – Contribution</vt:lpstr>
      <vt:lpstr>1 Corinthians 16:1-2</vt:lpstr>
      <vt:lpstr>1 Corinthians 16:1-2</vt:lpstr>
      <vt:lpstr>1 Corinthians 16:1-2</vt:lpstr>
      <vt:lpstr>1 Corinthians 16:1-2</vt:lpstr>
      <vt:lpstr>1 Corinthians 16:1-2</vt:lpstr>
      <vt:lpstr>1 Corinthians 16:1-2</vt:lpstr>
      <vt:lpstr>1 Corinthians 16:1-2</vt:lpstr>
      <vt:lpstr>1 Corinthians 16:1-2</vt:lpstr>
      <vt:lpstr>1 Corinthians 16:1-2</vt:lpstr>
      <vt:lpstr>Acts 4 &amp; 5</vt:lpstr>
      <vt:lpstr>Acts 4 &amp; 5</vt:lpstr>
      <vt:lpstr>Acts 4 &amp; 5</vt:lpstr>
      <vt:lpstr>Acts 4 &amp; 5</vt:lpstr>
      <vt:lpstr>Acts 4 &amp; 5</vt:lpstr>
      <vt:lpstr>Acts 4 &amp; 5</vt:lpstr>
      <vt:lpstr>Acts 4 &amp; 5</vt:lpstr>
      <vt:lpstr>2 Corinthians 8:1-7</vt:lpstr>
      <vt:lpstr>2 Corinthians 8:1-7</vt:lpstr>
      <vt:lpstr>2 Corinthians 8:1-7</vt:lpstr>
      <vt:lpstr>2 Corinthians 8:1-7</vt:lpstr>
      <vt:lpstr>2 Corinthians 8:1-7</vt:lpstr>
      <vt:lpstr>2 Corinthians 8:1-7</vt:lpstr>
      <vt:lpstr>2 Corinthians 8:1-7</vt:lpstr>
      <vt:lpstr>2 Corinthians 8:1-7</vt:lpstr>
      <vt:lpstr>2 Corinthians 8:1-7</vt:lpstr>
      <vt:lpstr>2 Corinthians 8:1-7</vt:lpstr>
      <vt:lpstr>2 Corinthians 8:1-7</vt:lpstr>
      <vt:lpstr>2 Corinthians 8:1-7</vt:lpstr>
      <vt:lpstr>2 Corinthians 8:10-15</vt:lpstr>
      <vt:lpstr>2 Corinthians 8:10-15</vt:lpstr>
      <vt:lpstr>2 Corinthians 8:10-15</vt:lpstr>
      <vt:lpstr>2 Corinthians 8:10-15</vt:lpstr>
      <vt:lpstr>2 Corinthians 8:10-15</vt:lpstr>
      <vt:lpstr>2 Corinthians 8:10-15</vt:lpstr>
      <vt:lpstr>2 Corinthians 9:6-15</vt:lpstr>
      <vt:lpstr>2 Corinthians 9:6-15</vt:lpstr>
      <vt:lpstr>2 Corinthians 9:6-15</vt:lpstr>
      <vt:lpstr>2 Corinthians 9:6-15</vt:lpstr>
      <vt:lpstr>2 Corinthians 9:6-15</vt:lpstr>
      <vt:lpstr>2 Corinthians 9:6-15</vt:lpstr>
      <vt:lpstr>2 Corinthians 9:6-15</vt:lpstr>
      <vt:lpstr>2 Corinthians 9:6-15</vt:lpstr>
      <vt:lpstr>2 Corinthians 9:6-15</vt:lpstr>
      <vt:lpstr>2 Chronicles 24:3-15</vt:lpstr>
      <vt:lpstr>2 Chronicles 24:3-15</vt:lpstr>
      <vt:lpstr>2 Chronicles 24:3-15</vt:lpstr>
      <vt:lpstr>2 Chronicles 24:3-15</vt:lpstr>
      <vt:lpstr>2 Chronicles 24:3-15</vt:lpstr>
      <vt:lpstr>Romans 12:6-8</vt:lpstr>
      <vt:lpstr>Romans 12:6-8</vt:lpstr>
      <vt:lpstr>Summation of Principles</vt:lpstr>
      <vt:lpstr>Other Passages to Consider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Worship?</dc:title>
  <dc:creator>Harry Osborne</dc:creator>
  <cp:lastModifiedBy>Harry</cp:lastModifiedBy>
  <cp:revision>72</cp:revision>
  <dcterms:created xsi:type="dcterms:W3CDTF">2007-04-01T19:12:46Z</dcterms:created>
  <dcterms:modified xsi:type="dcterms:W3CDTF">2016-02-07T13:05:01Z</dcterms:modified>
</cp:coreProperties>
</file>