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376" r:id="rId2"/>
    <p:sldId id="256" r:id="rId3"/>
    <p:sldId id="377" r:id="rId4"/>
    <p:sldId id="382" r:id="rId5"/>
    <p:sldId id="381" r:id="rId6"/>
    <p:sldId id="378" r:id="rId7"/>
    <p:sldId id="379" r:id="rId8"/>
    <p:sldId id="380"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00000"/>
    <a:srgbClr val="080808"/>
    <a:srgbClr val="FFFFFF"/>
    <a:srgbClr val="FFFF99"/>
    <a:srgbClr val="000058"/>
    <a:srgbClr val="000099"/>
    <a:srgbClr val="005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84" autoAdjust="0"/>
  </p:normalViewPr>
  <p:slideViewPr>
    <p:cSldViewPr>
      <p:cViewPr>
        <p:scale>
          <a:sx n="66" d="100"/>
          <a:sy n="66" d="100"/>
        </p:scale>
        <p:origin x="-528" y="-210"/>
      </p:cViewPr>
      <p:guideLst>
        <p:guide orient="horz" pos="2160"/>
        <p:guide pos="2880"/>
      </p:guideLst>
    </p:cSldViewPr>
  </p:slideViewPr>
  <p:outlineViewPr>
    <p:cViewPr>
      <p:scale>
        <a:sx n="33" d="100"/>
        <a:sy n="33" d="100"/>
      </p:scale>
      <p:origin x="0" y="10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22" name="Group 2"/>
          <p:cNvGrpSpPr>
            <a:grpSpLocks/>
          </p:cNvGrpSpPr>
          <p:nvPr/>
        </p:nvGrpSpPr>
        <p:grpSpPr bwMode="auto">
          <a:xfrm>
            <a:off x="152400" y="1752600"/>
            <a:ext cx="8840788" cy="1612900"/>
            <a:chOff x="96" y="1104"/>
            <a:chExt cx="5569" cy="1016"/>
          </a:xfrm>
        </p:grpSpPr>
        <p:sp>
          <p:nvSpPr>
            <p:cNvPr id="30723" name="Rectangle 3"/>
            <p:cNvSpPr>
              <a:spLocks noChangeArrowheads="1"/>
            </p:cNvSpPr>
            <p:nvPr/>
          </p:nvSpPr>
          <p:spPr bwMode="auto">
            <a:xfrm>
              <a:off x="96" y="1113"/>
              <a:ext cx="5565" cy="1003"/>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24" name="Freeform 4"/>
            <p:cNvSpPr>
              <a:spLocks/>
            </p:cNvSpPr>
            <p:nvPr/>
          </p:nvSpPr>
          <p:spPr bwMode="auto">
            <a:xfrm>
              <a:off x="96" y="1104"/>
              <a:ext cx="5569" cy="302"/>
            </a:xfrm>
            <a:custGeom>
              <a:avLst/>
              <a:gdLst>
                <a:gd name="T0" fmla="*/ 0 w 5569"/>
                <a:gd name="T1" fmla="*/ 301 h 302"/>
                <a:gd name="T2" fmla="*/ 0 w 5569"/>
                <a:gd name="T3" fmla="*/ 0 h 302"/>
                <a:gd name="T4" fmla="*/ 5568 w 5569"/>
                <a:gd name="T5" fmla="*/ 0 h 302"/>
              </a:gdLst>
              <a:ahLst/>
              <a:cxnLst>
                <a:cxn ang="0">
                  <a:pos x="T0" y="T1"/>
                </a:cxn>
                <a:cxn ang="0">
                  <a:pos x="T2" y="T3"/>
                </a:cxn>
                <a:cxn ang="0">
                  <a:pos x="T4" y="T5"/>
                </a:cxn>
              </a:cxnLst>
              <a:rect l="0" t="0" r="r" b="b"/>
              <a:pathLst>
                <a:path w="5569" h="302">
                  <a:moveTo>
                    <a:pt x="0" y="301"/>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Freeform 5"/>
            <p:cNvSpPr>
              <a:spLocks/>
            </p:cNvSpPr>
            <p:nvPr/>
          </p:nvSpPr>
          <p:spPr bwMode="auto">
            <a:xfrm>
              <a:off x="96" y="1818"/>
              <a:ext cx="5569" cy="302"/>
            </a:xfrm>
            <a:custGeom>
              <a:avLst/>
              <a:gdLst>
                <a:gd name="T0" fmla="*/ 5568 w 5569"/>
                <a:gd name="T1" fmla="*/ 0 h 302"/>
                <a:gd name="T2" fmla="*/ 5568 w 5569"/>
                <a:gd name="T3" fmla="*/ 301 h 302"/>
                <a:gd name="T4" fmla="*/ 0 w 5569"/>
                <a:gd name="T5" fmla="*/ 301 h 302"/>
              </a:gdLst>
              <a:ahLst/>
              <a:cxnLst>
                <a:cxn ang="0">
                  <a:pos x="T0" y="T1"/>
                </a:cxn>
                <a:cxn ang="0">
                  <a:pos x="T2" y="T3"/>
                </a:cxn>
                <a:cxn ang="0">
                  <a:pos x="T4" y="T5"/>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26" name="Rectangle 6"/>
          <p:cNvSpPr>
            <a:spLocks noGrp="1" noChangeArrowheads="1"/>
          </p:cNvSpPr>
          <p:nvPr>
            <p:ph type="ctrTitle" sz="quarter"/>
          </p:nvPr>
        </p:nvSpPr>
        <p:spPr>
          <a:xfrm>
            <a:off x="685800" y="1981200"/>
            <a:ext cx="7772400" cy="1143000"/>
          </a:xfrm>
        </p:spPr>
        <p:txBody>
          <a:bodyPr/>
          <a:lstStyle>
            <a:lvl1pPr>
              <a:defRPr>
                <a:solidFill>
                  <a:srgbClr val="FFFF00"/>
                </a:solidFill>
              </a:defRPr>
            </a:lvl1pPr>
          </a:lstStyle>
          <a:p>
            <a:pPr lvl="0"/>
            <a:r>
              <a:rPr lang="en-US" altLang="en-US" noProof="0" smtClean="0"/>
              <a:t>Click to edit Master title style</a:t>
            </a:r>
          </a:p>
        </p:txBody>
      </p:sp>
      <p:sp>
        <p:nvSpPr>
          <p:cNvPr id="30727" name="Rectangle 7"/>
          <p:cNvSpPr>
            <a:spLocks noGrp="1" noChangeArrowheads="1"/>
          </p:cNvSpPr>
          <p:nvPr>
            <p:ph type="subTitle" sz="quarter" idx="1"/>
          </p:nvPr>
        </p:nvSpPr>
        <p:spPr>
          <a:xfrm>
            <a:off x="1371600" y="3886200"/>
            <a:ext cx="6400800" cy="1752600"/>
          </a:xfrm>
        </p:spPr>
        <p:txBody>
          <a:bodyPr/>
          <a:lstStyle>
            <a:lvl1pPr marL="0" indent="0" algn="ctr">
              <a:buFontTx/>
              <a:buNone/>
              <a:defRPr>
                <a:solidFill>
                  <a:srgbClr val="FFFFFF"/>
                </a:solidFill>
              </a:defRPr>
            </a:lvl1pPr>
          </a:lstStyle>
          <a:p>
            <a:pPr lvl="0"/>
            <a:r>
              <a:rPr lang="en-US" altLang="en-US" noProof="0" smtClean="0"/>
              <a:t>Click to edit Master subtitle style</a:t>
            </a:r>
          </a:p>
        </p:txBody>
      </p:sp>
      <p:sp>
        <p:nvSpPr>
          <p:cNvPr id="30728" name="Rectangle 8"/>
          <p:cNvSpPr>
            <a:spLocks noGrp="1" noChangeArrowheads="1"/>
          </p:cNvSpPr>
          <p:nvPr>
            <p:ph type="dt" sz="quarter" idx="2"/>
          </p:nvPr>
        </p:nvSpPr>
        <p:spPr/>
        <p:txBody>
          <a:bodyPr/>
          <a:lstStyle>
            <a:lvl1pPr>
              <a:defRPr>
                <a:solidFill>
                  <a:srgbClr val="FFFFFF"/>
                </a:solidFill>
              </a:defRPr>
            </a:lvl1pPr>
          </a:lstStyle>
          <a:p>
            <a:endParaRPr lang="en-US" altLang="en-US"/>
          </a:p>
        </p:txBody>
      </p:sp>
      <p:sp>
        <p:nvSpPr>
          <p:cNvPr id="30729" name="Rectangle 9"/>
          <p:cNvSpPr>
            <a:spLocks noGrp="1" noChangeArrowheads="1"/>
          </p:cNvSpPr>
          <p:nvPr>
            <p:ph type="ftr" sz="quarter" idx="3"/>
          </p:nvPr>
        </p:nvSpPr>
        <p:spPr/>
        <p:txBody>
          <a:bodyPr/>
          <a:lstStyle>
            <a:lvl1pPr>
              <a:defRPr>
                <a:solidFill>
                  <a:srgbClr val="FFFFFF"/>
                </a:solidFill>
              </a:defRPr>
            </a:lvl1pPr>
          </a:lstStyle>
          <a:p>
            <a:endParaRPr lang="en-US" altLang="en-US"/>
          </a:p>
        </p:txBody>
      </p:sp>
      <p:sp>
        <p:nvSpPr>
          <p:cNvPr id="30730" name="Rectangle 10"/>
          <p:cNvSpPr>
            <a:spLocks noGrp="1" noChangeArrowheads="1"/>
          </p:cNvSpPr>
          <p:nvPr>
            <p:ph type="sldNum" sz="quarter" idx="4"/>
          </p:nvPr>
        </p:nvSpPr>
        <p:spPr/>
        <p:txBody>
          <a:bodyPr/>
          <a:lstStyle>
            <a:lvl1pPr>
              <a:defRPr>
                <a:solidFill>
                  <a:srgbClr val="FFFFFF"/>
                </a:solidFill>
              </a:defRPr>
            </a:lvl1pPr>
          </a:lstStyle>
          <a:p>
            <a:fld id="{9ACB7B1C-54DD-42C7-B451-408654BBE95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976E6A-AE31-4391-A54E-FD9FE8CD692E}" type="slidenum">
              <a:rPr lang="en-US" altLang="en-US"/>
              <a:pPr/>
              <a:t>‹#›</a:t>
            </a:fld>
            <a:endParaRPr lang="en-US" altLang="en-US"/>
          </a:p>
        </p:txBody>
      </p:sp>
    </p:spTree>
    <p:extLst>
      <p:ext uri="{BB962C8B-B14F-4D97-AF65-F5344CB8AC3E}">
        <p14:creationId xmlns:p14="http://schemas.microsoft.com/office/powerpoint/2010/main" val="198371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189DDB-39EE-48DA-A2F8-2B0C37299D46}" type="slidenum">
              <a:rPr lang="en-US" altLang="en-US"/>
              <a:pPr/>
              <a:t>‹#›</a:t>
            </a:fld>
            <a:endParaRPr lang="en-US" altLang="en-US"/>
          </a:p>
        </p:txBody>
      </p:sp>
    </p:spTree>
    <p:extLst>
      <p:ext uri="{BB962C8B-B14F-4D97-AF65-F5344CB8AC3E}">
        <p14:creationId xmlns:p14="http://schemas.microsoft.com/office/powerpoint/2010/main" val="293689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52957D-F66E-47B8-BAF9-942F5ED95BC3}" type="slidenum">
              <a:rPr lang="en-US" altLang="en-US"/>
              <a:pPr/>
              <a:t>‹#›</a:t>
            </a:fld>
            <a:endParaRPr lang="en-US" altLang="en-US"/>
          </a:p>
        </p:txBody>
      </p:sp>
    </p:spTree>
    <p:extLst>
      <p:ext uri="{BB962C8B-B14F-4D97-AF65-F5344CB8AC3E}">
        <p14:creationId xmlns:p14="http://schemas.microsoft.com/office/powerpoint/2010/main" val="293639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4682BB-1176-40B3-BED1-24FF7ACD87E6}" type="slidenum">
              <a:rPr lang="en-US" altLang="en-US"/>
              <a:pPr/>
              <a:t>‹#›</a:t>
            </a:fld>
            <a:endParaRPr lang="en-US" altLang="en-US"/>
          </a:p>
        </p:txBody>
      </p:sp>
    </p:spTree>
    <p:extLst>
      <p:ext uri="{BB962C8B-B14F-4D97-AF65-F5344CB8AC3E}">
        <p14:creationId xmlns:p14="http://schemas.microsoft.com/office/powerpoint/2010/main" val="28544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A57C67-57F5-4C7E-81F2-A961C0081FEF}" type="slidenum">
              <a:rPr lang="en-US" altLang="en-US"/>
              <a:pPr/>
              <a:t>‹#›</a:t>
            </a:fld>
            <a:endParaRPr lang="en-US" altLang="en-US"/>
          </a:p>
        </p:txBody>
      </p:sp>
    </p:spTree>
    <p:extLst>
      <p:ext uri="{BB962C8B-B14F-4D97-AF65-F5344CB8AC3E}">
        <p14:creationId xmlns:p14="http://schemas.microsoft.com/office/powerpoint/2010/main" val="275046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1F264FD-F794-4F2A-B96C-38B102271F78}" type="slidenum">
              <a:rPr lang="en-US" altLang="en-US"/>
              <a:pPr/>
              <a:t>‹#›</a:t>
            </a:fld>
            <a:endParaRPr lang="en-US" altLang="en-US"/>
          </a:p>
        </p:txBody>
      </p:sp>
    </p:spTree>
    <p:extLst>
      <p:ext uri="{BB962C8B-B14F-4D97-AF65-F5344CB8AC3E}">
        <p14:creationId xmlns:p14="http://schemas.microsoft.com/office/powerpoint/2010/main" val="205889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A613E3-E10A-4C70-90F8-D6420ACDCEF5}" type="slidenum">
              <a:rPr lang="en-US" altLang="en-US"/>
              <a:pPr/>
              <a:t>‹#›</a:t>
            </a:fld>
            <a:endParaRPr lang="en-US" altLang="en-US"/>
          </a:p>
        </p:txBody>
      </p:sp>
    </p:spTree>
    <p:extLst>
      <p:ext uri="{BB962C8B-B14F-4D97-AF65-F5344CB8AC3E}">
        <p14:creationId xmlns:p14="http://schemas.microsoft.com/office/powerpoint/2010/main" val="274375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37BFFD-AC3C-41A8-ACD2-A122758ABF7B}" type="slidenum">
              <a:rPr lang="en-US" altLang="en-US"/>
              <a:pPr/>
              <a:t>‹#›</a:t>
            </a:fld>
            <a:endParaRPr lang="en-US" altLang="en-US"/>
          </a:p>
        </p:txBody>
      </p:sp>
    </p:spTree>
    <p:extLst>
      <p:ext uri="{BB962C8B-B14F-4D97-AF65-F5344CB8AC3E}">
        <p14:creationId xmlns:p14="http://schemas.microsoft.com/office/powerpoint/2010/main" val="376916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F33274C-A6BB-4A9E-8924-7048537C325C}" type="slidenum">
              <a:rPr lang="en-US" altLang="en-US"/>
              <a:pPr/>
              <a:t>‹#›</a:t>
            </a:fld>
            <a:endParaRPr lang="en-US" altLang="en-US"/>
          </a:p>
        </p:txBody>
      </p:sp>
    </p:spTree>
    <p:extLst>
      <p:ext uri="{BB962C8B-B14F-4D97-AF65-F5344CB8AC3E}">
        <p14:creationId xmlns:p14="http://schemas.microsoft.com/office/powerpoint/2010/main" val="195664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F966190-92D8-49EE-9200-78616DB78FD2}" type="slidenum">
              <a:rPr lang="en-US" altLang="en-US"/>
              <a:pPr/>
              <a:t>‹#›</a:t>
            </a:fld>
            <a:endParaRPr lang="en-US" altLang="en-US"/>
          </a:p>
        </p:txBody>
      </p:sp>
    </p:spTree>
    <p:extLst>
      <p:ext uri="{BB962C8B-B14F-4D97-AF65-F5344CB8AC3E}">
        <p14:creationId xmlns:p14="http://schemas.microsoft.com/office/powerpoint/2010/main" val="31612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99"/>
            </a:gs>
            <a:gs pos="33000">
              <a:srgbClr val="000058"/>
            </a:gs>
            <a:gs pos="100000">
              <a:srgbClr val="000000"/>
            </a:gs>
          </a:gsLst>
          <a:lin ang="5400000" scaled="1"/>
          <a:tileRect/>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152400" y="5881688"/>
            <a:ext cx="8840788" cy="531812"/>
            <a:chOff x="96" y="3705"/>
            <a:chExt cx="5569" cy="335"/>
          </a:xfrm>
        </p:grpSpPr>
        <p:sp>
          <p:nvSpPr>
            <p:cNvPr id="29699" name="Rectangle 3"/>
            <p:cNvSpPr>
              <a:spLocks noChangeArrowheads="1"/>
            </p:cNvSpPr>
            <p:nvPr/>
          </p:nvSpPr>
          <p:spPr bwMode="auto">
            <a:xfrm>
              <a:off x="96" y="3708"/>
              <a:ext cx="5565" cy="330"/>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9700" name="Freeform 4"/>
            <p:cNvSpPr>
              <a:spLocks/>
            </p:cNvSpPr>
            <p:nvPr/>
          </p:nvSpPr>
          <p:spPr bwMode="auto">
            <a:xfrm>
              <a:off x="96" y="3705"/>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 name="Freeform 5"/>
            <p:cNvSpPr>
              <a:spLocks/>
            </p:cNvSpPr>
            <p:nvPr/>
          </p:nvSpPr>
          <p:spPr bwMode="auto">
            <a:xfrm>
              <a:off x="96" y="3819"/>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Freeform 6"/>
            <p:cNvSpPr>
              <a:spLocks/>
            </p:cNvSpPr>
            <p:nvPr/>
          </p:nvSpPr>
          <p:spPr bwMode="auto">
            <a:xfrm>
              <a:off x="96" y="3933"/>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E8E8E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Freeform 7"/>
            <p:cNvSpPr>
              <a:spLocks/>
            </p:cNvSpPr>
            <p:nvPr/>
          </p:nvSpPr>
          <p:spPr bwMode="auto">
            <a:xfrm>
              <a:off x="96" y="3712"/>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67676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Freeform 8"/>
            <p:cNvSpPr>
              <a:spLocks/>
            </p:cNvSpPr>
            <p:nvPr/>
          </p:nvSpPr>
          <p:spPr bwMode="auto">
            <a:xfrm>
              <a:off x="96" y="3826"/>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47474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Freeform 9"/>
            <p:cNvSpPr>
              <a:spLocks/>
            </p:cNvSpPr>
            <p:nvPr/>
          </p:nvSpPr>
          <p:spPr bwMode="auto">
            <a:xfrm>
              <a:off x="96" y="3940"/>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06" name="Rectangle 10"/>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29707" name="Rectangle 11"/>
          <p:cNvSpPr>
            <a:spLocks noGrp="1" noChangeArrowheads="1"/>
          </p:cNvSpPr>
          <p:nvPr>
            <p:ph type="body" idx="1"/>
          </p:nvPr>
        </p:nvSpPr>
        <p:spPr bwMode="auto">
          <a:xfrm>
            <a:off x="6858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9708" name="Rectangle 1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en-US" altLang="en-US"/>
          </a:p>
        </p:txBody>
      </p:sp>
      <p:sp>
        <p:nvSpPr>
          <p:cNvPr id="29709" name="Rectangle 1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ltLang="en-US"/>
          </a:p>
        </p:txBody>
      </p:sp>
      <p:sp>
        <p:nvSpPr>
          <p:cNvPr id="29710" name="Rectangle 14"/>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2D3DE90B-7B98-495D-B24C-556D7C82E22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2819400"/>
            <a:ext cx="8991600" cy="3785652"/>
          </a:xfrm>
          <a:prstGeom prst="rect">
            <a:avLst/>
          </a:prstGeom>
          <a:noFill/>
        </p:spPr>
        <p:txBody>
          <a:bodyPr wrap="square" rtlCol="0">
            <a:spAutoFit/>
          </a:bodyPr>
          <a:lstStyle/>
          <a:p>
            <a:pPr algn="just"/>
            <a:r>
              <a:rPr lang="en-US" sz="4000" b="1" baseline="30000" dirty="0" smtClean="0"/>
              <a:t>23</a:t>
            </a:r>
            <a:r>
              <a:rPr lang="en-US" sz="4000" b="1" baseline="30000" dirty="0"/>
              <a:t> </a:t>
            </a:r>
            <a:r>
              <a:rPr lang="en-US" sz="4000" dirty="0"/>
              <a:t>But the hour is coming, and now </a:t>
            </a:r>
            <a:r>
              <a:rPr lang="en-US" sz="4000" dirty="0" smtClean="0"/>
              <a:t>is, </a:t>
            </a:r>
            <a:r>
              <a:rPr lang="en-US" sz="4000" dirty="0"/>
              <a:t>when the </a:t>
            </a:r>
            <a:r>
              <a:rPr lang="en-US" sz="4000" b="1" dirty="0">
                <a:solidFill>
                  <a:srgbClr val="FFFF00"/>
                </a:solidFill>
              </a:rPr>
              <a:t>true worshipers</a:t>
            </a:r>
            <a:r>
              <a:rPr lang="en-US" sz="4000" dirty="0"/>
              <a:t> will worship the Father in spirit and truth; for the Father is seeking such to </a:t>
            </a:r>
            <a:r>
              <a:rPr lang="en-US" sz="4000" dirty="0" smtClean="0"/>
              <a:t>worship Him. </a:t>
            </a:r>
            <a:r>
              <a:rPr lang="en-US" sz="4000" b="1" baseline="30000" dirty="0" smtClean="0"/>
              <a:t>24 </a:t>
            </a:r>
            <a:r>
              <a:rPr lang="en-US" sz="4000" b="1" dirty="0" smtClean="0">
                <a:solidFill>
                  <a:srgbClr val="FFFF00"/>
                </a:solidFill>
              </a:rPr>
              <a:t>God is Spirit</a:t>
            </a:r>
            <a:r>
              <a:rPr lang="en-US" sz="4000" b="1" dirty="0">
                <a:solidFill>
                  <a:srgbClr val="FFFF00"/>
                </a:solidFill>
              </a:rPr>
              <a:t>, and those who worship Him must worship in spirit and truth</a:t>
            </a:r>
            <a:r>
              <a:rPr lang="en-US" sz="4000" dirty="0" smtClean="0"/>
              <a:t>.” </a:t>
            </a:r>
            <a:r>
              <a:rPr lang="en-US" sz="3200" dirty="0" smtClean="0"/>
              <a:t>(John 4:23-24)</a:t>
            </a:r>
            <a:endParaRPr lang="en-US" sz="3200" dirty="0"/>
          </a:p>
        </p:txBody>
      </p:sp>
      <p:sp>
        <p:nvSpPr>
          <p:cNvPr id="3" name="Bevel 2"/>
          <p:cNvSpPr/>
          <p:nvPr/>
        </p:nvSpPr>
        <p:spPr bwMode="auto">
          <a:xfrm>
            <a:off x="0" y="0"/>
            <a:ext cx="9144000" cy="2743200"/>
          </a:xfrm>
          <a:prstGeom prst="bevel">
            <a:avLst/>
          </a:prstGeom>
          <a:solidFill>
            <a:srgbClr val="080808"/>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5200" b="1" i="0" u="none" strike="noStrike" cap="none" normalizeH="0" baseline="0" dirty="0" smtClean="0">
                <a:ln>
                  <a:noFill/>
                </a:ln>
                <a:solidFill>
                  <a:srgbClr val="66FFFF"/>
                </a:solidFill>
                <a:effectLst/>
              </a:rPr>
              <a:t>All Acceptable Worship Must</a:t>
            </a:r>
            <a:r>
              <a:rPr kumimoji="0" lang="en-US" sz="5200" b="1" i="0" u="none" strike="noStrike" cap="none" normalizeH="0" dirty="0" smtClean="0">
                <a:ln>
                  <a:noFill/>
                </a:ln>
                <a:solidFill>
                  <a:srgbClr val="66FFFF"/>
                </a:solidFill>
                <a:effectLst/>
              </a:rPr>
              <a:t> Be </a:t>
            </a:r>
            <a:r>
              <a:rPr lang="en-US" sz="5200" b="1" dirty="0" smtClean="0">
                <a:solidFill>
                  <a:srgbClr val="66FFFF"/>
                </a:solidFill>
              </a:rPr>
              <a:t>In Spirit &amp; In Truth</a:t>
            </a:r>
            <a:endParaRPr kumimoji="0" lang="en-US" sz="5200" b="1" i="0" u="none" strike="noStrike" cap="none" normalizeH="0" baseline="0" dirty="0" smtClean="0">
              <a:ln>
                <a:noFill/>
              </a:ln>
              <a:solidFill>
                <a:srgbClr val="66FFFF"/>
              </a:solidFill>
              <a:effectLst/>
            </a:endParaRPr>
          </a:p>
        </p:txBody>
      </p:sp>
    </p:spTree>
    <p:extLst>
      <p:ext uri="{BB962C8B-B14F-4D97-AF65-F5344CB8AC3E}">
        <p14:creationId xmlns:p14="http://schemas.microsoft.com/office/powerpoint/2010/main" val="502362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971800"/>
            <a:ext cx="9144000" cy="2514600"/>
          </a:xfrm>
          <a:effectLst>
            <a:outerShdw dist="35921" dir="2700000" algn="ctr" rotWithShape="0">
              <a:srgbClr val="000000"/>
            </a:outerShdw>
          </a:effectLst>
        </p:spPr>
        <p:txBody>
          <a:bodyPr/>
          <a:lstStyle/>
          <a:p>
            <a:pPr>
              <a:lnSpc>
                <a:spcPct val="90000"/>
              </a:lnSpc>
            </a:pPr>
            <a:r>
              <a:rPr lang="en-US" altLang="en-US" sz="7000" b="1" dirty="0" smtClean="0">
                <a:solidFill>
                  <a:schemeClr val="tx2"/>
                </a:solidFill>
                <a:cs typeface="Times New Roman" panose="02020603050405020304" pitchFamily="18" charset="0"/>
              </a:rPr>
              <a:t>Acceptable Worship in N.T. – </a:t>
            </a:r>
            <a:r>
              <a:rPr lang="en-US" altLang="en-US" sz="7000" b="1" dirty="0" smtClean="0">
                <a:solidFill>
                  <a:schemeClr val="tx2"/>
                </a:solidFill>
                <a:cs typeface="Times New Roman" panose="02020603050405020304" pitchFamily="18" charset="0"/>
              </a:rPr>
              <a:t>Prayer</a:t>
            </a:r>
            <a:endParaRPr lang="en-US" altLang="en-US" sz="7000" b="1" dirty="0">
              <a:solidFill>
                <a:schemeClr val="tx2"/>
              </a:solidFill>
              <a:cs typeface="Times New Roman" panose="02020603050405020304" pitchFamily="18" charset="0"/>
            </a:endParaRPr>
          </a:p>
        </p:txBody>
      </p:sp>
      <p:sp>
        <p:nvSpPr>
          <p:cNvPr id="2051" name="Rectangle 3"/>
          <p:cNvSpPr>
            <a:spLocks noGrp="1" noChangeArrowheads="1"/>
          </p:cNvSpPr>
          <p:nvPr>
            <p:ph type="subTitle" idx="1"/>
          </p:nvPr>
        </p:nvSpPr>
        <p:spPr>
          <a:xfrm>
            <a:off x="0" y="5486400"/>
            <a:ext cx="9144000" cy="1143000"/>
          </a:xfrm>
          <a:effectLst>
            <a:outerShdw dist="35921" dir="2700000" algn="ctr" rotWithShape="0">
              <a:srgbClr val="000000"/>
            </a:outerShdw>
          </a:effectLst>
        </p:spPr>
        <p:txBody>
          <a:bodyPr/>
          <a:lstStyle/>
          <a:p>
            <a:r>
              <a:rPr lang="en-US" altLang="en-US" sz="5400" b="1" dirty="0" smtClean="0">
                <a:solidFill>
                  <a:schemeClr val="tx1"/>
                </a:solidFill>
              </a:rPr>
              <a:t>Luke</a:t>
            </a:r>
            <a:r>
              <a:rPr lang="en-US" altLang="en-US" sz="5400" b="1" dirty="0" smtClean="0">
                <a:solidFill>
                  <a:schemeClr val="tx1"/>
                </a:solidFill>
              </a:rPr>
              <a:t> 11:1-13</a:t>
            </a:r>
            <a:endParaRPr lang="en-US" altLang="en-US" sz="5400" b="1" dirty="0">
              <a:solidFill>
                <a:schemeClr val="tx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971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685800" y="0"/>
            <a:ext cx="7772400" cy="990600"/>
          </a:xfrm>
        </p:spPr>
        <p:txBody>
          <a:bodyPr/>
          <a:lstStyle/>
          <a:p>
            <a:r>
              <a:rPr lang="en-US" altLang="en-US" sz="4800" b="1" dirty="0">
                <a:solidFill>
                  <a:srgbClr val="FFFF00"/>
                </a:solidFill>
              </a:rPr>
              <a:t>Luke 11:1-13</a:t>
            </a:r>
            <a:endParaRPr lang="en-US" altLang="en-US" sz="4800" b="1" dirty="0">
              <a:solidFill>
                <a:srgbClr val="FFFF00"/>
              </a:solidFill>
            </a:endParaRPr>
          </a:p>
        </p:txBody>
      </p:sp>
      <p:sp>
        <p:nvSpPr>
          <p:cNvPr id="2" name="TextBox 1"/>
          <p:cNvSpPr txBox="1"/>
          <p:nvPr/>
        </p:nvSpPr>
        <p:spPr>
          <a:xfrm>
            <a:off x="76200" y="914400"/>
            <a:ext cx="9067800" cy="5847755"/>
          </a:xfrm>
          <a:prstGeom prst="rect">
            <a:avLst/>
          </a:prstGeom>
          <a:noFill/>
        </p:spPr>
        <p:txBody>
          <a:bodyPr wrap="square" rtlCol="0">
            <a:spAutoFit/>
          </a:bodyPr>
          <a:lstStyle/>
          <a:p>
            <a:r>
              <a:rPr lang="en-US" sz="3400" b="1" baseline="30000" dirty="0" smtClean="0"/>
              <a:t>1 </a:t>
            </a:r>
            <a:r>
              <a:rPr lang="en-US" sz="3400" dirty="0" smtClean="0"/>
              <a:t>Now </a:t>
            </a:r>
            <a:r>
              <a:rPr lang="en-US" sz="3400" dirty="0"/>
              <a:t>it came to pass, as He was praying in </a:t>
            </a:r>
            <a:r>
              <a:rPr lang="en-US" sz="3400" dirty="0" smtClean="0"/>
              <a:t>a certain place</a:t>
            </a:r>
            <a:r>
              <a:rPr lang="en-US" sz="3400" dirty="0"/>
              <a:t>, when He ceased, that one of His disciples said to Him, “Lord, teach us to pray, as John also taught his disciples</a:t>
            </a:r>
            <a:r>
              <a:rPr lang="en-US" sz="3400" dirty="0" smtClean="0"/>
              <a:t>.” </a:t>
            </a:r>
            <a:r>
              <a:rPr lang="en-US" sz="3400" b="1" baseline="30000" dirty="0" smtClean="0"/>
              <a:t>2</a:t>
            </a:r>
            <a:r>
              <a:rPr lang="en-US" sz="3400" b="1" baseline="30000" dirty="0"/>
              <a:t> </a:t>
            </a:r>
            <a:r>
              <a:rPr lang="en-US" sz="3400" dirty="0"/>
              <a:t>So He said to them, “When you pray, say</a:t>
            </a:r>
            <a:r>
              <a:rPr lang="en-US" sz="3400" dirty="0" smtClean="0"/>
              <a:t>: ‘Our </a:t>
            </a:r>
            <a:r>
              <a:rPr lang="en-US" sz="3400" dirty="0"/>
              <a:t>Father in </a:t>
            </a:r>
            <a:r>
              <a:rPr lang="en-US" sz="3400" dirty="0" smtClean="0"/>
              <a:t>heaven, Hallowed </a:t>
            </a:r>
            <a:r>
              <a:rPr lang="en-US" sz="3400" dirty="0"/>
              <a:t>be Your name</a:t>
            </a:r>
            <a:r>
              <a:rPr lang="en-US" sz="3400" dirty="0" smtClean="0"/>
              <a:t>. Your </a:t>
            </a:r>
            <a:r>
              <a:rPr lang="en-US" sz="3400" dirty="0"/>
              <a:t>kingdom </a:t>
            </a:r>
            <a:r>
              <a:rPr lang="en-US" sz="3400" dirty="0" smtClean="0"/>
              <a:t>come. Your </a:t>
            </a:r>
            <a:r>
              <a:rPr lang="en-US" sz="3400" dirty="0"/>
              <a:t>will be </a:t>
            </a:r>
            <a:r>
              <a:rPr lang="en-US" sz="3400" dirty="0" smtClean="0"/>
              <a:t>done on </a:t>
            </a:r>
            <a:r>
              <a:rPr lang="en-US" sz="3400" dirty="0"/>
              <a:t>earth as it is in heaven</a:t>
            </a:r>
            <a:r>
              <a:rPr lang="en-US" sz="3400" dirty="0" smtClean="0"/>
              <a:t>. </a:t>
            </a:r>
            <a:r>
              <a:rPr lang="en-US" sz="3400" b="1" baseline="30000" dirty="0" smtClean="0"/>
              <a:t>3</a:t>
            </a:r>
            <a:r>
              <a:rPr lang="en-US" sz="3400" b="1" baseline="30000" dirty="0"/>
              <a:t> </a:t>
            </a:r>
            <a:r>
              <a:rPr lang="en-US" sz="3400" dirty="0"/>
              <a:t>Give us day by day our daily bread</a:t>
            </a:r>
            <a:r>
              <a:rPr lang="en-US" sz="3400" dirty="0" smtClean="0"/>
              <a:t>. </a:t>
            </a:r>
            <a:r>
              <a:rPr lang="en-US" sz="3400" b="1" baseline="30000" dirty="0" smtClean="0"/>
              <a:t>4</a:t>
            </a:r>
            <a:r>
              <a:rPr lang="en-US" sz="3400" b="1" baseline="30000" dirty="0"/>
              <a:t> </a:t>
            </a:r>
            <a:r>
              <a:rPr lang="en-US" sz="3400" dirty="0"/>
              <a:t>And forgive us our sins</a:t>
            </a:r>
            <a:r>
              <a:rPr lang="en-US" sz="3400" dirty="0" smtClean="0"/>
              <a:t>, for </a:t>
            </a:r>
            <a:r>
              <a:rPr lang="en-US" sz="3400" dirty="0"/>
              <a:t>we also forgive everyone who is indebted to us</a:t>
            </a:r>
            <a:r>
              <a:rPr lang="en-US" sz="3400" dirty="0" smtClean="0"/>
              <a:t>. And </a:t>
            </a:r>
            <a:r>
              <a:rPr lang="en-US" sz="3400" dirty="0"/>
              <a:t>do not lead us into temptation</a:t>
            </a:r>
            <a:r>
              <a:rPr lang="en-US" sz="3400" dirty="0" smtClean="0"/>
              <a:t>, but </a:t>
            </a:r>
            <a:r>
              <a:rPr lang="en-US" sz="3400" dirty="0"/>
              <a:t>deliver us from the evil </a:t>
            </a:r>
            <a:r>
              <a:rPr lang="en-US" sz="3400" dirty="0" smtClean="0"/>
              <a:t>one.’”</a:t>
            </a:r>
            <a:endParaRPr lang="en-US" sz="3400" dirty="0"/>
          </a:p>
        </p:txBody>
      </p:sp>
    </p:spTree>
    <p:extLst>
      <p:ext uri="{BB962C8B-B14F-4D97-AF65-F5344CB8AC3E}">
        <p14:creationId xmlns:p14="http://schemas.microsoft.com/office/powerpoint/2010/main" val="774231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847755"/>
          </a:xfrm>
          <a:prstGeom prst="rect">
            <a:avLst/>
          </a:prstGeom>
          <a:noFill/>
        </p:spPr>
        <p:txBody>
          <a:bodyPr wrap="square" rtlCol="0">
            <a:spAutoFit/>
          </a:bodyPr>
          <a:lstStyle/>
          <a:p>
            <a:r>
              <a:rPr lang="en-US" sz="3400" b="1" baseline="30000" dirty="0" smtClean="0"/>
              <a:t>5 </a:t>
            </a:r>
            <a:r>
              <a:rPr lang="en-US" sz="3400" dirty="0" smtClean="0"/>
              <a:t>And He said to them, “Which of you shall have a</a:t>
            </a:r>
            <a:r>
              <a:rPr lang="en-US" sz="2800" dirty="0" smtClean="0"/>
              <a:t> </a:t>
            </a:r>
            <a:r>
              <a:rPr lang="en-US" sz="3400" dirty="0" smtClean="0"/>
              <a:t>friend,</a:t>
            </a:r>
            <a:r>
              <a:rPr lang="en-US" sz="2800" dirty="0" smtClean="0"/>
              <a:t> </a:t>
            </a:r>
            <a:r>
              <a:rPr lang="en-US" sz="3400" dirty="0" smtClean="0"/>
              <a:t>and</a:t>
            </a:r>
            <a:r>
              <a:rPr lang="en-US" sz="2800" dirty="0" smtClean="0"/>
              <a:t> </a:t>
            </a:r>
            <a:r>
              <a:rPr lang="en-US" sz="3400" dirty="0" smtClean="0"/>
              <a:t>go</a:t>
            </a:r>
            <a:r>
              <a:rPr lang="en-US" sz="2800" dirty="0" smtClean="0"/>
              <a:t> </a:t>
            </a:r>
            <a:r>
              <a:rPr lang="en-US" sz="3400" dirty="0" smtClean="0"/>
              <a:t>to</a:t>
            </a:r>
            <a:r>
              <a:rPr lang="en-US" sz="2800" dirty="0" smtClean="0"/>
              <a:t> </a:t>
            </a:r>
            <a:r>
              <a:rPr lang="en-US" sz="3400" dirty="0" smtClean="0"/>
              <a:t>him</a:t>
            </a:r>
            <a:r>
              <a:rPr lang="en-US" sz="2800" dirty="0" smtClean="0"/>
              <a:t> </a:t>
            </a:r>
            <a:r>
              <a:rPr lang="en-US" sz="3400" dirty="0" smtClean="0"/>
              <a:t>at</a:t>
            </a:r>
            <a:r>
              <a:rPr lang="en-US" sz="2800" dirty="0" smtClean="0"/>
              <a:t> </a:t>
            </a:r>
            <a:r>
              <a:rPr lang="en-US" sz="3400" dirty="0" smtClean="0"/>
              <a:t>midnight</a:t>
            </a:r>
            <a:r>
              <a:rPr lang="en-US" sz="2800" dirty="0" smtClean="0"/>
              <a:t> </a:t>
            </a:r>
            <a:r>
              <a:rPr lang="en-US" sz="3400" dirty="0" smtClean="0"/>
              <a:t>and</a:t>
            </a:r>
            <a:r>
              <a:rPr lang="en-US" sz="3200" dirty="0" smtClean="0"/>
              <a:t> </a:t>
            </a:r>
            <a:r>
              <a:rPr lang="en-US" sz="3400" dirty="0" smtClean="0"/>
              <a:t>say</a:t>
            </a:r>
            <a:r>
              <a:rPr lang="en-US" sz="2800" dirty="0" smtClean="0"/>
              <a:t> </a:t>
            </a:r>
            <a:r>
              <a:rPr lang="en-US" sz="3400" dirty="0" smtClean="0"/>
              <a:t>to</a:t>
            </a:r>
            <a:r>
              <a:rPr lang="en-US" sz="2800" dirty="0" smtClean="0"/>
              <a:t> </a:t>
            </a:r>
            <a:r>
              <a:rPr lang="en-US" sz="3400" dirty="0" smtClean="0"/>
              <a:t>him, ‘Friend, lend me three loaves; </a:t>
            </a:r>
            <a:r>
              <a:rPr lang="en-US" sz="3400" b="1" baseline="30000" dirty="0" smtClean="0"/>
              <a:t>6 </a:t>
            </a:r>
            <a:r>
              <a:rPr lang="en-US" sz="3400" dirty="0" smtClean="0"/>
              <a:t>for a friend of mine has come to me on his journey, and I have nothing to set before him’; </a:t>
            </a:r>
            <a:r>
              <a:rPr lang="en-US" sz="3400" b="1" baseline="30000" dirty="0" smtClean="0"/>
              <a:t>7 </a:t>
            </a:r>
            <a:r>
              <a:rPr lang="en-US" sz="3400" dirty="0" smtClean="0"/>
              <a:t>and he will answer from within and say, ‘Do not trouble me; the door is now shut, and my children are with me in bed; I cannot rise and give to you’? </a:t>
            </a:r>
            <a:r>
              <a:rPr lang="en-US" sz="3400" b="1" baseline="30000" dirty="0" smtClean="0"/>
              <a:t>8 </a:t>
            </a:r>
            <a:r>
              <a:rPr lang="en-US" sz="3400" dirty="0" smtClean="0"/>
              <a:t>I say to you, though he will not rise and give to him because he is his friend, yet because of his persistence he will rise and give him as many as he needs.”</a:t>
            </a:r>
            <a:endParaRPr lang="en-US" sz="3400" dirty="0"/>
          </a:p>
        </p:txBody>
      </p:sp>
    </p:spTree>
    <p:extLst>
      <p:ext uri="{BB962C8B-B14F-4D97-AF65-F5344CB8AC3E}">
        <p14:creationId xmlns:p14="http://schemas.microsoft.com/office/powerpoint/2010/main" val="1769505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370975"/>
          </a:xfrm>
          <a:prstGeom prst="rect">
            <a:avLst/>
          </a:prstGeom>
          <a:noFill/>
        </p:spPr>
        <p:txBody>
          <a:bodyPr wrap="square" rtlCol="0">
            <a:spAutoFit/>
          </a:bodyPr>
          <a:lstStyle/>
          <a:p>
            <a:r>
              <a:rPr lang="en-US" sz="3400" b="1" baseline="30000" dirty="0" smtClean="0"/>
              <a:t>9</a:t>
            </a:r>
            <a:r>
              <a:rPr lang="en-US" sz="3400" b="1" baseline="30000" dirty="0"/>
              <a:t> </a:t>
            </a:r>
            <a:r>
              <a:rPr lang="en-US" sz="3400" dirty="0"/>
              <a:t>“So I say to you, ask,</a:t>
            </a:r>
            <a:r>
              <a:rPr lang="en-US" sz="2800" dirty="0"/>
              <a:t> </a:t>
            </a:r>
            <a:r>
              <a:rPr lang="en-US" sz="3400" dirty="0"/>
              <a:t>and it</a:t>
            </a:r>
            <a:r>
              <a:rPr lang="en-US" sz="2800" dirty="0"/>
              <a:t> </a:t>
            </a:r>
            <a:r>
              <a:rPr lang="en-US" sz="3400" dirty="0"/>
              <a:t>will</a:t>
            </a:r>
            <a:r>
              <a:rPr lang="en-US" sz="2800" dirty="0"/>
              <a:t> </a:t>
            </a:r>
            <a:r>
              <a:rPr lang="en-US" sz="3400" dirty="0"/>
              <a:t>be given</a:t>
            </a:r>
            <a:r>
              <a:rPr lang="en-US" sz="2800" dirty="0"/>
              <a:t> </a:t>
            </a:r>
            <a:r>
              <a:rPr lang="en-US" sz="3400" dirty="0" smtClean="0"/>
              <a:t>to</a:t>
            </a:r>
            <a:r>
              <a:rPr lang="en-US" sz="2800" dirty="0" smtClean="0"/>
              <a:t> </a:t>
            </a:r>
            <a:r>
              <a:rPr lang="en-US" sz="3400" dirty="0" smtClean="0"/>
              <a:t>you; seek</a:t>
            </a:r>
            <a:r>
              <a:rPr lang="en-US" sz="3400" dirty="0"/>
              <a:t>, and you will find; knock, and it will be opened to you. </a:t>
            </a:r>
            <a:r>
              <a:rPr lang="en-US" sz="3400" b="1" baseline="30000" dirty="0"/>
              <a:t>10 </a:t>
            </a:r>
            <a:r>
              <a:rPr lang="en-US" sz="3400" dirty="0"/>
              <a:t>For everyone who asks receives, and he who seeks finds, and to him who knocks it will be opened. </a:t>
            </a:r>
            <a:r>
              <a:rPr lang="en-US" sz="3400" b="1" baseline="30000" dirty="0"/>
              <a:t>11 </a:t>
            </a:r>
            <a:r>
              <a:rPr lang="en-US" sz="3400" dirty="0"/>
              <a:t>If a son asks for </a:t>
            </a:r>
            <a:r>
              <a:rPr lang="en-US" sz="3400" dirty="0" smtClean="0"/>
              <a:t>bread from </a:t>
            </a:r>
            <a:r>
              <a:rPr lang="en-US" sz="3400" dirty="0"/>
              <a:t>any father among you, will he give him a stone? </a:t>
            </a:r>
            <a:r>
              <a:rPr lang="en-US" sz="3400" dirty="0" smtClean="0"/>
              <a:t>Or if he asks for a </a:t>
            </a:r>
            <a:r>
              <a:rPr lang="en-US" sz="3400" dirty="0"/>
              <a:t>fish, will he give him a serpent instead of a fish? </a:t>
            </a:r>
            <a:r>
              <a:rPr lang="en-US" sz="3400" b="1" baseline="30000" dirty="0"/>
              <a:t>12 </a:t>
            </a:r>
            <a:r>
              <a:rPr lang="en-US" sz="3400" dirty="0"/>
              <a:t>Or if he asks for an egg, will he offer him a scorpion? </a:t>
            </a:r>
            <a:r>
              <a:rPr lang="en-US" sz="3400" b="1" baseline="30000" dirty="0"/>
              <a:t>13 </a:t>
            </a:r>
            <a:r>
              <a:rPr lang="en-US" sz="3400" dirty="0"/>
              <a:t>If you then, being evil, know how to give good gifts to your children, how much more will </a:t>
            </a:r>
            <a:r>
              <a:rPr lang="en-US" sz="3400" i="1" dirty="0"/>
              <a:t>your</a:t>
            </a:r>
            <a:r>
              <a:rPr lang="en-US" sz="3400" dirty="0"/>
              <a:t> heavenly Father give the Holy Spirit to those who ask Him</a:t>
            </a:r>
            <a:r>
              <a:rPr lang="en-US" sz="3400" dirty="0" smtClean="0"/>
              <a:t>!”</a:t>
            </a:r>
            <a:endParaRPr lang="en-US" sz="3400" dirty="0"/>
          </a:p>
        </p:txBody>
      </p:sp>
    </p:spTree>
    <p:extLst>
      <p:ext uri="{BB962C8B-B14F-4D97-AF65-F5344CB8AC3E}">
        <p14:creationId xmlns:p14="http://schemas.microsoft.com/office/powerpoint/2010/main" val="840970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143000"/>
          </a:xfrm>
          <a:effectLst>
            <a:outerShdw dist="35921" dir="2700000" algn="ctr" rotWithShape="0">
              <a:srgbClr val="000000"/>
            </a:outerShdw>
          </a:effectLst>
        </p:spPr>
        <p:txBody>
          <a:bodyPr/>
          <a:lstStyle/>
          <a:p>
            <a:r>
              <a:rPr lang="en-US" altLang="en-US" b="1" dirty="0"/>
              <a:t>Prayer May Be Public or Private</a:t>
            </a:r>
          </a:p>
        </p:txBody>
      </p:sp>
      <p:sp>
        <p:nvSpPr>
          <p:cNvPr id="46083" name="Rectangle 3"/>
          <p:cNvSpPr>
            <a:spLocks noGrp="1" noChangeArrowheads="1"/>
          </p:cNvSpPr>
          <p:nvPr>
            <p:ph type="body" idx="1"/>
          </p:nvPr>
        </p:nvSpPr>
        <p:spPr>
          <a:xfrm>
            <a:off x="0" y="1066800"/>
            <a:ext cx="9144000" cy="5791200"/>
          </a:xfrm>
        </p:spPr>
        <p:txBody>
          <a:bodyPr/>
          <a:lstStyle/>
          <a:p>
            <a:pPr>
              <a:lnSpc>
                <a:spcPct val="90000"/>
              </a:lnSpc>
            </a:pPr>
            <a:r>
              <a:rPr lang="en-US" altLang="en-US" sz="3400" dirty="0"/>
              <a:t>Christians joined in prayer when assembled</a:t>
            </a:r>
          </a:p>
          <a:p>
            <a:pPr lvl="1">
              <a:lnSpc>
                <a:spcPct val="90000"/>
              </a:lnSpc>
            </a:pPr>
            <a:r>
              <a:rPr lang="en-US" altLang="en-US" sz="3000" b="1" i="1" dirty="0">
                <a:solidFill>
                  <a:schemeClr val="tx2"/>
                </a:solidFill>
              </a:rPr>
              <a:t>Acts 2:42</a:t>
            </a:r>
            <a:r>
              <a:rPr lang="en-US" altLang="en-US" sz="3000" dirty="0"/>
              <a:t>; </a:t>
            </a:r>
            <a:r>
              <a:rPr lang="en-US" altLang="en-US" sz="3000" b="1" i="1" dirty="0" smtClean="0">
                <a:solidFill>
                  <a:schemeClr val="tx2"/>
                </a:solidFill>
              </a:rPr>
              <a:t>4:24-31</a:t>
            </a:r>
          </a:p>
          <a:p>
            <a:pPr>
              <a:lnSpc>
                <a:spcPct val="90000"/>
              </a:lnSpc>
            </a:pPr>
            <a:r>
              <a:rPr lang="en-US" altLang="en-US" sz="3400" dirty="0" smtClean="0"/>
              <a:t>Christians </a:t>
            </a:r>
            <a:r>
              <a:rPr lang="en-US" altLang="en-US" sz="3400" dirty="0"/>
              <a:t>jointly prayed away from assembly</a:t>
            </a:r>
          </a:p>
          <a:p>
            <a:pPr lvl="1">
              <a:lnSpc>
                <a:spcPct val="90000"/>
              </a:lnSpc>
            </a:pPr>
            <a:r>
              <a:rPr lang="en-US" altLang="en-US" sz="3000" b="1" i="1" dirty="0">
                <a:solidFill>
                  <a:schemeClr val="tx2"/>
                </a:solidFill>
              </a:rPr>
              <a:t>Acts 12:12</a:t>
            </a:r>
            <a:r>
              <a:rPr lang="en-US" altLang="en-US" sz="3000" dirty="0"/>
              <a:t>; </a:t>
            </a:r>
            <a:r>
              <a:rPr lang="en-US" altLang="en-US" sz="3000" b="1" i="1" dirty="0">
                <a:solidFill>
                  <a:schemeClr val="tx2"/>
                </a:solidFill>
              </a:rPr>
              <a:t>21:5</a:t>
            </a:r>
            <a:r>
              <a:rPr lang="en-US" altLang="en-US" sz="3000" dirty="0"/>
              <a:t>; </a:t>
            </a:r>
            <a:r>
              <a:rPr lang="en-US" altLang="en-US" sz="3000" b="1" i="1" dirty="0" smtClean="0">
                <a:solidFill>
                  <a:schemeClr val="tx2"/>
                </a:solidFill>
              </a:rPr>
              <a:t>16:25</a:t>
            </a:r>
          </a:p>
          <a:p>
            <a:pPr lvl="1">
              <a:lnSpc>
                <a:spcPct val="90000"/>
              </a:lnSpc>
            </a:pPr>
            <a:r>
              <a:rPr lang="en-US" altLang="en-US" sz="3000" b="1" i="1" dirty="0">
                <a:solidFill>
                  <a:schemeClr val="tx2"/>
                </a:solidFill>
              </a:rPr>
              <a:t>Daniel 9:3f</a:t>
            </a:r>
            <a:r>
              <a:rPr lang="en-US" altLang="en-US" sz="3000" dirty="0"/>
              <a:t> – Joint prayer is worded </a:t>
            </a:r>
            <a:r>
              <a:rPr lang="en-US" altLang="en-US" sz="3000" dirty="0" smtClean="0"/>
              <a:t>on behalf of all</a:t>
            </a:r>
            <a:endParaRPr lang="en-US" altLang="en-US" sz="3000" b="1" i="1" dirty="0">
              <a:solidFill>
                <a:schemeClr val="tx2"/>
              </a:solidFill>
            </a:endParaRPr>
          </a:p>
          <a:p>
            <a:pPr>
              <a:lnSpc>
                <a:spcPct val="90000"/>
              </a:lnSpc>
            </a:pPr>
            <a:r>
              <a:rPr lang="en-US" altLang="en-US" sz="3400" dirty="0"/>
              <a:t>We are to pray individually &amp; privately</a:t>
            </a:r>
          </a:p>
          <a:p>
            <a:pPr lvl="1">
              <a:lnSpc>
                <a:spcPct val="90000"/>
              </a:lnSpc>
            </a:pPr>
            <a:r>
              <a:rPr lang="en-US" altLang="en-US" sz="3000" b="1" i="1" dirty="0">
                <a:solidFill>
                  <a:schemeClr val="tx2"/>
                </a:solidFill>
              </a:rPr>
              <a:t>Matt. 6:5-15</a:t>
            </a:r>
            <a:r>
              <a:rPr lang="en-US" altLang="en-US" sz="3000" dirty="0"/>
              <a:t>; </a:t>
            </a:r>
            <a:r>
              <a:rPr lang="en-US" altLang="en-US" sz="3000" b="1" i="1" dirty="0">
                <a:solidFill>
                  <a:schemeClr val="tx2"/>
                </a:solidFill>
              </a:rPr>
              <a:t>26:39f</a:t>
            </a:r>
            <a:r>
              <a:rPr lang="en-US" altLang="en-US" sz="3000" dirty="0"/>
              <a:t>; </a:t>
            </a:r>
            <a:r>
              <a:rPr lang="en-US" altLang="en-US" sz="3000" b="1" i="1" dirty="0">
                <a:solidFill>
                  <a:schemeClr val="tx2"/>
                </a:solidFill>
              </a:rPr>
              <a:t>Mk. 1:35</a:t>
            </a:r>
            <a:r>
              <a:rPr lang="en-US" altLang="en-US" sz="3000" dirty="0"/>
              <a:t>; </a:t>
            </a:r>
            <a:r>
              <a:rPr lang="en-US" altLang="en-US" sz="3000" b="1" i="1" dirty="0">
                <a:solidFill>
                  <a:schemeClr val="tx2"/>
                </a:solidFill>
              </a:rPr>
              <a:t>6:46</a:t>
            </a:r>
            <a:r>
              <a:rPr lang="en-US" altLang="en-US" sz="3000" dirty="0"/>
              <a:t>; </a:t>
            </a:r>
            <a:r>
              <a:rPr lang="en-US" altLang="en-US" sz="3000" b="1" i="1" dirty="0">
                <a:solidFill>
                  <a:schemeClr val="tx2"/>
                </a:solidFill>
              </a:rPr>
              <a:t>Lk. 6:16</a:t>
            </a:r>
            <a:r>
              <a:rPr lang="en-US" altLang="en-US" sz="3000" dirty="0"/>
              <a:t>; </a:t>
            </a:r>
            <a:r>
              <a:rPr lang="en-US" altLang="en-US" sz="3000" b="1" i="1" dirty="0">
                <a:solidFill>
                  <a:schemeClr val="tx2"/>
                </a:solidFill>
              </a:rPr>
              <a:t>9:18</a:t>
            </a:r>
            <a:r>
              <a:rPr lang="en-US" altLang="en-US" sz="3000" dirty="0"/>
              <a:t> </a:t>
            </a:r>
          </a:p>
          <a:p>
            <a:pPr lvl="1">
              <a:lnSpc>
                <a:spcPct val="90000"/>
              </a:lnSpc>
            </a:pPr>
            <a:r>
              <a:rPr lang="en-US" altLang="en-US" sz="3000" b="1" i="1" dirty="0" smtClean="0">
                <a:solidFill>
                  <a:schemeClr val="tx2"/>
                </a:solidFill>
              </a:rPr>
              <a:t>Eph. 4:14-21</a:t>
            </a:r>
            <a:r>
              <a:rPr lang="en-US" altLang="en-US" sz="3000" dirty="0" smtClean="0"/>
              <a:t> – Paul’s prayer for readers of epistle</a:t>
            </a:r>
          </a:p>
          <a:p>
            <a:pPr lvl="1">
              <a:lnSpc>
                <a:spcPct val="90000"/>
              </a:lnSpc>
            </a:pPr>
            <a:r>
              <a:rPr lang="en-US" altLang="en-US" sz="3000" b="1" i="1" dirty="0">
                <a:solidFill>
                  <a:schemeClr val="tx2"/>
                </a:solidFill>
              </a:rPr>
              <a:t>1 Sam. 1:13</a:t>
            </a:r>
            <a:r>
              <a:rPr lang="en-US" altLang="en-US" sz="3000" dirty="0"/>
              <a:t> – Hannah’s example of silent </a:t>
            </a:r>
            <a:r>
              <a:rPr lang="en-US" altLang="en-US" sz="3000" dirty="0" smtClean="0"/>
              <a:t>prayer</a:t>
            </a:r>
            <a:endParaRPr lang="en-US" altLang="en-US" sz="3000" dirty="0"/>
          </a:p>
          <a:p>
            <a:pPr>
              <a:lnSpc>
                <a:spcPct val="90000"/>
              </a:lnSpc>
            </a:pPr>
            <a:r>
              <a:rPr lang="en-US" altLang="en-US" sz="3400" dirty="0"/>
              <a:t>Whatever the </a:t>
            </a:r>
            <a:r>
              <a:rPr lang="en-US" altLang="en-US" sz="3400" dirty="0" smtClean="0"/>
              <a:t>time</a:t>
            </a:r>
            <a:r>
              <a:rPr lang="en-US" altLang="en-US" sz="3400" dirty="0"/>
              <a:t>, </a:t>
            </a:r>
            <a:r>
              <a:rPr lang="en-US" altLang="en-US" sz="3400" dirty="0" smtClean="0"/>
              <a:t>acceptable worship </a:t>
            </a:r>
            <a:r>
              <a:rPr lang="en-US" altLang="en-US" sz="3400" dirty="0"/>
              <a:t>in prayer </a:t>
            </a:r>
            <a:r>
              <a:rPr lang="en-US" altLang="en-US" sz="3400" dirty="0" smtClean="0"/>
              <a:t>depends </a:t>
            </a:r>
            <a:r>
              <a:rPr lang="en-US" altLang="en-US" sz="3400" dirty="0"/>
              <a:t>on individual </a:t>
            </a:r>
            <a:r>
              <a:rPr lang="en-US" altLang="en-US" sz="3400" dirty="0" smtClean="0"/>
              <a:t>reverence &amp; acting in truth</a:t>
            </a:r>
            <a:endParaRPr lang="en-US" altLang="en-US" sz="3400" dirty="0"/>
          </a:p>
        </p:txBody>
      </p:sp>
    </p:spTree>
    <p:extLst>
      <p:ext uri="{BB962C8B-B14F-4D97-AF65-F5344CB8AC3E}">
        <p14:creationId xmlns:p14="http://schemas.microsoft.com/office/powerpoint/2010/main" val="608894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 calcmode="lin" valueType="num">
                                      <p:cBhvr additive="base">
                                        <p:cTn id="37" dur="500" fill="hold"/>
                                        <p:tgtEl>
                                          <p:spTgt spid="4608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6083">
                                            <p:txEl>
                                              <p:pRg st="6" end="6"/>
                                            </p:txEl>
                                          </p:spTgt>
                                        </p:tgtEl>
                                        <p:attrNameLst>
                                          <p:attrName>style.visibility</p:attrName>
                                        </p:attrNameLst>
                                      </p:cBhvr>
                                      <p:to>
                                        <p:strVal val="visible"/>
                                      </p:to>
                                    </p:set>
                                    <p:anim calcmode="lin" valueType="num">
                                      <p:cBhvr additive="base">
                                        <p:cTn id="43" dur="500" fill="hold"/>
                                        <p:tgtEl>
                                          <p:spTgt spid="4608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60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46083">
                                            <p:txEl>
                                              <p:pRg st="7" end="7"/>
                                            </p:txEl>
                                          </p:spTgt>
                                        </p:tgtEl>
                                        <p:attrNameLst>
                                          <p:attrName>style.visibility</p:attrName>
                                        </p:attrNameLst>
                                      </p:cBhvr>
                                      <p:to>
                                        <p:strVal val="visible"/>
                                      </p:to>
                                    </p:set>
                                    <p:anim calcmode="lin" valueType="num">
                                      <p:cBhvr additive="base">
                                        <p:cTn id="49" dur="500" fill="hold"/>
                                        <p:tgtEl>
                                          <p:spTgt spid="4608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60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46083">
                                            <p:txEl>
                                              <p:pRg st="8" end="8"/>
                                            </p:txEl>
                                          </p:spTgt>
                                        </p:tgtEl>
                                        <p:attrNameLst>
                                          <p:attrName>style.visibility</p:attrName>
                                        </p:attrNameLst>
                                      </p:cBhvr>
                                      <p:to>
                                        <p:strVal val="visible"/>
                                      </p:to>
                                    </p:set>
                                    <p:anim calcmode="lin" valueType="num">
                                      <p:cBhvr additive="base">
                                        <p:cTn id="55" dur="500" fill="hold"/>
                                        <p:tgtEl>
                                          <p:spTgt spid="4608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60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46083">
                                            <p:txEl>
                                              <p:pRg st="9" end="9"/>
                                            </p:txEl>
                                          </p:spTgt>
                                        </p:tgtEl>
                                        <p:attrNameLst>
                                          <p:attrName>style.visibility</p:attrName>
                                        </p:attrNameLst>
                                      </p:cBhvr>
                                      <p:to>
                                        <p:strVal val="visible"/>
                                      </p:to>
                                    </p:set>
                                    <p:anim calcmode="lin" valueType="num">
                                      <p:cBhvr additive="base">
                                        <p:cTn id="61" dur="500" fill="hold"/>
                                        <p:tgtEl>
                                          <p:spTgt spid="4608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4608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0"/>
            <a:ext cx="8839200" cy="1676400"/>
          </a:xfrm>
          <a:effectLst>
            <a:outerShdw dist="35921" dir="2700000" algn="ctr" rotWithShape="0">
              <a:srgbClr val="000000"/>
            </a:outerShdw>
          </a:effectLst>
        </p:spPr>
        <p:txBody>
          <a:bodyPr/>
          <a:lstStyle/>
          <a:p>
            <a:r>
              <a:rPr lang="en-US" altLang="en-US" b="1" dirty="0" smtClean="0"/>
              <a:t>Summarizing Acceptable Worship </a:t>
            </a:r>
            <a:r>
              <a:rPr lang="en-US" altLang="en-US" b="1" dirty="0"/>
              <a:t>in </a:t>
            </a:r>
            <a:r>
              <a:rPr lang="en-US" altLang="en-US" b="1" dirty="0" smtClean="0"/>
              <a:t>Prayer as “</a:t>
            </a:r>
            <a:r>
              <a:rPr lang="en-US" altLang="en-US" b="1" dirty="0"/>
              <a:t>i</a:t>
            </a:r>
            <a:r>
              <a:rPr lang="en-US" altLang="en-US" b="1" dirty="0" smtClean="0"/>
              <a:t>n </a:t>
            </a:r>
            <a:r>
              <a:rPr lang="en-US" altLang="en-US" b="1" dirty="0"/>
              <a:t>Spirit &amp; </a:t>
            </a:r>
            <a:r>
              <a:rPr lang="en-US" altLang="en-US" b="1" dirty="0" smtClean="0"/>
              <a:t>in </a:t>
            </a:r>
            <a:r>
              <a:rPr lang="en-US" altLang="en-US" b="1" dirty="0"/>
              <a:t>Truth”</a:t>
            </a:r>
          </a:p>
        </p:txBody>
      </p:sp>
      <p:sp>
        <p:nvSpPr>
          <p:cNvPr id="47107" name="Rectangle 3"/>
          <p:cNvSpPr>
            <a:spLocks noGrp="1" noChangeArrowheads="1"/>
          </p:cNvSpPr>
          <p:nvPr>
            <p:ph type="body" idx="1"/>
          </p:nvPr>
        </p:nvSpPr>
        <p:spPr>
          <a:xfrm>
            <a:off x="0" y="1600200"/>
            <a:ext cx="9144000" cy="5257800"/>
          </a:xfrm>
        </p:spPr>
        <p:txBody>
          <a:bodyPr/>
          <a:lstStyle/>
          <a:p>
            <a:r>
              <a:rPr lang="en-US" altLang="en-US" sz="3400" dirty="0"/>
              <a:t>Must come from proper heart (spirit)</a:t>
            </a:r>
          </a:p>
          <a:p>
            <a:pPr lvl="1"/>
            <a:r>
              <a:rPr lang="en-US" altLang="en-US" sz="3000" b="1" i="1" dirty="0">
                <a:solidFill>
                  <a:schemeClr val="tx2"/>
                </a:solidFill>
              </a:rPr>
              <a:t>Matt. 6:9</a:t>
            </a:r>
            <a:r>
              <a:rPr lang="en-US" altLang="en-US" sz="3000" dirty="0"/>
              <a:t>; </a:t>
            </a:r>
            <a:r>
              <a:rPr lang="en-US" altLang="en-US" sz="3000" b="1" i="1" dirty="0">
                <a:solidFill>
                  <a:schemeClr val="tx2"/>
                </a:solidFill>
              </a:rPr>
              <a:t>Jn. 17</a:t>
            </a:r>
            <a:r>
              <a:rPr lang="en-US" altLang="en-US" sz="3000" dirty="0"/>
              <a:t> – Reverence of </a:t>
            </a:r>
            <a:r>
              <a:rPr lang="en-US" altLang="en-US" sz="3000" dirty="0" smtClean="0"/>
              <a:t>God</a:t>
            </a:r>
          </a:p>
          <a:p>
            <a:pPr lvl="1"/>
            <a:r>
              <a:rPr lang="en-US" altLang="en-US" sz="3000" b="1" i="1" dirty="0" smtClean="0">
                <a:solidFill>
                  <a:schemeClr val="tx2"/>
                </a:solidFill>
              </a:rPr>
              <a:t>James </a:t>
            </a:r>
            <a:r>
              <a:rPr lang="en-US" altLang="en-US" sz="3000" b="1" i="1" dirty="0">
                <a:solidFill>
                  <a:schemeClr val="tx2"/>
                </a:solidFill>
              </a:rPr>
              <a:t>1:5-8</a:t>
            </a:r>
            <a:r>
              <a:rPr lang="en-US" altLang="en-US" sz="3000" dirty="0"/>
              <a:t> – With faith in God</a:t>
            </a:r>
          </a:p>
          <a:p>
            <a:pPr lvl="1"/>
            <a:r>
              <a:rPr lang="en-US" altLang="en-US" sz="3000" b="1" i="1" dirty="0" smtClean="0">
                <a:solidFill>
                  <a:schemeClr val="tx2"/>
                </a:solidFill>
              </a:rPr>
              <a:t>James 5:16-17</a:t>
            </a:r>
            <a:r>
              <a:rPr lang="en-US" altLang="en-US" sz="3000" dirty="0" smtClean="0"/>
              <a:t> – Must be fervent &amp; earnest</a:t>
            </a:r>
          </a:p>
          <a:p>
            <a:pPr lvl="1"/>
            <a:r>
              <a:rPr lang="en-US" altLang="en-US" sz="3000" b="1" i="1" dirty="0" smtClean="0">
                <a:solidFill>
                  <a:schemeClr val="tx2"/>
                </a:solidFill>
              </a:rPr>
              <a:t>Lk</a:t>
            </a:r>
            <a:r>
              <a:rPr lang="en-US" altLang="en-US" sz="3000" b="1" i="1" dirty="0">
                <a:solidFill>
                  <a:schemeClr val="tx2"/>
                </a:solidFill>
              </a:rPr>
              <a:t>. 18:9-14</a:t>
            </a:r>
            <a:r>
              <a:rPr lang="en-US" altLang="en-US" sz="3000" dirty="0"/>
              <a:t> – Spirit of humility in approaching God</a:t>
            </a:r>
          </a:p>
          <a:p>
            <a:r>
              <a:rPr lang="en-US" altLang="en-US" sz="3400" dirty="0"/>
              <a:t>Must be according to God’s will (truth)</a:t>
            </a:r>
          </a:p>
          <a:p>
            <a:pPr lvl="1"/>
            <a:r>
              <a:rPr lang="en-US" altLang="en-US" sz="3000" b="1" i="1" dirty="0">
                <a:solidFill>
                  <a:schemeClr val="tx2"/>
                </a:solidFill>
              </a:rPr>
              <a:t>1 Jn. 5:14</a:t>
            </a:r>
            <a:r>
              <a:rPr lang="en-US" altLang="en-US" sz="3000" dirty="0"/>
              <a:t> – </a:t>
            </a:r>
            <a:r>
              <a:rPr lang="en-US" altLang="en-US" sz="3000" dirty="0" smtClean="0"/>
              <a:t>Only prayers according to His will heard</a:t>
            </a:r>
            <a:endParaRPr lang="en-US" altLang="en-US" sz="3000" dirty="0"/>
          </a:p>
          <a:p>
            <a:pPr lvl="1"/>
            <a:r>
              <a:rPr lang="en-US" altLang="en-US" sz="3000" b="1" i="1" dirty="0">
                <a:solidFill>
                  <a:schemeClr val="tx2"/>
                </a:solidFill>
              </a:rPr>
              <a:t>Matt. 26:39, 44</a:t>
            </a:r>
            <a:r>
              <a:rPr lang="en-US" altLang="en-US" sz="3000" dirty="0"/>
              <a:t> – </a:t>
            </a:r>
            <a:r>
              <a:rPr lang="en-US" altLang="en-US" sz="3000" dirty="0" smtClean="0"/>
              <a:t>“Not </a:t>
            </a:r>
            <a:r>
              <a:rPr lang="en-US" altLang="en-US" sz="3000" dirty="0"/>
              <a:t>my will, but </a:t>
            </a:r>
            <a:r>
              <a:rPr lang="en-US" altLang="en-US" sz="3000" dirty="0" smtClean="0"/>
              <a:t>Thine be done”</a:t>
            </a:r>
            <a:endParaRPr lang="en-US" altLang="en-US" sz="3000" dirty="0"/>
          </a:p>
          <a:p>
            <a:r>
              <a:rPr lang="en-US" altLang="en-US" sz="3400" dirty="0" smtClean="0"/>
              <a:t>Joint</a:t>
            </a:r>
            <a:r>
              <a:rPr lang="en-US" altLang="en-US" sz="2400" dirty="0" smtClean="0"/>
              <a:t> </a:t>
            </a:r>
            <a:r>
              <a:rPr lang="en-US" altLang="en-US" sz="3400" dirty="0" smtClean="0"/>
              <a:t>prayer</a:t>
            </a:r>
            <a:r>
              <a:rPr lang="en-US" altLang="en-US" sz="2800" dirty="0" smtClean="0"/>
              <a:t> </a:t>
            </a:r>
            <a:r>
              <a:rPr lang="en-US" altLang="en-US" sz="3400" dirty="0" smtClean="0"/>
              <a:t>can </a:t>
            </a:r>
            <a:r>
              <a:rPr lang="en-US" altLang="en-US" sz="3400" dirty="0"/>
              <a:t>be worship for one &amp; </a:t>
            </a:r>
            <a:r>
              <a:rPr lang="en-US" altLang="en-US" sz="3400" dirty="0" smtClean="0"/>
              <a:t>not </a:t>
            </a:r>
            <a:r>
              <a:rPr lang="en-US" altLang="en-US" sz="3400" dirty="0"/>
              <a:t>another</a:t>
            </a:r>
          </a:p>
        </p:txBody>
      </p:sp>
    </p:spTree>
    <p:extLst>
      <p:ext uri="{BB962C8B-B14F-4D97-AF65-F5344CB8AC3E}">
        <p14:creationId xmlns:p14="http://schemas.microsoft.com/office/powerpoint/2010/main" val="2335034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Scale>
                                      <p:cBhvr>
                                        <p:cTn id="7" dur="1000" decel="50000" fill="hold">
                                          <p:stCondLst>
                                            <p:cond delay="0"/>
                                          </p:stCondLst>
                                        </p:cTn>
                                        <p:tgtEl>
                                          <p:spTgt spid="4710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7107">
                                            <p:txEl>
                                              <p:pRg st="0" end="0"/>
                                            </p:txEl>
                                          </p:spTgt>
                                        </p:tgtEl>
                                        <p:attrNameLst>
                                          <p:attrName>ppt_x</p:attrName>
                                          <p:attrName>ppt_y</p:attrName>
                                        </p:attrNameLst>
                                      </p:cBhvr>
                                    </p:animMotion>
                                    <p:animEffect transition="in" filter="fade">
                                      <p:cBhvr>
                                        <p:cTn id="9" dur="1000"/>
                                        <p:tgtEl>
                                          <p:spTgt spid="4710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7107">
                                            <p:txEl>
                                              <p:pRg st="1" end="1"/>
                                            </p:txEl>
                                          </p:spTgt>
                                        </p:tgtEl>
                                        <p:attrNameLst>
                                          <p:attrName>style.visibility</p:attrName>
                                        </p:attrNameLst>
                                      </p:cBhvr>
                                      <p:to>
                                        <p:strVal val="visible"/>
                                      </p:to>
                                    </p:set>
                                    <p:animScale>
                                      <p:cBhvr>
                                        <p:cTn id="14" dur="1000" decel="50000" fill="hold">
                                          <p:stCondLst>
                                            <p:cond delay="0"/>
                                          </p:stCondLst>
                                        </p:cTn>
                                        <p:tgtEl>
                                          <p:spTgt spid="4710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7107">
                                            <p:txEl>
                                              <p:pRg st="1" end="1"/>
                                            </p:txEl>
                                          </p:spTgt>
                                        </p:tgtEl>
                                        <p:attrNameLst>
                                          <p:attrName>ppt_x</p:attrName>
                                          <p:attrName>ppt_y</p:attrName>
                                        </p:attrNameLst>
                                      </p:cBhvr>
                                    </p:animMotion>
                                    <p:animEffect transition="in" filter="fade">
                                      <p:cBhvr>
                                        <p:cTn id="16" dur="1000"/>
                                        <p:tgtEl>
                                          <p:spTgt spid="4710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7107">
                                            <p:txEl>
                                              <p:pRg st="2" end="2"/>
                                            </p:txEl>
                                          </p:spTgt>
                                        </p:tgtEl>
                                        <p:attrNameLst>
                                          <p:attrName>style.visibility</p:attrName>
                                        </p:attrNameLst>
                                      </p:cBhvr>
                                      <p:to>
                                        <p:strVal val="visible"/>
                                      </p:to>
                                    </p:set>
                                    <p:animScale>
                                      <p:cBhvr>
                                        <p:cTn id="21" dur="1000" decel="50000" fill="hold">
                                          <p:stCondLst>
                                            <p:cond delay="0"/>
                                          </p:stCondLst>
                                        </p:cTn>
                                        <p:tgtEl>
                                          <p:spTgt spid="4710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7107">
                                            <p:txEl>
                                              <p:pRg st="2" end="2"/>
                                            </p:txEl>
                                          </p:spTgt>
                                        </p:tgtEl>
                                        <p:attrNameLst>
                                          <p:attrName>ppt_x</p:attrName>
                                          <p:attrName>ppt_y</p:attrName>
                                        </p:attrNameLst>
                                      </p:cBhvr>
                                    </p:animMotion>
                                    <p:animEffect transition="in" filter="fade">
                                      <p:cBhvr>
                                        <p:cTn id="23" dur="1000"/>
                                        <p:tgtEl>
                                          <p:spTgt spid="4710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7107">
                                            <p:txEl>
                                              <p:pRg st="3" end="3"/>
                                            </p:txEl>
                                          </p:spTgt>
                                        </p:tgtEl>
                                        <p:attrNameLst>
                                          <p:attrName>style.visibility</p:attrName>
                                        </p:attrNameLst>
                                      </p:cBhvr>
                                      <p:to>
                                        <p:strVal val="visible"/>
                                      </p:to>
                                    </p:set>
                                    <p:animScale>
                                      <p:cBhvr>
                                        <p:cTn id="28" dur="1000" decel="50000" fill="hold">
                                          <p:stCondLst>
                                            <p:cond delay="0"/>
                                          </p:stCondLst>
                                        </p:cTn>
                                        <p:tgtEl>
                                          <p:spTgt spid="4710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7107">
                                            <p:txEl>
                                              <p:pRg st="3" end="3"/>
                                            </p:txEl>
                                          </p:spTgt>
                                        </p:tgtEl>
                                        <p:attrNameLst>
                                          <p:attrName>ppt_x</p:attrName>
                                          <p:attrName>ppt_y</p:attrName>
                                        </p:attrNameLst>
                                      </p:cBhvr>
                                    </p:animMotion>
                                    <p:animEffect transition="in" filter="fade">
                                      <p:cBhvr>
                                        <p:cTn id="30" dur="1000"/>
                                        <p:tgtEl>
                                          <p:spTgt spid="4710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7107">
                                            <p:txEl>
                                              <p:pRg st="4" end="4"/>
                                            </p:txEl>
                                          </p:spTgt>
                                        </p:tgtEl>
                                        <p:attrNameLst>
                                          <p:attrName>style.visibility</p:attrName>
                                        </p:attrNameLst>
                                      </p:cBhvr>
                                      <p:to>
                                        <p:strVal val="visible"/>
                                      </p:to>
                                    </p:set>
                                    <p:animScale>
                                      <p:cBhvr>
                                        <p:cTn id="35" dur="1000" decel="50000" fill="hold">
                                          <p:stCondLst>
                                            <p:cond delay="0"/>
                                          </p:stCondLst>
                                        </p:cTn>
                                        <p:tgtEl>
                                          <p:spTgt spid="4710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7107">
                                            <p:txEl>
                                              <p:pRg st="4" end="4"/>
                                            </p:txEl>
                                          </p:spTgt>
                                        </p:tgtEl>
                                        <p:attrNameLst>
                                          <p:attrName>ppt_x</p:attrName>
                                          <p:attrName>ppt_y</p:attrName>
                                        </p:attrNameLst>
                                      </p:cBhvr>
                                    </p:animMotion>
                                    <p:animEffect transition="in" filter="fade">
                                      <p:cBhvr>
                                        <p:cTn id="37" dur="1000"/>
                                        <p:tgtEl>
                                          <p:spTgt spid="4710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7107">
                                            <p:txEl>
                                              <p:pRg st="5" end="5"/>
                                            </p:txEl>
                                          </p:spTgt>
                                        </p:tgtEl>
                                        <p:attrNameLst>
                                          <p:attrName>style.visibility</p:attrName>
                                        </p:attrNameLst>
                                      </p:cBhvr>
                                      <p:to>
                                        <p:strVal val="visible"/>
                                      </p:to>
                                    </p:set>
                                    <p:animScale>
                                      <p:cBhvr>
                                        <p:cTn id="42" dur="1000" decel="50000" fill="hold">
                                          <p:stCondLst>
                                            <p:cond delay="0"/>
                                          </p:stCondLst>
                                        </p:cTn>
                                        <p:tgtEl>
                                          <p:spTgt spid="4710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7107">
                                            <p:txEl>
                                              <p:pRg st="5" end="5"/>
                                            </p:txEl>
                                          </p:spTgt>
                                        </p:tgtEl>
                                        <p:attrNameLst>
                                          <p:attrName>ppt_x</p:attrName>
                                          <p:attrName>ppt_y</p:attrName>
                                        </p:attrNameLst>
                                      </p:cBhvr>
                                    </p:animMotion>
                                    <p:animEffect transition="in" filter="fade">
                                      <p:cBhvr>
                                        <p:cTn id="44" dur="1000"/>
                                        <p:tgtEl>
                                          <p:spTgt spid="4710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7107">
                                            <p:txEl>
                                              <p:pRg st="6" end="6"/>
                                            </p:txEl>
                                          </p:spTgt>
                                        </p:tgtEl>
                                        <p:attrNameLst>
                                          <p:attrName>style.visibility</p:attrName>
                                        </p:attrNameLst>
                                      </p:cBhvr>
                                      <p:to>
                                        <p:strVal val="visible"/>
                                      </p:to>
                                    </p:set>
                                    <p:animScale>
                                      <p:cBhvr>
                                        <p:cTn id="49" dur="1000" decel="50000" fill="hold">
                                          <p:stCondLst>
                                            <p:cond delay="0"/>
                                          </p:stCondLst>
                                        </p:cTn>
                                        <p:tgtEl>
                                          <p:spTgt spid="4710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7107">
                                            <p:txEl>
                                              <p:pRg st="6" end="6"/>
                                            </p:txEl>
                                          </p:spTgt>
                                        </p:tgtEl>
                                        <p:attrNameLst>
                                          <p:attrName>ppt_x</p:attrName>
                                          <p:attrName>ppt_y</p:attrName>
                                        </p:attrNameLst>
                                      </p:cBhvr>
                                    </p:animMotion>
                                    <p:animEffect transition="in" filter="fade">
                                      <p:cBhvr>
                                        <p:cTn id="51" dur="1000"/>
                                        <p:tgtEl>
                                          <p:spTgt spid="47107">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47107">
                                            <p:txEl>
                                              <p:pRg st="7" end="7"/>
                                            </p:txEl>
                                          </p:spTgt>
                                        </p:tgtEl>
                                        <p:attrNameLst>
                                          <p:attrName>style.visibility</p:attrName>
                                        </p:attrNameLst>
                                      </p:cBhvr>
                                      <p:to>
                                        <p:strVal val="visible"/>
                                      </p:to>
                                    </p:set>
                                    <p:animScale>
                                      <p:cBhvr>
                                        <p:cTn id="56" dur="1000" decel="50000" fill="hold">
                                          <p:stCondLst>
                                            <p:cond delay="0"/>
                                          </p:stCondLst>
                                        </p:cTn>
                                        <p:tgtEl>
                                          <p:spTgt spid="4710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47107">
                                            <p:txEl>
                                              <p:pRg st="7" end="7"/>
                                            </p:txEl>
                                          </p:spTgt>
                                        </p:tgtEl>
                                        <p:attrNameLst>
                                          <p:attrName>ppt_x</p:attrName>
                                          <p:attrName>ppt_y</p:attrName>
                                        </p:attrNameLst>
                                      </p:cBhvr>
                                    </p:animMotion>
                                    <p:animEffect transition="in" filter="fade">
                                      <p:cBhvr>
                                        <p:cTn id="58" dur="1000"/>
                                        <p:tgtEl>
                                          <p:spTgt spid="47107">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47107">
                                            <p:txEl>
                                              <p:pRg st="8" end="8"/>
                                            </p:txEl>
                                          </p:spTgt>
                                        </p:tgtEl>
                                        <p:attrNameLst>
                                          <p:attrName>style.visibility</p:attrName>
                                        </p:attrNameLst>
                                      </p:cBhvr>
                                      <p:to>
                                        <p:strVal val="visible"/>
                                      </p:to>
                                    </p:set>
                                    <p:animScale>
                                      <p:cBhvr>
                                        <p:cTn id="63" dur="1000" decel="50000" fill="hold">
                                          <p:stCondLst>
                                            <p:cond delay="0"/>
                                          </p:stCondLst>
                                        </p:cTn>
                                        <p:tgtEl>
                                          <p:spTgt spid="47107">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47107">
                                            <p:txEl>
                                              <p:pRg st="8" end="8"/>
                                            </p:txEl>
                                          </p:spTgt>
                                        </p:tgtEl>
                                        <p:attrNameLst>
                                          <p:attrName>ppt_x</p:attrName>
                                          <p:attrName>ppt_y</p:attrName>
                                        </p:attrNameLst>
                                      </p:cBhvr>
                                    </p:animMotion>
                                    <p:animEffect transition="in" filter="fade">
                                      <p:cBhvr>
                                        <p:cTn id="65" dur="1000"/>
                                        <p:tgtEl>
                                          <p:spTgt spid="47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990600"/>
          </a:xfrm>
          <a:effectLst>
            <a:outerShdw dist="35921" dir="2700000" algn="ctr" rotWithShape="0">
              <a:srgbClr val="000000"/>
            </a:outerShdw>
          </a:effectLst>
        </p:spPr>
        <p:txBody>
          <a:bodyPr/>
          <a:lstStyle/>
          <a:p>
            <a:r>
              <a:rPr lang="en-US" altLang="en-US" b="1" dirty="0"/>
              <a:t>Other Passages to Consider</a:t>
            </a:r>
          </a:p>
        </p:txBody>
      </p:sp>
      <p:sp>
        <p:nvSpPr>
          <p:cNvPr id="45059" name="Rectangle 3"/>
          <p:cNvSpPr>
            <a:spLocks noGrp="1" noChangeArrowheads="1"/>
          </p:cNvSpPr>
          <p:nvPr>
            <p:ph type="body" idx="1"/>
          </p:nvPr>
        </p:nvSpPr>
        <p:spPr>
          <a:xfrm>
            <a:off x="228600" y="914400"/>
            <a:ext cx="8915400" cy="4876800"/>
          </a:xfrm>
        </p:spPr>
        <p:txBody>
          <a:bodyPr/>
          <a:lstStyle/>
          <a:p>
            <a:pPr>
              <a:lnSpc>
                <a:spcPct val="90000"/>
              </a:lnSpc>
              <a:buClr>
                <a:schemeClr val="tx1"/>
              </a:buClr>
            </a:pPr>
            <a:r>
              <a:rPr lang="en-US" altLang="en-US" b="1" dirty="0">
                <a:solidFill>
                  <a:schemeClr val="tx2"/>
                </a:solidFill>
              </a:rPr>
              <a:t>1 Pet. 3:12	</a:t>
            </a:r>
            <a:r>
              <a:rPr lang="en-US" altLang="en-US" dirty="0"/>
              <a:t>Must be righteous to be heard</a:t>
            </a:r>
          </a:p>
          <a:p>
            <a:pPr>
              <a:lnSpc>
                <a:spcPct val="90000"/>
              </a:lnSpc>
              <a:buClr>
                <a:schemeClr val="tx1"/>
              </a:buClr>
            </a:pPr>
            <a:r>
              <a:rPr lang="en-US" altLang="en-US" b="1" dirty="0">
                <a:solidFill>
                  <a:schemeClr val="tx2"/>
                </a:solidFill>
              </a:rPr>
              <a:t>Phil. 4:6</a:t>
            </a:r>
            <a:r>
              <a:rPr lang="en-US" altLang="en-US" dirty="0">
                <a:solidFill>
                  <a:schemeClr val="tx2"/>
                </a:solidFill>
              </a:rPr>
              <a:t>	</a:t>
            </a:r>
            <a:r>
              <a:rPr lang="en-US" altLang="en-US" dirty="0"/>
              <a:t>	</a:t>
            </a:r>
            <a:r>
              <a:rPr lang="en-US" altLang="en-US" dirty="0" smtClean="0"/>
              <a:t>Must let our </a:t>
            </a:r>
            <a:r>
              <a:rPr lang="en-US" altLang="en-US" dirty="0"/>
              <a:t>request be made known</a:t>
            </a:r>
          </a:p>
          <a:p>
            <a:pPr>
              <a:lnSpc>
                <a:spcPct val="90000"/>
              </a:lnSpc>
              <a:buClr>
                <a:schemeClr val="tx1"/>
              </a:buClr>
            </a:pPr>
            <a:r>
              <a:rPr lang="en-US" altLang="en-US" b="1" dirty="0">
                <a:solidFill>
                  <a:schemeClr val="tx2"/>
                </a:solidFill>
              </a:rPr>
              <a:t>1 Thess. 5:17</a:t>
            </a:r>
            <a:r>
              <a:rPr lang="en-US" altLang="en-US" dirty="0"/>
              <a:t>	Pray without ceasing (continual)</a:t>
            </a:r>
          </a:p>
          <a:p>
            <a:pPr>
              <a:lnSpc>
                <a:spcPct val="90000"/>
              </a:lnSpc>
              <a:buClr>
                <a:schemeClr val="tx1"/>
              </a:buClr>
            </a:pPr>
            <a:r>
              <a:rPr lang="en-US" altLang="en-US" b="1" dirty="0">
                <a:solidFill>
                  <a:schemeClr val="tx2"/>
                </a:solidFill>
              </a:rPr>
              <a:t>Lk. 18:1-7</a:t>
            </a:r>
            <a:r>
              <a:rPr lang="en-US" altLang="en-US" dirty="0"/>
              <a:t>	Persistence needed in prayer</a:t>
            </a:r>
          </a:p>
          <a:p>
            <a:pPr>
              <a:lnSpc>
                <a:spcPct val="90000"/>
              </a:lnSpc>
              <a:buClr>
                <a:schemeClr val="tx1"/>
              </a:buClr>
            </a:pPr>
            <a:r>
              <a:rPr lang="en-US" altLang="en-US" b="1" dirty="0">
                <a:solidFill>
                  <a:schemeClr val="tx2"/>
                </a:solidFill>
              </a:rPr>
              <a:t>Col. 4:2-4</a:t>
            </a:r>
            <a:r>
              <a:rPr lang="en-US" altLang="en-US" dirty="0"/>
              <a:t>	Pray for preaching of word</a:t>
            </a:r>
          </a:p>
          <a:p>
            <a:pPr>
              <a:lnSpc>
                <a:spcPct val="90000"/>
              </a:lnSpc>
              <a:buClr>
                <a:schemeClr val="tx1"/>
              </a:buClr>
            </a:pPr>
            <a:r>
              <a:rPr lang="en-US" altLang="en-US" b="1" dirty="0">
                <a:solidFill>
                  <a:schemeClr val="tx2"/>
                </a:solidFill>
              </a:rPr>
              <a:t>Eph. 6:18</a:t>
            </a:r>
            <a:r>
              <a:rPr lang="en-US" altLang="en-US" dirty="0"/>
              <a:t>	Pray for brethren &amp; the cause</a:t>
            </a:r>
          </a:p>
          <a:p>
            <a:pPr>
              <a:lnSpc>
                <a:spcPct val="90000"/>
              </a:lnSpc>
              <a:buClr>
                <a:schemeClr val="tx1"/>
              </a:buClr>
            </a:pPr>
            <a:r>
              <a:rPr lang="en-US" altLang="en-US" b="1" dirty="0">
                <a:solidFill>
                  <a:schemeClr val="tx2"/>
                </a:solidFill>
              </a:rPr>
              <a:t>1 Tim. 2:1-4</a:t>
            </a:r>
            <a:r>
              <a:rPr lang="en-US" altLang="en-US" dirty="0"/>
              <a:t>	Pray for rulers &amp; all men</a:t>
            </a:r>
          </a:p>
          <a:p>
            <a:pPr>
              <a:lnSpc>
                <a:spcPct val="90000"/>
              </a:lnSpc>
              <a:buClr>
                <a:schemeClr val="tx1"/>
              </a:buClr>
            </a:pPr>
            <a:r>
              <a:rPr lang="en-US" altLang="en-US" b="1" dirty="0">
                <a:solidFill>
                  <a:schemeClr val="tx2"/>
                </a:solidFill>
              </a:rPr>
              <a:t>Jas. 5:16</a:t>
            </a:r>
            <a:r>
              <a:rPr lang="en-US" altLang="en-US" dirty="0"/>
              <a:t>	</a:t>
            </a:r>
            <a:r>
              <a:rPr lang="en-US" altLang="en-US" dirty="0" smtClean="0"/>
              <a:t>Seek </a:t>
            </a:r>
            <a:r>
              <a:rPr lang="en-US" altLang="en-US" dirty="0"/>
              <a:t>forgiveness in prayer</a:t>
            </a:r>
          </a:p>
          <a:p>
            <a:pPr>
              <a:lnSpc>
                <a:spcPct val="90000"/>
              </a:lnSpc>
              <a:buClr>
                <a:schemeClr val="tx1"/>
              </a:buClr>
            </a:pPr>
            <a:r>
              <a:rPr lang="en-US" altLang="en-US" b="1" dirty="0">
                <a:solidFill>
                  <a:schemeClr val="tx2"/>
                </a:solidFill>
              </a:rPr>
              <a:t>1 Thess. 5:18</a:t>
            </a:r>
            <a:r>
              <a:rPr lang="en-US" altLang="en-US" dirty="0"/>
              <a:t>	Always remember to be thankful</a:t>
            </a:r>
          </a:p>
        </p:txBody>
      </p:sp>
      <p:sp>
        <p:nvSpPr>
          <p:cNvPr id="45060" name="Rectangle 4"/>
          <p:cNvSpPr>
            <a:spLocks noChangeArrowheads="1"/>
          </p:cNvSpPr>
          <p:nvPr/>
        </p:nvSpPr>
        <p:spPr bwMode="auto">
          <a:xfrm>
            <a:off x="0" y="5715000"/>
            <a:ext cx="9144000" cy="11430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i="1" dirty="0"/>
              <a:t>If we follow these principles, we offer true worship to</a:t>
            </a:r>
          </a:p>
          <a:p>
            <a:pPr algn="ctr"/>
            <a:r>
              <a:rPr lang="en-US" altLang="en-US" sz="3200" b="1" i="1" dirty="0"/>
              <a:t>God in prayer by worshipping “in spirit &amp; in truth”</a:t>
            </a:r>
          </a:p>
        </p:txBody>
      </p:sp>
    </p:spTree>
    <p:extLst>
      <p:ext uri="{BB962C8B-B14F-4D97-AF65-F5344CB8AC3E}">
        <p14:creationId xmlns:p14="http://schemas.microsoft.com/office/powerpoint/2010/main" val="2345758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505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50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 calcmode="lin" valueType="num">
                                      <p:cBhvr>
                                        <p:cTn id="15" dur="500" fill="hold"/>
                                        <p:tgtEl>
                                          <p:spTgt spid="45059">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5059">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50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5059">
                                            <p:txEl>
                                              <p:pRg st="2" end="2"/>
                                            </p:txEl>
                                          </p:spTgt>
                                        </p:tgtEl>
                                        <p:attrNameLst>
                                          <p:attrName>style.visibility</p:attrName>
                                        </p:attrNameLst>
                                      </p:cBhvr>
                                      <p:to>
                                        <p:strVal val="visible"/>
                                      </p:to>
                                    </p:set>
                                    <p:anim calcmode="lin" valueType="num">
                                      <p:cBhvr>
                                        <p:cTn id="23" dur="500" fill="hold"/>
                                        <p:tgtEl>
                                          <p:spTgt spid="45059">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5059">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50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5059">
                                            <p:txEl>
                                              <p:pRg st="3" end="3"/>
                                            </p:txEl>
                                          </p:spTgt>
                                        </p:tgtEl>
                                        <p:attrNameLst>
                                          <p:attrName>style.visibility</p:attrName>
                                        </p:attrNameLst>
                                      </p:cBhvr>
                                      <p:to>
                                        <p:strVal val="visible"/>
                                      </p:to>
                                    </p:set>
                                    <p:anim calcmode="lin" valueType="num">
                                      <p:cBhvr>
                                        <p:cTn id="31" dur="500" fill="hold"/>
                                        <p:tgtEl>
                                          <p:spTgt spid="45059">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5059">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505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5059">
                                            <p:txEl>
                                              <p:pRg st="4" end="4"/>
                                            </p:txEl>
                                          </p:spTgt>
                                        </p:tgtEl>
                                        <p:attrNameLst>
                                          <p:attrName>style.visibility</p:attrName>
                                        </p:attrNameLst>
                                      </p:cBhvr>
                                      <p:to>
                                        <p:strVal val="visible"/>
                                      </p:to>
                                    </p:set>
                                    <p:anim calcmode="lin" valueType="num">
                                      <p:cBhvr>
                                        <p:cTn id="39" dur="500" fill="hold"/>
                                        <p:tgtEl>
                                          <p:spTgt spid="45059">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5059">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505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45059">
                                            <p:txEl>
                                              <p:pRg st="5" end="5"/>
                                            </p:txEl>
                                          </p:spTgt>
                                        </p:tgtEl>
                                        <p:attrNameLst>
                                          <p:attrName>style.visibility</p:attrName>
                                        </p:attrNameLst>
                                      </p:cBhvr>
                                      <p:to>
                                        <p:strVal val="visible"/>
                                      </p:to>
                                    </p:set>
                                    <p:anim calcmode="lin" valueType="num">
                                      <p:cBhvr>
                                        <p:cTn id="47" dur="500" fill="hold"/>
                                        <p:tgtEl>
                                          <p:spTgt spid="45059">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45059">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45059">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4505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45059">
                                            <p:txEl>
                                              <p:pRg st="6" end="6"/>
                                            </p:txEl>
                                          </p:spTgt>
                                        </p:tgtEl>
                                        <p:attrNameLst>
                                          <p:attrName>style.visibility</p:attrName>
                                        </p:attrNameLst>
                                      </p:cBhvr>
                                      <p:to>
                                        <p:strVal val="visible"/>
                                      </p:to>
                                    </p:set>
                                    <p:anim calcmode="lin" valueType="num">
                                      <p:cBhvr>
                                        <p:cTn id="55" dur="500" fill="hold"/>
                                        <p:tgtEl>
                                          <p:spTgt spid="45059">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45059">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45059">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4505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45059">
                                            <p:txEl>
                                              <p:pRg st="7" end="7"/>
                                            </p:txEl>
                                          </p:spTgt>
                                        </p:tgtEl>
                                        <p:attrNameLst>
                                          <p:attrName>style.visibility</p:attrName>
                                        </p:attrNameLst>
                                      </p:cBhvr>
                                      <p:to>
                                        <p:strVal val="visible"/>
                                      </p:to>
                                    </p:set>
                                    <p:anim calcmode="lin" valueType="num">
                                      <p:cBhvr>
                                        <p:cTn id="63" dur="500" fill="hold"/>
                                        <p:tgtEl>
                                          <p:spTgt spid="45059">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45059">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45059">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45059">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45059">
                                            <p:txEl>
                                              <p:pRg st="8" end="8"/>
                                            </p:txEl>
                                          </p:spTgt>
                                        </p:tgtEl>
                                        <p:attrNameLst>
                                          <p:attrName>style.visibility</p:attrName>
                                        </p:attrNameLst>
                                      </p:cBhvr>
                                      <p:to>
                                        <p:strVal val="visible"/>
                                      </p:to>
                                    </p:set>
                                    <p:anim calcmode="lin" valueType="num">
                                      <p:cBhvr>
                                        <p:cTn id="71" dur="500" fill="hold"/>
                                        <p:tgtEl>
                                          <p:spTgt spid="45059">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45059">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45059">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45059">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5060"/>
                                        </p:tgtEl>
                                        <p:attrNameLst>
                                          <p:attrName>style.visibility</p:attrName>
                                        </p:attrNameLst>
                                      </p:cBhvr>
                                      <p:to>
                                        <p:strVal val="visible"/>
                                      </p:to>
                                    </p:set>
                                    <p:anim calcmode="lin" valueType="num">
                                      <p:cBhvr>
                                        <p:cTn id="79" dur="500" fill="hold"/>
                                        <p:tgtEl>
                                          <p:spTgt spid="45060"/>
                                        </p:tgtEl>
                                        <p:attrNameLst>
                                          <p:attrName>ppt_w</p:attrName>
                                        </p:attrNameLst>
                                      </p:cBhvr>
                                      <p:tavLst>
                                        <p:tav tm="0">
                                          <p:val>
                                            <p:fltVal val="0"/>
                                          </p:val>
                                        </p:tav>
                                        <p:tav tm="100000">
                                          <p:val>
                                            <p:strVal val="#ppt_w"/>
                                          </p:val>
                                        </p:tav>
                                      </p:tavLst>
                                    </p:anim>
                                    <p:anim calcmode="lin" valueType="num">
                                      <p:cBhvr>
                                        <p:cTn id="80" dur="500" fill="hold"/>
                                        <p:tgtEl>
                                          <p:spTgt spid="450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60" grpId="0" animBg="1"/>
    </p:bldLst>
  </p:timing>
</p:sld>
</file>

<file path=ppt/theme/theme1.xml><?xml version="1.0" encoding="utf-8"?>
<a:theme xmlns:a="http://schemas.openxmlformats.org/drawingml/2006/main" name="METLBAR">
  <a:themeElements>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fontScheme name="METLBAR">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clrMap bg1="dk2" tx1="lt1" bg2="dk1" tx2="lt2" accent1="accent1" accent2="accent2" accent3="accent3" accent4="accent4" accent5="accent5" accent6="accent6" hlink="hlink" folHlink="folHlink"/>
    </a:extraClrScheme>
    <a:extraClrScheme>
      <a:clrScheme name="METLBAR 2">
        <a:dk1>
          <a:srgbClr val="000080"/>
        </a:dk1>
        <a:lt1>
          <a:srgbClr val="B2B2B2"/>
        </a:lt1>
        <a:dk2>
          <a:srgbClr val="4D4D4D"/>
        </a:dk2>
        <a:lt2>
          <a:srgbClr val="CCCCFF"/>
        </a:lt2>
        <a:accent1>
          <a:srgbClr val="99CCFF"/>
        </a:accent1>
        <a:accent2>
          <a:srgbClr val="00CCCC"/>
        </a:accent2>
        <a:accent3>
          <a:srgbClr val="D5D5D5"/>
        </a:accent3>
        <a:accent4>
          <a:srgbClr val="00006C"/>
        </a:accent4>
        <a:accent5>
          <a:srgbClr val="CAE2FF"/>
        </a:accent5>
        <a:accent6>
          <a:srgbClr val="00B9B9"/>
        </a:accent6>
        <a:hlink>
          <a:srgbClr val="CC66FF"/>
        </a:hlink>
        <a:folHlink>
          <a:srgbClr val="9999FF"/>
        </a:folHlink>
      </a:clrScheme>
      <a:clrMap bg1="lt1" tx1="dk1" bg2="lt2" tx2="dk2" accent1="accent1" accent2="accent2" accent3="accent3" accent4="accent4" accent5="accent5" accent6="accent6" hlink="hlink" folHlink="folHlink"/>
    </a:extraClrScheme>
    <a:extraClrScheme>
      <a:clrScheme name="METLBA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METLBAR</Template>
  <TotalTime>11556</TotalTime>
  <Words>278</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METLBAR</vt:lpstr>
      <vt:lpstr>PowerPoint Presentation</vt:lpstr>
      <vt:lpstr>Acceptable Worship in N.T. – Prayer</vt:lpstr>
      <vt:lpstr>Luke 11:1-13</vt:lpstr>
      <vt:lpstr>PowerPoint Presentation</vt:lpstr>
      <vt:lpstr>PowerPoint Presentation</vt:lpstr>
      <vt:lpstr>Prayer May Be Public or Private</vt:lpstr>
      <vt:lpstr>Summarizing Acceptable Worship in Prayer as “in Spirit &amp; in Truth”</vt:lpstr>
      <vt:lpstr>Other Passages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Worship?</dc:title>
  <dc:creator>Harry Osborne</dc:creator>
  <cp:lastModifiedBy>Harry</cp:lastModifiedBy>
  <cp:revision>83</cp:revision>
  <dcterms:created xsi:type="dcterms:W3CDTF">2007-04-01T19:12:46Z</dcterms:created>
  <dcterms:modified xsi:type="dcterms:W3CDTF">2016-02-14T12:32:36Z</dcterms:modified>
</cp:coreProperties>
</file>