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FF"/>
    <a:srgbClr val="FFFF66"/>
    <a:srgbClr val="FFFFFF"/>
    <a:srgbClr val="320019"/>
    <a:srgbClr val="6600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84" autoAdjust="0"/>
  </p:normalViewPr>
  <p:slideViewPr>
    <p:cSldViewPr>
      <p:cViewPr>
        <p:scale>
          <a:sx n="66" d="100"/>
          <a:sy n="66" d="100"/>
        </p:scale>
        <p:origin x="-864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E2EE-143E-4015-B586-CC571E59F2F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1E4-EE71-4B33-9519-A12E432D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687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E2EE-143E-4015-B586-CC571E59F2F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1E4-EE71-4B33-9519-A12E432D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3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E2EE-143E-4015-B586-CC571E59F2F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1E4-EE71-4B33-9519-A12E432D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E2EE-143E-4015-B586-CC571E59F2F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1E4-EE71-4B33-9519-A12E432D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563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E2EE-143E-4015-B586-CC571E59F2F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1E4-EE71-4B33-9519-A12E432D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E2EE-143E-4015-B586-CC571E59F2F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1E4-EE71-4B33-9519-A12E432D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4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E2EE-143E-4015-B586-CC571E59F2F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1E4-EE71-4B33-9519-A12E432D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99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E2EE-143E-4015-B586-CC571E59F2F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1E4-EE71-4B33-9519-A12E432D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E2EE-143E-4015-B586-CC571E59F2F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1E4-EE71-4B33-9519-A12E432D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88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E2EE-143E-4015-B586-CC571E59F2F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1E4-EE71-4B33-9519-A12E432D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20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1E2EE-143E-4015-B586-CC571E59F2F0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451E4-EE71-4B33-9519-A12E432D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60033"/>
            </a:gs>
            <a:gs pos="50000">
              <a:srgbClr val="320019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7671E2EE-143E-4015-B586-CC571E59F2F0}" type="datetimeFigureOut">
              <a:rPr lang="en-US" smtClean="0"/>
              <a:pPr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274451E4-EE71-4B33-9519-A12E432DC9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4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Ecclesiastes 7:1-6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219200"/>
            <a:ext cx="9067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000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name is better than precious 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ointment, and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 of death than the day of one’s birth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0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0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better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go to the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mourning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house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feasting, for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 is the end of all men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and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living will take it to heart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0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Sorrow is better than laughter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a 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countenance the heart is made better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0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heart of the wise is in the house of mourning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heart 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fools is in the house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mirth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0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 better to hear the rebuke of the 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wise than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 man to hear the song of fools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000" b="1" baseline="30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like the crackling of thorns under a pot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 the laughter of the fool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This </a:t>
            </a:r>
            <a:r>
              <a:rPr lang="en-US" sz="3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is vanity</a:t>
            </a:r>
            <a:r>
              <a:rPr lang="en-US" sz="30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63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219201"/>
            <a:ext cx="8686800" cy="238125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8800" b="1" dirty="0" smtClean="0">
                <a:solidFill>
                  <a:srgbClr val="FFFF00"/>
                </a:solidFill>
              </a:rPr>
              <a:t>Two Journeys to </a:t>
            </a:r>
            <a:r>
              <a:rPr lang="en-US" sz="8800" b="1" dirty="0" smtClean="0">
                <a:solidFill>
                  <a:srgbClr val="FFFF00"/>
                </a:solidFill>
              </a:rPr>
              <a:t>a Funeral</a:t>
            </a:r>
            <a:endParaRPr lang="en-US" sz="88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FFFFFF"/>
                </a:solidFill>
              </a:rPr>
              <a:t>Ecclesiastes 7:1-6</a:t>
            </a:r>
            <a:endParaRPr lang="en-US" sz="48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85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Two Journeys to a Funeral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Wise Journey </a:t>
            </a:r>
            <a:r>
              <a:rPr lang="en-US" dirty="0" smtClean="0">
                <a:solidFill>
                  <a:srgbClr val="FFFFFF"/>
                </a:solidFill>
              </a:rPr>
              <a:t>– taking </a:t>
            </a:r>
            <a:r>
              <a:rPr lang="en-US" dirty="0" smtClean="0">
                <a:solidFill>
                  <a:srgbClr val="FFFFFF"/>
                </a:solidFill>
              </a:rPr>
              <a:t>lessons </a:t>
            </a:r>
            <a:r>
              <a:rPr lang="en-US" dirty="0" smtClean="0">
                <a:solidFill>
                  <a:srgbClr val="FFFFFF"/>
                </a:solidFill>
              </a:rPr>
              <a:t>of mortality to heart</a:t>
            </a:r>
          </a:p>
          <a:p>
            <a:pPr lvl="1">
              <a:buClr>
                <a:srgbClr val="FFFF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66FFFF"/>
                </a:solidFill>
              </a:rPr>
              <a:t>It is wise to consider our </a:t>
            </a:r>
            <a:r>
              <a:rPr lang="en-US" dirty="0" smtClean="0">
                <a:solidFill>
                  <a:srgbClr val="66FFFF"/>
                </a:solidFill>
              </a:rPr>
              <a:t>end (</a:t>
            </a:r>
            <a:r>
              <a:rPr lang="en-US" b="1" i="1" dirty="0" smtClean="0">
                <a:solidFill>
                  <a:srgbClr val="FFFF00"/>
                </a:solidFill>
              </a:rPr>
              <a:t>Psa. 39:4-5</a:t>
            </a:r>
            <a:r>
              <a:rPr lang="en-US" dirty="0" smtClean="0">
                <a:solidFill>
                  <a:srgbClr val="66FFFF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90:10,</a:t>
            </a:r>
            <a:r>
              <a:rPr lang="en-US" sz="2400" b="1" i="1" dirty="0" smtClean="0">
                <a:solidFill>
                  <a:srgbClr val="FFFF00"/>
                </a:solidFill>
              </a:rPr>
              <a:t> </a:t>
            </a:r>
            <a:r>
              <a:rPr lang="en-US" b="1" i="1" dirty="0" smtClean="0">
                <a:solidFill>
                  <a:srgbClr val="FFFF00"/>
                </a:solidFill>
              </a:rPr>
              <a:t>12</a:t>
            </a:r>
            <a:r>
              <a:rPr lang="en-US" dirty="0" smtClean="0">
                <a:solidFill>
                  <a:srgbClr val="66FFFF"/>
                </a:solidFill>
              </a:rPr>
              <a:t>)</a:t>
            </a:r>
            <a:endParaRPr lang="en-US" dirty="0" smtClean="0">
              <a:solidFill>
                <a:srgbClr val="66FFFF"/>
              </a:solidFill>
            </a:endParaRPr>
          </a:p>
          <a:p>
            <a:pPr lvl="1">
              <a:buClr>
                <a:srgbClr val="FFFF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66FFFF"/>
                </a:solidFill>
              </a:rPr>
              <a:t>It is wise to </a:t>
            </a:r>
            <a:r>
              <a:rPr lang="en-US" dirty="0" smtClean="0">
                <a:solidFill>
                  <a:srgbClr val="66FFFF"/>
                </a:solidFill>
              </a:rPr>
              <a:t>realize </a:t>
            </a:r>
            <a:r>
              <a:rPr lang="en-US" dirty="0" smtClean="0">
                <a:solidFill>
                  <a:srgbClr val="66FFFF"/>
                </a:solidFill>
              </a:rPr>
              <a:t>life’s </a:t>
            </a:r>
            <a:r>
              <a:rPr lang="en-US" dirty="0" smtClean="0">
                <a:solidFill>
                  <a:srgbClr val="66FFFF"/>
                </a:solidFill>
              </a:rPr>
              <a:t>brevity (</a:t>
            </a:r>
            <a:r>
              <a:rPr lang="en-US" b="1" i="1" dirty="0" smtClean="0">
                <a:solidFill>
                  <a:srgbClr val="FFFF00"/>
                </a:solidFill>
              </a:rPr>
              <a:t>Psa. 89:47</a:t>
            </a:r>
            <a:r>
              <a:rPr lang="en-US" dirty="0" smtClean="0">
                <a:solidFill>
                  <a:srgbClr val="66FFFF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Jas. 4:14</a:t>
            </a:r>
            <a:r>
              <a:rPr lang="en-US" dirty="0" smtClean="0">
                <a:solidFill>
                  <a:srgbClr val="66FFFF"/>
                </a:solidFill>
              </a:rPr>
              <a:t>)</a:t>
            </a:r>
            <a:endParaRPr lang="en-US" dirty="0" smtClean="0">
              <a:solidFill>
                <a:srgbClr val="66FFFF"/>
              </a:solidFill>
            </a:endParaRPr>
          </a:p>
          <a:p>
            <a:pPr lvl="1">
              <a:buClr>
                <a:srgbClr val="FFFF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66FFFF"/>
                </a:solidFill>
              </a:rPr>
              <a:t>It is wise to think on the certainty of </a:t>
            </a:r>
            <a:r>
              <a:rPr lang="en-US" dirty="0" smtClean="0">
                <a:solidFill>
                  <a:srgbClr val="66FFFF"/>
                </a:solidFill>
              </a:rPr>
              <a:t>death (</a:t>
            </a:r>
            <a:r>
              <a:rPr lang="en-US" b="1" i="1" dirty="0" smtClean="0">
                <a:solidFill>
                  <a:srgbClr val="FFFF00"/>
                </a:solidFill>
              </a:rPr>
              <a:t>Heb. 9:27</a:t>
            </a:r>
            <a:r>
              <a:rPr lang="en-US" dirty="0" smtClean="0">
                <a:solidFill>
                  <a:srgbClr val="66FFFF"/>
                </a:solidFill>
              </a:rPr>
              <a:t>)</a:t>
            </a:r>
            <a:endParaRPr lang="en-US" dirty="0" smtClean="0">
              <a:solidFill>
                <a:srgbClr val="66FFFF"/>
              </a:solidFill>
            </a:endParaRPr>
          </a:p>
          <a:p>
            <a:pPr lvl="1">
              <a:buClr>
                <a:srgbClr val="FFFF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66FFFF"/>
                </a:solidFill>
              </a:rPr>
              <a:t>It is wise to</a:t>
            </a:r>
            <a:r>
              <a:rPr lang="en-US" sz="2400" dirty="0" smtClean="0">
                <a:solidFill>
                  <a:srgbClr val="66FFFF"/>
                </a:solidFill>
              </a:rPr>
              <a:t> </a:t>
            </a:r>
            <a:r>
              <a:rPr lang="en-US" dirty="0" smtClean="0">
                <a:solidFill>
                  <a:srgbClr val="66FFFF"/>
                </a:solidFill>
              </a:rPr>
              <a:t>ponder present </a:t>
            </a:r>
            <a:r>
              <a:rPr lang="en-US" dirty="0" smtClean="0">
                <a:solidFill>
                  <a:srgbClr val="66FFFF"/>
                </a:solidFill>
              </a:rPr>
              <a:t>path</a:t>
            </a:r>
            <a:r>
              <a:rPr lang="en-US" sz="2400" dirty="0" smtClean="0">
                <a:solidFill>
                  <a:srgbClr val="66FFFF"/>
                </a:solidFill>
              </a:rPr>
              <a:t> </a:t>
            </a:r>
            <a:r>
              <a:rPr lang="en-US" dirty="0" smtClean="0">
                <a:solidFill>
                  <a:srgbClr val="66FFFF"/>
                </a:solidFill>
              </a:rPr>
              <a:t>&amp;</a:t>
            </a:r>
            <a:r>
              <a:rPr lang="en-US" sz="2400" dirty="0" smtClean="0">
                <a:solidFill>
                  <a:srgbClr val="66FFFF"/>
                </a:solidFill>
              </a:rPr>
              <a:t> </a:t>
            </a:r>
            <a:r>
              <a:rPr lang="en-US" dirty="0" smtClean="0">
                <a:solidFill>
                  <a:srgbClr val="66FFFF"/>
                </a:solidFill>
              </a:rPr>
              <a:t>it’s</a:t>
            </a:r>
            <a:r>
              <a:rPr lang="en-US" sz="2400" dirty="0" smtClean="0">
                <a:solidFill>
                  <a:srgbClr val="66FFFF"/>
                </a:solidFill>
              </a:rPr>
              <a:t> </a:t>
            </a:r>
            <a:r>
              <a:rPr lang="en-US" dirty="0" smtClean="0">
                <a:solidFill>
                  <a:srgbClr val="66FFFF"/>
                </a:solidFill>
              </a:rPr>
              <a:t>end </a:t>
            </a:r>
            <a:r>
              <a:rPr lang="en-US" dirty="0" smtClean="0">
                <a:solidFill>
                  <a:srgbClr val="66FFFF"/>
                </a:solidFill>
              </a:rPr>
              <a:t>(</a:t>
            </a:r>
            <a:r>
              <a:rPr lang="en-US" b="1" i="1" dirty="0" smtClean="0">
                <a:solidFill>
                  <a:srgbClr val="FFFF00"/>
                </a:solidFill>
              </a:rPr>
              <a:t>Lk. 12:16-21</a:t>
            </a:r>
            <a:r>
              <a:rPr lang="en-US" dirty="0" smtClean="0">
                <a:solidFill>
                  <a:srgbClr val="66FFFF"/>
                </a:solidFill>
              </a:rPr>
              <a:t>)</a:t>
            </a:r>
            <a:endParaRPr lang="en-US" dirty="0" smtClean="0">
              <a:solidFill>
                <a:srgbClr val="66FFFF"/>
              </a:solidFill>
            </a:endParaRPr>
          </a:p>
          <a:p>
            <a:pPr lvl="1">
              <a:buClr>
                <a:srgbClr val="FFFFFF"/>
              </a:buClr>
              <a:buSzPct val="70000"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66FFFF"/>
                </a:solidFill>
              </a:rPr>
              <a:t>It is wise to </a:t>
            </a:r>
            <a:r>
              <a:rPr lang="en-US" dirty="0" smtClean="0">
                <a:solidFill>
                  <a:srgbClr val="66FFFF"/>
                </a:solidFill>
              </a:rPr>
              <a:t>reflect on </a:t>
            </a:r>
            <a:r>
              <a:rPr lang="en-US" dirty="0" smtClean="0">
                <a:solidFill>
                  <a:srgbClr val="66FFFF"/>
                </a:solidFill>
              </a:rPr>
              <a:t>the effect of our life on </a:t>
            </a:r>
            <a:r>
              <a:rPr lang="en-US" dirty="0" smtClean="0">
                <a:solidFill>
                  <a:srgbClr val="66FFFF"/>
                </a:solidFill>
              </a:rPr>
              <a:t>others (</a:t>
            </a:r>
            <a:r>
              <a:rPr lang="en-US" b="1" i="1" dirty="0" smtClean="0">
                <a:solidFill>
                  <a:srgbClr val="FFFF00"/>
                </a:solidFill>
              </a:rPr>
              <a:t>Matt. 5:14-16</a:t>
            </a:r>
            <a:r>
              <a:rPr lang="en-US" dirty="0" smtClean="0">
                <a:solidFill>
                  <a:srgbClr val="66FFFF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Heb. 11:4</a:t>
            </a:r>
            <a:r>
              <a:rPr lang="en-US" dirty="0" smtClean="0">
                <a:solidFill>
                  <a:srgbClr val="66FFFF"/>
                </a:solidFill>
              </a:rPr>
              <a:t> cf. </a:t>
            </a:r>
            <a:r>
              <a:rPr lang="en-US" b="1" i="1" dirty="0" smtClean="0">
                <a:solidFill>
                  <a:srgbClr val="FFFF00"/>
                </a:solidFill>
              </a:rPr>
              <a:t>1 Kgs. 21:25</a:t>
            </a:r>
            <a:r>
              <a:rPr lang="en-US" dirty="0" smtClean="0">
                <a:solidFill>
                  <a:srgbClr val="66FFFF"/>
                </a:solidFill>
              </a:rPr>
              <a:t>; </a:t>
            </a:r>
            <a:r>
              <a:rPr lang="en-US" b="1" i="1" dirty="0" smtClean="0">
                <a:solidFill>
                  <a:srgbClr val="FFFF00"/>
                </a:solidFill>
              </a:rPr>
              <a:t>Rev. 2:20</a:t>
            </a:r>
            <a:r>
              <a:rPr lang="en-US" dirty="0" smtClean="0">
                <a:solidFill>
                  <a:srgbClr val="66FFFF"/>
                </a:solidFill>
              </a:rPr>
              <a:t>)</a:t>
            </a:r>
            <a:endParaRPr lang="en-US" dirty="0" smtClean="0">
              <a:solidFill>
                <a:srgbClr val="66FFFF"/>
              </a:solidFill>
            </a:endParaRPr>
          </a:p>
          <a:p>
            <a:pPr>
              <a:buClr>
                <a:srgbClr val="FFFF00"/>
              </a:buClr>
            </a:pPr>
            <a:r>
              <a:rPr lang="en-US" b="1" dirty="0" smtClean="0">
                <a:solidFill>
                  <a:srgbClr val="FFFFFF"/>
                </a:solidFill>
              </a:rPr>
              <a:t>Journey Too Late </a:t>
            </a:r>
            <a:r>
              <a:rPr lang="en-US" dirty="0" smtClean="0">
                <a:solidFill>
                  <a:srgbClr val="FFFFFF"/>
                </a:solidFill>
              </a:rPr>
              <a:t>– going as the </a:t>
            </a:r>
            <a:r>
              <a:rPr lang="en-US" dirty="0" smtClean="0">
                <a:solidFill>
                  <a:srgbClr val="FFFFFF"/>
                </a:solidFill>
              </a:rPr>
              <a:t>one who </a:t>
            </a:r>
            <a:r>
              <a:rPr lang="en-US" dirty="0" smtClean="0">
                <a:solidFill>
                  <a:srgbClr val="FFFFFF"/>
                </a:solidFill>
              </a:rPr>
              <a:t>passed on</a:t>
            </a:r>
          </a:p>
          <a:p>
            <a:pPr lvl="1">
              <a:buClr>
                <a:srgbClr val="FFFFFF"/>
              </a:buClr>
              <a:buSzPct val="70000"/>
              <a:buFont typeface="Courier New" panose="02070309020205020404" pitchFamily="49" charset="0"/>
              <a:buChar char="o"/>
            </a:pPr>
            <a:r>
              <a:rPr lang="en-US" b="1" i="1" dirty="0" smtClean="0">
                <a:solidFill>
                  <a:srgbClr val="FF99FF"/>
                </a:solidFill>
              </a:rPr>
              <a:t>This is a journey taken without choice</a:t>
            </a:r>
          </a:p>
          <a:p>
            <a:pPr lvl="1">
              <a:buClr>
                <a:srgbClr val="FFFFFF"/>
              </a:buClr>
              <a:buSzPct val="70000"/>
              <a:buFont typeface="Courier New" panose="02070309020205020404" pitchFamily="49" charset="0"/>
              <a:buChar char="o"/>
            </a:pPr>
            <a:r>
              <a:rPr lang="en-US" b="1" i="1" dirty="0" smtClean="0">
                <a:solidFill>
                  <a:srgbClr val="FF99FF"/>
                </a:solidFill>
              </a:rPr>
              <a:t>It can have no impact on our future</a:t>
            </a:r>
          </a:p>
          <a:p>
            <a:pPr lvl="1">
              <a:buClr>
                <a:srgbClr val="FFFFFF"/>
              </a:buClr>
              <a:buSzPct val="70000"/>
              <a:buFont typeface="Courier New" panose="02070309020205020404" pitchFamily="49" charset="0"/>
              <a:buChar char="o"/>
            </a:pPr>
            <a:r>
              <a:rPr lang="en-US" b="1" i="1" dirty="0" smtClean="0">
                <a:solidFill>
                  <a:srgbClr val="FF99FF"/>
                </a:solidFill>
              </a:rPr>
              <a:t>It happens though the </a:t>
            </a:r>
            <a:r>
              <a:rPr lang="en-US" b="1" i="1" dirty="0" smtClean="0">
                <a:solidFill>
                  <a:srgbClr val="FF99FF"/>
                </a:solidFill>
              </a:rPr>
              <a:t>person’s soul </a:t>
            </a:r>
            <a:r>
              <a:rPr lang="en-US" b="1" i="1" dirty="0" smtClean="0">
                <a:solidFill>
                  <a:srgbClr val="FF99FF"/>
                </a:solidFill>
              </a:rPr>
              <a:t>is somewhere else</a:t>
            </a:r>
            <a:endParaRPr lang="en-US" b="1" i="1" dirty="0">
              <a:solidFill>
                <a:srgbClr val="FF99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25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93516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6600" b="1" dirty="0" smtClean="0">
                <a:solidFill>
                  <a:schemeClr val="bg1"/>
                </a:solidFill>
              </a:rPr>
              <a:t>When It Is My Time To Take This Ride…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559760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Will I Be?</a:t>
            </a:r>
            <a:endParaRPr lang="en-US" sz="66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057400"/>
            <a:ext cx="6248400" cy="346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7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20956</TotalTime>
  <Words>171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Ecclesiastes 7:1-6</vt:lpstr>
      <vt:lpstr>Two Journeys to a Funeral</vt:lpstr>
      <vt:lpstr>Two Journeys to a Funeral</vt:lpstr>
      <vt:lpstr>When It Is My Time To Take This Ride…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Journeys to the House of Mourning</dc:title>
  <dc:creator>Harry</dc:creator>
  <cp:lastModifiedBy>Harry</cp:lastModifiedBy>
  <cp:revision>17</cp:revision>
  <dcterms:created xsi:type="dcterms:W3CDTF">2016-01-30T20:15:20Z</dcterms:created>
  <dcterms:modified xsi:type="dcterms:W3CDTF">2016-02-14T12:35:10Z</dcterms:modified>
</cp:coreProperties>
</file>