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376" r:id="rId2"/>
    <p:sldId id="256" r:id="rId3"/>
    <p:sldId id="383" r:id="rId4"/>
    <p:sldId id="384" r:id="rId5"/>
    <p:sldId id="385" r:id="rId6"/>
    <p:sldId id="38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66FFFF"/>
    <a:srgbClr val="000000"/>
    <a:srgbClr val="080808"/>
    <a:srgbClr val="FFFF99"/>
    <a:srgbClr val="000058"/>
    <a:srgbClr val="000099"/>
    <a:srgbClr val="005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7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52400" y="1752600"/>
            <a:ext cx="8840788" cy="1612900"/>
            <a:chOff x="96" y="1104"/>
            <a:chExt cx="5569" cy="1016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96" y="1113"/>
              <a:ext cx="5565" cy="10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3501">
                  <a:srgbClr val="E6E6E6"/>
                </a:gs>
                <a:gs pos="16000">
                  <a:srgbClr val="7D8496"/>
                </a:gs>
                <a:gs pos="23500">
                  <a:srgbClr val="E6E6E6"/>
                </a:gs>
                <a:gs pos="42501">
                  <a:srgbClr val="7D8496"/>
                </a:gs>
                <a:gs pos="50000">
                  <a:srgbClr val="E6E6E6"/>
                </a:gs>
                <a:gs pos="57500">
                  <a:srgbClr val="7D8496"/>
                </a:gs>
                <a:gs pos="76500">
                  <a:srgbClr val="E6E6E6"/>
                </a:gs>
                <a:gs pos="84000">
                  <a:srgbClr val="7D8496"/>
                </a:gs>
                <a:gs pos="96500">
                  <a:srgbClr val="E6E6E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>
              <a:outerShdw dist="53882" dir="189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auto">
            <a:xfrm>
              <a:off x="96" y="1104"/>
              <a:ext cx="5569" cy="302"/>
            </a:xfrm>
            <a:custGeom>
              <a:avLst/>
              <a:gdLst>
                <a:gd name="T0" fmla="*/ 0 w 5569"/>
                <a:gd name="T1" fmla="*/ 301 h 302"/>
                <a:gd name="T2" fmla="*/ 0 w 5569"/>
                <a:gd name="T3" fmla="*/ 0 h 302"/>
                <a:gd name="T4" fmla="*/ 5568 w 5569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302">
                  <a:moveTo>
                    <a:pt x="0" y="301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auto">
            <a:xfrm>
              <a:off x="96" y="1818"/>
              <a:ext cx="5569" cy="302"/>
            </a:xfrm>
            <a:custGeom>
              <a:avLst/>
              <a:gdLst>
                <a:gd name="T0" fmla="*/ 5568 w 5569"/>
                <a:gd name="T1" fmla="*/ 0 h 302"/>
                <a:gd name="T2" fmla="*/ 5568 w 5569"/>
                <a:gd name="T3" fmla="*/ 301 h 302"/>
                <a:gd name="T4" fmla="*/ 0 w 5569"/>
                <a:gd name="T5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302">
                  <a:moveTo>
                    <a:pt x="5568" y="0"/>
                  </a:moveTo>
                  <a:lnTo>
                    <a:pt x="5568" y="301"/>
                  </a:lnTo>
                  <a:lnTo>
                    <a:pt x="0" y="301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CB7B1C-54DD-42C7-B451-408654BBE9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76E6A-AE31-4391-A54E-FD9FE8CD6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71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9DDB-39EE-48DA-A2F8-2B0C37299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89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2957D-F66E-47B8-BAF9-942F5ED95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3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82BB-1176-40B3-BED1-24FF7ACD8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4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57C67-57F5-4C7E-81F2-A961C0081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46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64FD-F794-4F2A-B96C-38B102271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8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613E3-E10A-4C70-90F8-D6420ACDC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75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7BFFD-AC3C-41A8-ACD2-A122758AB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16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3274C-A6BB-4A9E-8924-7048537C32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64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66190-92D8-49EE-9200-78616DB78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2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33000">
              <a:srgbClr val="000058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52400" y="5881688"/>
            <a:ext cx="8840788" cy="531812"/>
            <a:chOff x="96" y="3705"/>
            <a:chExt cx="5569" cy="335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96" y="3708"/>
              <a:ext cx="5565" cy="3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3501">
                  <a:srgbClr val="E6E6E6"/>
                </a:gs>
                <a:gs pos="16000">
                  <a:srgbClr val="7D8496"/>
                </a:gs>
                <a:gs pos="23500">
                  <a:srgbClr val="E6E6E6"/>
                </a:gs>
                <a:gs pos="42501">
                  <a:srgbClr val="7D8496"/>
                </a:gs>
                <a:gs pos="50000">
                  <a:srgbClr val="E6E6E6"/>
                </a:gs>
                <a:gs pos="57500">
                  <a:srgbClr val="7D8496"/>
                </a:gs>
                <a:gs pos="76500">
                  <a:srgbClr val="E6E6E6"/>
                </a:gs>
                <a:gs pos="84000">
                  <a:srgbClr val="7D8496"/>
                </a:gs>
                <a:gs pos="96500">
                  <a:srgbClr val="E6E6E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>
              <a:outerShdw dist="53882" dir="189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auto">
            <a:xfrm>
              <a:off x="96" y="3705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96" y="3819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auto">
            <a:xfrm>
              <a:off x="96" y="3933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96" y="3712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67676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96" y="3826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96" y="3940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3DE90B-7B98-495D-B24C-556D7C82E2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8194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baseline="30000" dirty="0" smtClean="0"/>
              <a:t>23</a:t>
            </a:r>
            <a:r>
              <a:rPr lang="en-US" sz="4000" b="1" baseline="30000" dirty="0"/>
              <a:t> </a:t>
            </a:r>
            <a:r>
              <a:rPr lang="en-US" sz="4000" dirty="0"/>
              <a:t>But the hour is coming, and now </a:t>
            </a:r>
            <a:r>
              <a:rPr lang="en-US" sz="4000" dirty="0" smtClean="0"/>
              <a:t>is, </a:t>
            </a:r>
            <a:r>
              <a:rPr lang="en-US" sz="4000" dirty="0"/>
              <a:t>when the </a:t>
            </a:r>
            <a:r>
              <a:rPr lang="en-US" sz="4000" b="1" dirty="0">
                <a:solidFill>
                  <a:srgbClr val="FFFF00"/>
                </a:solidFill>
              </a:rPr>
              <a:t>true worshipers</a:t>
            </a:r>
            <a:r>
              <a:rPr lang="en-US" sz="4000" dirty="0"/>
              <a:t> will worship the Father in spirit and truth; for the Father is seeking such to </a:t>
            </a:r>
            <a:r>
              <a:rPr lang="en-US" sz="4000" dirty="0" smtClean="0"/>
              <a:t>worship Him. </a:t>
            </a:r>
            <a:r>
              <a:rPr lang="en-US" sz="4000" b="1" baseline="30000" dirty="0" smtClean="0"/>
              <a:t>24 </a:t>
            </a:r>
            <a:r>
              <a:rPr lang="en-US" sz="4000" b="1" dirty="0" smtClean="0">
                <a:solidFill>
                  <a:srgbClr val="FFFF00"/>
                </a:solidFill>
              </a:rPr>
              <a:t>God is Spirit</a:t>
            </a:r>
            <a:r>
              <a:rPr lang="en-US" sz="4000" b="1" dirty="0">
                <a:solidFill>
                  <a:srgbClr val="FFFF00"/>
                </a:solidFill>
              </a:rPr>
              <a:t>, and those who worship Him must worship in spirit and truth</a:t>
            </a:r>
            <a:r>
              <a:rPr lang="en-US" sz="4000" dirty="0" smtClean="0"/>
              <a:t>.” </a:t>
            </a:r>
            <a:r>
              <a:rPr lang="en-US" sz="3200" dirty="0" smtClean="0"/>
              <a:t>(John 4:23-24)</a:t>
            </a:r>
            <a:endParaRPr lang="en-US" sz="3200" dirty="0"/>
          </a:p>
        </p:txBody>
      </p:sp>
      <p:sp>
        <p:nvSpPr>
          <p:cNvPr id="3" name="Bevel 2"/>
          <p:cNvSpPr/>
          <p:nvPr/>
        </p:nvSpPr>
        <p:spPr bwMode="auto">
          <a:xfrm>
            <a:off x="0" y="0"/>
            <a:ext cx="9144000" cy="2743200"/>
          </a:xfrm>
          <a:prstGeom prst="bevel">
            <a:avLst/>
          </a:prstGeom>
          <a:solidFill>
            <a:srgbClr val="080808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none" strike="noStrike" cap="none" normalizeH="0" baseline="0" dirty="0" smtClean="0">
                <a:ln>
                  <a:noFill/>
                </a:ln>
                <a:solidFill>
                  <a:srgbClr val="66FFFF"/>
                </a:solidFill>
                <a:effectLst/>
              </a:rPr>
              <a:t>All Acceptable Worship Must</a:t>
            </a:r>
            <a:r>
              <a:rPr kumimoji="0" lang="en-US" sz="5200" b="1" i="0" u="none" strike="noStrike" cap="none" normalizeH="0" dirty="0" smtClean="0">
                <a:ln>
                  <a:noFill/>
                </a:ln>
                <a:solidFill>
                  <a:srgbClr val="66FFFF"/>
                </a:solidFill>
                <a:effectLst/>
              </a:rPr>
              <a:t> Be </a:t>
            </a:r>
            <a:r>
              <a:rPr lang="en-US" sz="5200" b="1" dirty="0" smtClean="0">
                <a:solidFill>
                  <a:srgbClr val="66FFFF"/>
                </a:solidFill>
              </a:rPr>
              <a:t>In Spirit &amp; In Truth</a:t>
            </a:r>
            <a:endParaRPr kumimoji="0" lang="en-US" sz="5200" b="1" i="0" u="none" strike="noStrike" cap="none" normalizeH="0" baseline="0" dirty="0" smtClean="0">
              <a:ln>
                <a:noFill/>
              </a:ln>
              <a:solidFill>
                <a:srgbClr val="66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23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71800"/>
            <a:ext cx="9144000" cy="20574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60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Acceptable</a:t>
            </a:r>
            <a:r>
              <a:rPr lang="en-US" altLang="en-US" sz="48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60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Worship</a:t>
            </a:r>
            <a:r>
              <a:rPr lang="en-US" altLang="en-US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60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in</a:t>
            </a:r>
            <a:r>
              <a:rPr lang="en-US" altLang="en-US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60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N.T. – Teaching the Word</a:t>
            </a:r>
            <a:endParaRPr lang="en-US" altLang="en-US" sz="60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76800"/>
            <a:ext cx="9144000" cy="8382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 sz="4800" b="1" dirty="0" smtClean="0">
                <a:solidFill>
                  <a:schemeClr val="tx1"/>
                </a:solidFill>
              </a:rPr>
              <a:t>Acts 2:42</a:t>
            </a:r>
            <a:endParaRPr lang="en-US" altLang="en-US" sz="48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638800"/>
            <a:ext cx="82296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800" b="1" i="1" dirty="0" smtClean="0"/>
              <a:t>“</a:t>
            </a:r>
            <a:r>
              <a:rPr lang="en-US" sz="3800" b="1" i="1" dirty="0" smtClean="0"/>
              <a:t>T</a:t>
            </a:r>
            <a:r>
              <a:rPr lang="en-US" sz="3800" b="1" i="1" dirty="0" smtClean="0"/>
              <a:t>hey were continually devoting themselves to the </a:t>
            </a:r>
            <a:r>
              <a:rPr lang="en-US" sz="3800" b="1" i="1" dirty="0"/>
              <a:t>apostles’ </a:t>
            </a:r>
            <a:r>
              <a:rPr lang="en-US" sz="3800" b="1" i="1" dirty="0" smtClean="0"/>
              <a:t>teaching</a:t>
            </a:r>
            <a:r>
              <a:rPr lang="en-US" sz="3800" b="1" i="1" dirty="0" smtClean="0"/>
              <a:t>…”</a:t>
            </a:r>
            <a:endParaRPr lang="en-US" sz="3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 b="1" dirty="0"/>
              <a:t>Teaching Was Public &amp; Private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Christians taught the word when assembled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i="1" dirty="0">
                <a:solidFill>
                  <a:schemeClr val="tx2"/>
                </a:solidFill>
              </a:rPr>
              <a:t>Acts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2:42</a:t>
            </a:r>
            <a:r>
              <a:rPr lang="en-US" altLang="en-US" sz="2800" dirty="0"/>
              <a:t> </a:t>
            </a:r>
            <a:r>
              <a:rPr lang="en-US" altLang="en-US" sz="2600" dirty="0" smtClean="0"/>
              <a:t>(after Pentecost)</a:t>
            </a:r>
            <a:r>
              <a:rPr lang="en-US" altLang="en-US" sz="2800" dirty="0" smtClean="0"/>
              <a:t>;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20:7 </a:t>
            </a:r>
            <a:r>
              <a:rPr lang="en-US" altLang="en-US" sz="2600" dirty="0" smtClean="0"/>
              <a:t>(Troas)</a:t>
            </a:r>
            <a:r>
              <a:rPr lang="en-US" altLang="en-US" sz="2800" dirty="0" smtClean="0"/>
              <a:t>; </a:t>
            </a:r>
            <a:r>
              <a:rPr lang="en-US" altLang="en-US" sz="2800" b="1" i="1" dirty="0" smtClean="0">
                <a:solidFill>
                  <a:srgbClr val="FFFF00"/>
                </a:solidFill>
              </a:rPr>
              <a:t>20:18-21</a:t>
            </a:r>
            <a:r>
              <a:rPr lang="en-US" altLang="en-US" sz="2800" dirty="0"/>
              <a:t> </a:t>
            </a:r>
            <a:r>
              <a:rPr lang="en-US" altLang="en-US" sz="2600" dirty="0" smtClean="0"/>
              <a:t>(Eph.)</a:t>
            </a:r>
            <a:endParaRPr lang="en-US" altLang="en-US" sz="2600" b="1" i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Christians preached the word </a:t>
            </a:r>
            <a:r>
              <a:rPr lang="en-US" altLang="en-US" dirty="0" smtClean="0"/>
              <a:t>outside the assembly</a:t>
            </a:r>
            <a:endParaRPr lang="en-US" alt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i="1" dirty="0">
                <a:solidFill>
                  <a:schemeClr val="tx2"/>
                </a:solidFill>
              </a:rPr>
              <a:t>Acts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3:12f </a:t>
            </a:r>
            <a:r>
              <a:rPr lang="en-US" altLang="en-US" sz="2600" dirty="0" smtClean="0"/>
              <a:t>(to crowd in Jerusalem)</a:t>
            </a:r>
            <a:r>
              <a:rPr lang="en-US" altLang="en-US" sz="2800" dirty="0" smtClean="0"/>
              <a:t>;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8:4-5</a:t>
            </a:r>
            <a:r>
              <a:rPr lang="en-US" altLang="en-US" sz="2800" dirty="0" smtClean="0"/>
              <a:t>;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10:34-42</a:t>
            </a:r>
            <a:r>
              <a:rPr lang="en-US" altLang="en-US" sz="2800" dirty="0" smtClean="0">
                <a:solidFill>
                  <a:srgbClr val="FFFFFF"/>
                </a:solidFill>
              </a:rPr>
              <a:t> </a:t>
            </a:r>
            <a:r>
              <a:rPr lang="en-US" altLang="en-US" sz="2600" dirty="0" smtClean="0">
                <a:solidFill>
                  <a:srgbClr val="FFFFFF"/>
                </a:solidFill>
              </a:rPr>
              <a:t>(Corn.)</a:t>
            </a:r>
            <a:endParaRPr lang="en-US" altLang="en-US" sz="2600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Teaching </a:t>
            </a:r>
            <a:r>
              <a:rPr lang="en-US" altLang="en-US" dirty="0" smtClean="0"/>
              <a:t>may also be done </a:t>
            </a:r>
            <a:r>
              <a:rPr lang="en-US" altLang="en-US" dirty="0"/>
              <a:t>individually &amp; privately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i="1" dirty="0">
                <a:solidFill>
                  <a:schemeClr val="tx2"/>
                </a:solidFill>
              </a:rPr>
              <a:t>Acts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8:26f</a:t>
            </a:r>
            <a:r>
              <a:rPr lang="en-US" altLang="en-US" sz="2800" dirty="0" smtClean="0"/>
              <a:t> </a:t>
            </a:r>
            <a:r>
              <a:rPr lang="en-US" altLang="en-US" sz="2600" dirty="0" smtClean="0"/>
              <a:t>(Eunuch)</a:t>
            </a:r>
            <a:r>
              <a:rPr lang="en-US" altLang="en-US" sz="2800" dirty="0" smtClean="0"/>
              <a:t>;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16:14</a:t>
            </a:r>
            <a:r>
              <a:rPr lang="en-US" altLang="en-US" sz="2800" dirty="0"/>
              <a:t> </a:t>
            </a:r>
            <a:r>
              <a:rPr lang="en-US" altLang="en-US" sz="2600" dirty="0" smtClean="0"/>
              <a:t>(Lydia)</a:t>
            </a:r>
            <a:r>
              <a:rPr lang="en-US" altLang="en-US" sz="2800" dirty="0" smtClean="0"/>
              <a:t>;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 16:32</a:t>
            </a:r>
            <a:r>
              <a:rPr lang="en-US" altLang="en-US" sz="2800" dirty="0"/>
              <a:t> </a:t>
            </a:r>
            <a:r>
              <a:rPr lang="en-US" altLang="en-US" sz="2600" dirty="0" smtClean="0"/>
              <a:t>(jailor)</a:t>
            </a:r>
            <a:r>
              <a:rPr lang="en-US" altLang="en-US" sz="2800" dirty="0" smtClean="0"/>
              <a:t>;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 </a:t>
            </a:r>
            <a:r>
              <a:rPr lang="en-US" altLang="en-US" sz="2800" b="1" i="1" dirty="0">
                <a:solidFill>
                  <a:schemeClr val="tx2"/>
                </a:solidFill>
              </a:rPr>
              <a:t>20:20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When done, teaching is intended to change lives so they conform to the pattern found in the truth taught</a:t>
            </a:r>
            <a:endParaRPr lang="en-US" alt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800" b="1" i="1" dirty="0" smtClean="0">
                <a:solidFill>
                  <a:schemeClr val="tx2"/>
                </a:solidFill>
              </a:rPr>
              <a:t>Titus 2:1-15</a:t>
            </a:r>
            <a:endParaRPr lang="en-US" altLang="en-US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Wherever</a:t>
            </a:r>
            <a:r>
              <a:rPr lang="en-US" altLang="en-US" sz="2800" dirty="0"/>
              <a:t> </a:t>
            </a:r>
            <a:r>
              <a:rPr lang="en-US" altLang="en-US" dirty="0"/>
              <a:t>done,</a:t>
            </a:r>
            <a:r>
              <a:rPr lang="en-US" altLang="en-US" sz="2800" dirty="0"/>
              <a:t> </a:t>
            </a:r>
            <a:r>
              <a:rPr lang="en-US" altLang="en-US" dirty="0"/>
              <a:t>worship</a:t>
            </a:r>
            <a:r>
              <a:rPr lang="en-US" altLang="en-US" sz="2800" dirty="0"/>
              <a:t> </a:t>
            </a:r>
            <a:r>
              <a:rPr lang="en-US" altLang="en-US" dirty="0"/>
              <a:t>in</a:t>
            </a:r>
            <a:r>
              <a:rPr lang="en-US" altLang="en-US" sz="2800" dirty="0"/>
              <a:t> </a:t>
            </a:r>
            <a:r>
              <a:rPr lang="en-US" altLang="en-US" dirty="0" smtClean="0"/>
              <a:t>teaching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always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demands truth &amp; </a:t>
            </a:r>
            <a:r>
              <a:rPr lang="en-US" altLang="en-US" dirty="0"/>
              <a:t>individual reverence</a:t>
            </a:r>
          </a:p>
        </p:txBody>
      </p:sp>
    </p:spTree>
    <p:extLst>
      <p:ext uri="{BB962C8B-B14F-4D97-AF65-F5344CB8AC3E}">
        <p14:creationId xmlns:p14="http://schemas.microsoft.com/office/powerpoint/2010/main" val="1229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 b="1" dirty="0"/>
              <a:t>Worship in Teaching Must Also Be “In Spirit &amp; In Truth”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altLang="en-US" dirty="0"/>
              <a:t>Must come from proper heart (spirit)</a:t>
            </a:r>
          </a:p>
          <a:p>
            <a:pPr lvl="1"/>
            <a:r>
              <a:rPr lang="en-US" altLang="en-US" sz="2800" b="1" i="1" dirty="0">
                <a:solidFill>
                  <a:schemeClr val="tx2"/>
                </a:solidFill>
              </a:rPr>
              <a:t>Acts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17:11  </a:t>
            </a:r>
            <a:r>
              <a:rPr lang="en-US" altLang="en-US" sz="2800" dirty="0" smtClean="0">
                <a:solidFill>
                  <a:srgbClr val="FFFFFF"/>
                </a:solidFill>
              </a:rPr>
              <a:t>“Received the word with </a:t>
            </a:r>
            <a:r>
              <a:rPr lang="en-US" altLang="en-US" sz="2800" dirty="0" smtClean="0">
                <a:solidFill>
                  <a:srgbClr val="FFFFFF"/>
                </a:solidFill>
              </a:rPr>
              <a:t>great eager</a:t>
            </a:r>
            <a:r>
              <a:rPr lang="en-US" altLang="en-US" sz="2800" dirty="0" smtClean="0">
                <a:solidFill>
                  <a:srgbClr val="FFFFFF"/>
                </a:solidFill>
              </a:rPr>
              <a:t>ness”</a:t>
            </a:r>
            <a:endParaRPr lang="en-US" altLang="en-US" sz="2800" dirty="0">
              <a:solidFill>
                <a:srgbClr val="FFFFFF"/>
              </a:solidFill>
            </a:endParaRPr>
          </a:p>
          <a:p>
            <a:pPr lvl="1"/>
            <a:r>
              <a:rPr lang="en-US" altLang="en-US" sz="2800" b="1" i="1" dirty="0">
                <a:solidFill>
                  <a:schemeClr val="tx2"/>
                </a:solidFill>
              </a:rPr>
              <a:t>Jas.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1:21  </a:t>
            </a:r>
            <a:r>
              <a:rPr lang="en-US" altLang="en-US" sz="2800" dirty="0" smtClean="0">
                <a:solidFill>
                  <a:srgbClr val="FFFFFF"/>
                </a:solidFill>
              </a:rPr>
              <a:t>Lay </a:t>
            </a:r>
            <a:r>
              <a:rPr lang="en-US" altLang="en-US" sz="2800" dirty="0" smtClean="0">
                <a:solidFill>
                  <a:srgbClr val="FFFFFF"/>
                </a:solidFill>
              </a:rPr>
              <a:t>aside sin &amp; </a:t>
            </a:r>
            <a:r>
              <a:rPr lang="en-US" altLang="en-US" sz="2800" dirty="0" smtClean="0">
                <a:solidFill>
                  <a:srgbClr val="FFFFFF"/>
                </a:solidFill>
              </a:rPr>
              <a:t>“</a:t>
            </a:r>
            <a:r>
              <a:rPr lang="en-US" altLang="en-US" sz="2800" dirty="0" smtClean="0">
                <a:solidFill>
                  <a:srgbClr val="FFFFFF"/>
                </a:solidFill>
              </a:rPr>
              <a:t>in humility receive the word</a:t>
            </a:r>
            <a:r>
              <a:rPr lang="en-US" altLang="en-US" sz="2800" dirty="0" smtClean="0">
                <a:solidFill>
                  <a:srgbClr val="FFFFFF"/>
                </a:solidFill>
              </a:rPr>
              <a:t>”</a:t>
            </a:r>
            <a:endParaRPr lang="en-US" altLang="en-US" sz="2800" dirty="0">
              <a:solidFill>
                <a:srgbClr val="FFFFFF"/>
              </a:solidFill>
            </a:endParaRPr>
          </a:p>
          <a:p>
            <a:pPr lvl="1"/>
            <a:r>
              <a:rPr lang="en-US" altLang="en-US" sz="2800" b="1" i="1" dirty="0">
                <a:solidFill>
                  <a:schemeClr val="tx2"/>
                </a:solidFill>
              </a:rPr>
              <a:t>Neh.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8:5-6  </a:t>
            </a:r>
            <a:r>
              <a:rPr lang="en-US" altLang="en-US" sz="2800" dirty="0" smtClean="0">
                <a:solidFill>
                  <a:srgbClr val="FFFFFF"/>
                </a:solidFill>
              </a:rPr>
              <a:t>Respect &amp; honor for truth, </a:t>
            </a:r>
            <a:r>
              <a:rPr lang="en-US" altLang="en-US" sz="2800" dirty="0">
                <a:solidFill>
                  <a:srgbClr val="FFFFFF"/>
                </a:solidFill>
              </a:rPr>
              <a:t>r</a:t>
            </a:r>
            <a:r>
              <a:rPr lang="en-US" altLang="en-US" sz="2800" dirty="0" smtClean="0">
                <a:solidFill>
                  <a:srgbClr val="FFFFFF"/>
                </a:solidFill>
              </a:rPr>
              <a:t>everence to God</a:t>
            </a:r>
            <a:endParaRPr lang="en-US" altLang="en-US" sz="2800" dirty="0"/>
          </a:p>
          <a:p>
            <a:r>
              <a:rPr lang="en-US" altLang="en-US" dirty="0"/>
              <a:t>Must be according to God’s will (truth)</a:t>
            </a:r>
          </a:p>
          <a:p>
            <a:pPr lvl="1"/>
            <a:r>
              <a:rPr lang="en-US" altLang="en-US" sz="2800" b="1" i="1" dirty="0" smtClean="0">
                <a:solidFill>
                  <a:schemeClr val="tx2"/>
                </a:solidFill>
              </a:rPr>
              <a:t>Acts 17:11  </a:t>
            </a:r>
            <a:r>
              <a:rPr lang="en-US" altLang="en-US" sz="2800" dirty="0" smtClean="0">
                <a:solidFill>
                  <a:srgbClr val="FFFFFF"/>
                </a:solidFill>
              </a:rPr>
              <a:t>Searched the Scriptures daily to see if so</a:t>
            </a:r>
            <a:endParaRPr lang="en-US" altLang="en-US" sz="2800" b="1" i="1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sz="2800" b="1" i="1" dirty="0" smtClean="0">
                <a:solidFill>
                  <a:schemeClr val="tx2"/>
                </a:solidFill>
              </a:rPr>
              <a:t>1 Cor. 2:1-5, 12-16  </a:t>
            </a:r>
            <a:r>
              <a:rPr lang="en-US" altLang="en-US" sz="2800" dirty="0" smtClean="0">
                <a:solidFill>
                  <a:srgbClr val="FFFFFF"/>
                </a:solidFill>
              </a:rPr>
              <a:t>Not eloquence, man’s wisdom… </a:t>
            </a:r>
            <a:endParaRPr lang="en-US" altLang="en-US" sz="2800" b="1" i="1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sz="2800" b="1" i="1" dirty="0" smtClean="0">
                <a:solidFill>
                  <a:schemeClr val="tx2"/>
                </a:solidFill>
              </a:rPr>
              <a:t>2 </a:t>
            </a:r>
            <a:r>
              <a:rPr lang="en-US" altLang="en-US" sz="2800" b="1" i="1" dirty="0">
                <a:solidFill>
                  <a:schemeClr val="tx2"/>
                </a:solidFill>
              </a:rPr>
              <a:t>Tim.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4:1-5   </a:t>
            </a:r>
            <a:r>
              <a:rPr lang="en-US" altLang="en-US" sz="2800" dirty="0" smtClean="0">
                <a:solidFill>
                  <a:srgbClr val="FFFFFF"/>
                </a:solidFill>
              </a:rPr>
              <a:t>“Preach the word…”</a:t>
            </a:r>
            <a:endParaRPr lang="en-US" altLang="en-US" sz="2800" dirty="0"/>
          </a:p>
          <a:p>
            <a:pPr lvl="1"/>
            <a:r>
              <a:rPr lang="en-US" altLang="en-US" sz="2800" b="1" i="1" dirty="0">
                <a:solidFill>
                  <a:schemeClr val="tx2"/>
                </a:solidFill>
              </a:rPr>
              <a:t>1 Tim. 4:6 -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16  </a:t>
            </a:r>
            <a:r>
              <a:rPr lang="en-US" altLang="en-US" sz="2800" dirty="0" smtClean="0">
                <a:solidFill>
                  <a:srgbClr val="FFFFFF"/>
                </a:solidFill>
              </a:rPr>
              <a:t>Focus on </a:t>
            </a:r>
            <a:r>
              <a:rPr lang="en-US" altLang="en-US" sz="2800" dirty="0" smtClean="0">
                <a:solidFill>
                  <a:srgbClr val="FFFFFF"/>
                </a:solidFill>
              </a:rPr>
              <a:t>“</a:t>
            </a:r>
            <a:r>
              <a:rPr lang="en-US" altLang="en-US" sz="2800" dirty="0" smtClean="0">
                <a:solidFill>
                  <a:srgbClr val="FFFFFF"/>
                </a:solidFill>
              </a:rPr>
              <a:t>soun</a:t>
            </a:r>
            <a:r>
              <a:rPr lang="en-US" altLang="en-US" sz="2800" dirty="0" smtClean="0">
                <a:solidFill>
                  <a:srgbClr val="FFFFFF"/>
                </a:solidFill>
              </a:rPr>
              <a:t>d </a:t>
            </a:r>
            <a:r>
              <a:rPr lang="en-US" altLang="en-US" sz="2800" dirty="0" smtClean="0">
                <a:solidFill>
                  <a:srgbClr val="FFFFFF"/>
                </a:solidFill>
              </a:rPr>
              <a:t>doctrine,” not fables…</a:t>
            </a:r>
            <a:endParaRPr lang="en-US" altLang="en-US" sz="2800" dirty="0"/>
          </a:p>
          <a:p>
            <a:r>
              <a:rPr lang="en-US" altLang="en-US" dirty="0"/>
              <a:t>Teaching may be worship for one &amp; not others</a:t>
            </a:r>
          </a:p>
        </p:txBody>
      </p:sp>
    </p:spTree>
    <p:extLst>
      <p:ext uri="{BB962C8B-B14F-4D97-AF65-F5344CB8AC3E}">
        <p14:creationId xmlns:p14="http://schemas.microsoft.com/office/powerpoint/2010/main" val="391160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 b="1" dirty="0"/>
              <a:t>Questions to Consider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Do we worship God in teaching the word </a:t>
            </a:r>
            <a:r>
              <a:rPr lang="en-US" altLang="en-US" dirty="0" smtClean="0"/>
              <a:t>if we do not compare things said to the word of God?</a:t>
            </a:r>
            <a:endParaRPr lang="en-US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Do we worship </a:t>
            </a:r>
            <a:r>
              <a:rPr lang="en-US" altLang="en-US" dirty="0" smtClean="0"/>
              <a:t>if </a:t>
            </a:r>
            <a:r>
              <a:rPr lang="en-US" altLang="en-US" dirty="0"/>
              <a:t>error </a:t>
            </a:r>
            <a:r>
              <a:rPr lang="en-US" altLang="en-US" dirty="0" smtClean="0"/>
              <a:t>is </a:t>
            </a:r>
            <a:r>
              <a:rPr lang="en-US" altLang="en-US" dirty="0"/>
              <a:t>taught</a:t>
            </a:r>
            <a:r>
              <a:rPr lang="en-US" altLang="en-US" dirty="0" smtClean="0"/>
              <a:t>? If opinion taught?</a:t>
            </a:r>
            <a:endParaRPr lang="en-US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Do we </a:t>
            </a:r>
            <a:r>
              <a:rPr lang="en-US" altLang="en-US" dirty="0" smtClean="0"/>
              <a:t>worship if focus taken away by unneeded </a:t>
            </a:r>
            <a:r>
              <a:rPr lang="en-US" altLang="en-US" dirty="0"/>
              <a:t>trips to </a:t>
            </a:r>
            <a:r>
              <a:rPr lang="en-US" altLang="en-US" dirty="0" smtClean="0"/>
              <a:t>bathroom</a:t>
            </a:r>
            <a:r>
              <a:rPr lang="en-US" altLang="en-US" dirty="0"/>
              <a:t>, water fountain, </a:t>
            </a:r>
            <a:r>
              <a:rPr lang="en-US" altLang="en-US" dirty="0" smtClean="0"/>
              <a:t>foyer, outside…?</a:t>
            </a:r>
            <a:endParaRPr lang="en-US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Do we worship </a:t>
            </a:r>
            <a:r>
              <a:rPr lang="en-US" altLang="en-US" dirty="0" smtClean="0"/>
              <a:t>in speaking that focuses on preacher, </a:t>
            </a:r>
            <a:r>
              <a:rPr lang="en-US" altLang="en-US" dirty="0"/>
              <a:t>funny jokes, </a:t>
            </a:r>
            <a:r>
              <a:rPr lang="en-US" altLang="en-US" dirty="0" smtClean="0"/>
              <a:t>emotional stories or entertainment?</a:t>
            </a:r>
            <a:endParaRPr lang="en-US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Do we worship God by filing </a:t>
            </a:r>
            <a:r>
              <a:rPr lang="en-US" altLang="en-US" dirty="0" smtClean="0"/>
              <a:t>nails, texting, passing notes, playing games… </a:t>
            </a:r>
            <a:r>
              <a:rPr lang="en-US" altLang="en-US" dirty="0"/>
              <a:t>when word is being spoken</a:t>
            </a:r>
            <a:r>
              <a:rPr lang="en-US" altLang="en-US" dirty="0" smtClean="0"/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Do we worship if teaching is based on anything other than the word of God?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77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581400"/>
          </a:xfrm>
        </p:spPr>
        <p:txBody>
          <a:bodyPr/>
          <a:lstStyle/>
          <a:p>
            <a:r>
              <a:rPr lang="en-US" altLang="en-US" sz="5400" b="1" i="1" dirty="0">
                <a:solidFill>
                  <a:srgbClr val="FFFF00"/>
                </a:solidFill>
              </a:rPr>
              <a:t>True worship to God in teaching the word demands</a:t>
            </a:r>
            <a:br>
              <a:rPr lang="en-US" altLang="en-US" sz="5400" b="1" i="1" dirty="0">
                <a:solidFill>
                  <a:srgbClr val="FFFF00"/>
                </a:solidFill>
              </a:rPr>
            </a:br>
            <a:r>
              <a:rPr lang="en-US" altLang="en-US" sz="5400" b="1" i="1" dirty="0">
                <a:solidFill>
                  <a:srgbClr val="FFFF00"/>
                </a:solidFill>
              </a:rPr>
              <a:t> </a:t>
            </a:r>
            <a:r>
              <a:rPr lang="en-US" altLang="en-US" sz="5400" b="1" i="1" dirty="0" smtClean="0">
                <a:solidFill>
                  <a:srgbClr val="FFFF00"/>
                </a:solidFill>
              </a:rPr>
              <a:t>that each </a:t>
            </a:r>
            <a:r>
              <a:rPr lang="en-US" altLang="en-US" sz="5400" b="1" i="1" dirty="0">
                <a:solidFill>
                  <a:srgbClr val="FFFF00"/>
                </a:solidFill>
              </a:rPr>
              <a:t>person </a:t>
            </a:r>
            <a:r>
              <a:rPr lang="en-US" altLang="en-US" sz="5400" b="1" i="1" dirty="0" smtClean="0">
                <a:solidFill>
                  <a:srgbClr val="FFFF00"/>
                </a:solidFill>
              </a:rPr>
              <a:t>worship </a:t>
            </a:r>
            <a:r>
              <a:rPr lang="en-US" altLang="en-US" sz="5400" b="1" i="1" dirty="0">
                <a:solidFill>
                  <a:srgbClr val="FFFF00"/>
                </a:solidFill>
              </a:rPr>
              <a:t>Him “in spirit &amp; in truth</a:t>
            </a:r>
            <a:r>
              <a:rPr lang="en-US" altLang="en-US" sz="5400" b="1" i="1" dirty="0" smtClean="0">
                <a:solidFill>
                  <a:srgbClr val="FFFF00"/>
                </a:solidFill>
              </a:rPr>
              <a:t>”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LBAR">
  <a:themeElements>
    <a:clrScheme name="METLBAR 1">
      <a:dk1>
        <a:srgbClr val="000066"/>
      </a:dk1>
      <a:lt1>
        <a:srgbClr val="FFFFFF"/>
      </a:lt1>
      <a:dk2>
        <a:srgbClr val="0000FF"/>
      </a:dk2>
      <a:lt2>
        <a:srgbClr val="FFFF00"/>
      </a:lt2>
      <a:accent1>
        <a:srgbClr val="FFCC00"/>
      </a:accent1>
      <a:accent2>
        <a:srgbClr val="CC0066"/>
      </a:accent2>
      <a:accent3>
        <a:srgbClr val="AAAAFF"/>
      </a:accent3>
      <a:accent4>
        <a:srgbClr val="DADADA"/>
      </a:accent4>
      <a:accent5>
        <a:srgbClr val="FFE2AA"/>
      </a:accent5>
      <a:accent6>
        <a:srgbClr val="B9005C"/>
      </a:accent6>
      <a:hlink>
        <a:srgbClr val="00CCCC"/>
      </a:hlink>
      <a:folHlink>
        <a:srgbClr val="6699FF"/>
      </a:folHlink>
    </a:clrScheme>
    <a:fontScheme name="METLBAR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TLBAR 1">
        <a:dk1>
          <a:srgbClr val="000066"/>
        </a:dk1>
        <a:lt1>
          <a:srgbClr val="FFFFFF"/>
        </a:lt1>
        <a:dk2>
          <a:srgbClr val="0000FF"/>
        </a:dk2>
        <a:lt2>
          <a:srgbClr val="FFFF00"/>
        </a:lt2>
        <a:accent1>
          <a:srgbClr val="FFCC00"/>
        </a:accent1>
        <a:accent2>
          <a:srgbClr val="CC0066"/>
        </a:accent2>
        <a:accent3>
          <a:srgbClr val="AAAAFF"/>
        </a:accent3>
        <a:accent4>
          <a:srgbClr val="DADADA"/>
        </a:accent4>
        <a:accent5>
          <a:srgbClr val="FFE2AA"/>
        </a:accent5>
        <a:accent6>
          <a:srgbClr val="B9005C"/>
        </a:accent6>
        <a:hlink>
          <a:srgbClr val="00CC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LBAR 2">
        <a:dk1>
          <a:srgbClr val="000080"/>
        </a:dk1>
        <a:lt1>
          <a:srgbClr val="B2B2B2"/>
        </a:lt1>
        <a:dk2>
          <a:srgbClr val="4D4D4D"/>
        </a:dk2>
        <a:lt2>
          <a:srgbClr val="CCCCFF"/>
        </a:lt2>
        <a:accent1>
          <a:srgbClr val="99CCFF"/>
        </a:accent1>
        <a:accent2>
          <a:srgbClr val="00CCCC"/>
        </a:accent2>
        <a:accent3>
          <a:srgbClr val="D5D5D5"/>
        </a:accent3>
        <a:accent4>
          <a:srgbClr val="00006C"/>
        </a:accent4>
        <a:accent5>
          <a:srgbClr val="CAE2FF"/>
        </a:accent5>
        <a:accent6>
          <a:srgbClr val="00B9B9"/>
        </a:accent6>
        <a:hlink>
          <a:srgbClr val="CC66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LBA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METLBAR</Template>
  <TotalTime>24080</TotalTime>
  <Words>378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METLBAR</vt:lpstr>
      <vt:lpstr>PowerPoint Presentation</vt:lpstr>
      <vt:lpstr>Acceptable Worship in N.T. – Teaching the Word</vt:lpstr>
      <vt:lpstr>Teaching Was Public &amp; Private</vt:lpstr>
      <vt:lpstr>Worship in Teaching Must Also Be “In Spirit &amp; In Truth”</vt:lpstr>
      <vt:lpstr>Questions to Consider</vt:lpstr>
      <vt:lpstr>True worship to God in teaching the word demands  that each person worship Him “in spirit &amp; in truth”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Worship?</dc:title>
  <dc:creator>Harry Osborne</dc:creator>
  <cp:lastModifiedBy>Harry</cp:lastModifiedBy>
  <cp:revision>99</cp:revision>
  <dcterms:created xsi:type="dcterms:W3CDTF">2007-04-01T19:12:46Z</dcterms:created>
  <dcterms:modified xsi:type="dcterms:W3CDTF">2016-02-28T13:38:57Z</dcterms:modified>
</cp:coreProperties>
</file>