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9"/>
  </p:notesMasterIdLst>
  <p:sldIdLst>
    <p:sldId id="256" r:id="rId2"/>
    <p:sldId id="404" r:id="rId3"/>
    <p:sldId id="401" r:id="rId4"/>
    <p:sldId id="402" r:id="rId5"/>
    <p:sldId id="403" r:id="rId6"/>
    <p:sldId id="392" r:id="rId7"/>
    <p:sldId id="393" r:id="rId8"/>
    <p:sldId id="394" r:id="rId9"/>
    <p:sldId id="395" r:id="rId10"/>
    <p:sldId id="397" r:id="rId11"/>
    <p:sldId id="400" r:id="rId12"/>
    <p:sldId id="398" r:id="rId13"/>
    <p:sldId id="399" r:id="rId14"/>
    <p:sldId id="405" r:id="rId15"/>
    <p:sldId id="390" r:id="rId16"/>
    <p:sldId id="406" r:id="rId17"/>
    <p:sldId id="407"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800000"/>
    <a:srgbClr val="66FFFF"/>
    <a:srgbClr val="FFCCCC"/>
    <a:srgbClr val="000000"/>
    <a:srgbClr val="FFFFFF"/>
    <a:srgbClr val="080808"/>
    <a:srgbClr val="FFFF99"/>
    <a:srgbClr val="000058"/>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84" autoAdjust="0"/>
  </p:normalViewPr>
  <p:slideViewPr>
    <p:cSldViewPr>
      <p:cViewPr varScale="1">
        <p:scale>
          <a:sx n="71" d="100"/>
          <a:sy n="71" d="100"/>
        </p:scale>
        <p:origin x="-1272" y="-96"/>
      </p:cViewPr>
      <p:guideLst>
        <p:guide orient="horz" pos="2160"/>
        <p:guide pos="2880"/>
      </p:guideLst>
    </p:cSldViewPr>
  </p:slideViewPr>
  <p:outlineViewPr>
    <p:cViewPr>
      <p:scale>
        <a:sx n="33" d="100"/>
        <a:sy n="33" d="100"/>
      </p:scale>
      <p:origin x="0" y="1146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B665B-4302-47A8-AAC0-E33820DF48FF}" type="datetimeFigureOut">
              <a:rPr lang="en-US" smtClean="0"/>
              <a:t>3/5/2016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BECCB-EA7F-47EB-96F1-A9A6240BBEFC}" type="slidenum">
              <a:rPr lang="en-US" smtClean="0"/>
              <a:t>‹#›</a:t>
            </a:fld>
            <a:endParaRPr lang="en-US"/>
          </a:p>
        </p:txBody>
      </p:sp>
    </p:spTree>
    <p:extLst>
      <p:ext uri="{BB962C8B-B14F-4D97-AF65-F5344CB8AC3E}">
        <p14:creationId xmlns:p14="http://schemas.microsoft.com/office/powerpoint/2010/main" val="54882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FBECCB-EA7F-47EB-96F1-A9A6240BBEFC}" type="slidenum">
              <a:rPr lang="en-US" smtClean="0"/>
              <a:t>12</a:t>
            </a:fld>
            <a:endParaRPr lang="en-US"/>
          </a:p>
        </p:txBody>
      </p:sp>
    </p:spTree>
    <p:extLst>
      <p:ext uri="{BB962C8B-B14F-4D97-AF65-F5344CB8AC3E}">
        <p14:creationId xmlns:p14="http://schemas.microsoft.com/office/powerpoint/2010/main" val="365503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152400" y="1752600"/>
            <a:ext cx="8840788" cy="1612900"/>
            <a:chOff x="96" y="1104"/>
            <a:chExt cx="5569" cy="1016"/>
          </a:xfrm>
        </p:grpSpPr>
        <p:sp>
          <p:nvSpPr>
            <p:cNvPr id="30723" name="Rectangle 3"/>
            <p:cNvSpPr>
              <a:spLocks noChangeArrowheads="1"/>
            </p:cNvSpPr>
            <p:nvPr/>
          </p:nvSpPr>
          <p:spPr bwMode="auto">
            <a:xfrm>
              <a:off x="96" y="1113"/>
              <a:ext cx="5565" cy="1003"/>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24" name="Freeform 4"/>
            <p:cNvSpPr>
              <a:spLocks/>
            </p:cNvSpPr>
            <p:nvPr/>
          </p:nvSpPr>
          <p:spPr bwMode="auto">
            <a:xfrm>
              <a:off x="96" y="1104"/>
              <a:ext cx="5569" cy="302"/>
            </a:xfrm>
            <a:custGeom>
              <a:avLst/>
              <a:gdLst>
                <a:gd name="T0" fmla="*/ 0 w 5569"/>
                <a:gd name="T1" fmla="*/ 301 h 302"/>
                <a:gd name="T2" fmla="*/ 0 w 5569"/>
                <a:gd name="T3" fmla="*/ 0 h 302"/>
                <a:gd name="T4" fmla="*/ 5568 w 5569"/>
                <a:gd name="T5" fmla="*/ 0 h 302"/>
              </a:gdLst>
              <a:ahLst/>
              <a:cxnLst>
                <a:cxn ang="0">
                  <a:pos x="T0" y="T1"/>
                </a:cxn>
                <a:cxn ang="0">
                  <a:pos x="T2" y="T3"/>
                </a:cxn>
                <a:cxn ang="0">
                  <a:pos x="T4" y="T5"/>
                </a:cxn>
              </a:cxnLst>
              <a:rect l="0" t="0" r="r" b="b"/>
              <a:pathLst>
                <a:path w="5569" h="302">
                  <a:moveTo>
                    <a:pt x="0" y="301"/>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Freeform 5"/>
            <p:cNvSpPr>
              <a:spLocks/>
            </p:cNvSpPr>
            <p:nvPr/>
          </p:nvSpPr>
          <p:spPr bwMode="auto">
            <a:xfrm>
              <a:off x="96" y="1818"/>
              <a:ext cx="5569" cy="302"/>
            </a:xfrm>
            <a:custGeom>
              <a:avLst/>
              <a:gdLst>
                <a:gd name="T0" fmla="*/ 5568 w 5569"/>
                <a:gd name="T1" fmla="*/ 0 h 302"/>
                <a:gd name="T2" fmla="*/ 5568 w 5569"/>
                <a:gd name="T3" fmla="*/ 301 h 302"/>
                <a:gd name="T4" fmla="*/ 0 w 5569"/>
                <a:gd name="T5" fmla="*/ 301 h 302"/>
              </a:gdLst>
              <a:ahLst/>
              <a:cxnLst>
                <a:cxn ang="0">
                  <a:pos x="T0" y="T1"/>
                </a:cxn>
                <a:cxn ang="0">
                  <a:pos x="T2" y="T3"/>
                </a:cxn>
                <a:cxn ang="0">
                  <a:pos x="T4" y="T5"/>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26" name="Rectangle 6"/>
          <p:cNvSpPr>
            <a:spLocks noGrp="1" noChangeArrowheads="1"/>
          </p:cNvSpPr>
          <p:nvPr>
            <p:ph type="ctrTitle" sz="quarter"/>
          </p:nvPr>
        </p:nvSpPr>
        <p:spPr>
          <a:xfrm>
            <a:off x="685800" y="1981200"/>
            <a:ext cx="7772400" cy="1143000"/>
          </a:xfrm>
        </p:spPr>
        <p:txBody>
          <a:bodyPr/>
          <a:lstStyle>
            <a:lvl1pPr>
              <a:defRPr>
                <a:solidFill>
                  <a:srgbClr val="FFFF00"/>
                </a:solidFill>
              </a:defRPr>
            </a:lvl1pPr>
          </a:lstStyle>
          <a:p>
            <a:pPr lvl="0"/>
            <a:r>
              <a:rPr lang="en-US" altLang="en-US" noProof="0" smtClean="0"/>
              <a:t>Click to edit Master title style</a:t>
            </a:r>
          </a:p>
        </p:txBody>
      </p:sp>
      <p:sp>
        <p:nvSpPr>
          <p:cNvPr id="30727" name="Rectangle 7"/>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FFFFFF"/>
                </a:solidFill>
              </a:defRPr>
            </a:lvl1pPr>
          </a:lstStyle>
          <a:p>
            <a:pPr lvl="0"/>
            <a:r>
              <a:rPr lang="en-US" altLang="en-US" noProof="0" smtClean="0"/>
              <a:t>Click to edit Master subtitle style</a:t>
            </a:r>
          </a:p>
        </p:txBody>
      </p:sp>
      <p:sp>
        <p:nvSpPr>
          <p:cNvPr id="30728" name="Rectangle 8"/>
          <p:cNvSpPr>
            <a:spLocks noGrp="1" noChangeArrowheads="1"/>
          </p:cNvSpPr>
          <p:nvPr>
            <p:ph type="dt" sz="quarter" idx="2"/>
          </p:nvPr>
        </p:nvSpPr>
        <p:spPr/>
        <p:txBody>
          <a:bodyPr/>
          <a:lstStyle>
            <a:lvl1pPr>
              <a:defRPr>
                <a:solidFill>
                  <a:srgbClr val="FFFFFF"/>
                </a:solidFill>
              </a:defRPr>
            </a:lvl1pPr>
          </a:lstStyle>
          <a:p>
            <a:endParaRPr lang="en-US" altLang="en-US"/>
          </a:p>
        </p:txBody>
      </p:sp>
      <p:sp>
        <p:nvSpPr>
          <p:cNvPr id="30729" name="Rectangle 9"/>
          <p:cNvSpPr>
            <a:spLocks noGrp="1" noChangeArrowheads="1"/>
          </p:cNvSpPr>
          <p:nvPr>
            <p:ph type="ftr" sz="quarter" idx="3"/>
          </p:nvPr>
        </p:nvSpPr>
        <p:spPr/>
        <p:txBody>
          <a:bodyPr/>
          <a:lstStyle>
            <a:lvl1pPr>
              <a:defRPr>
                <a:solidFill>
                  <a:srgbClr val="FFFFFF"/>
                </a:solidFill>
              </a:defRPr>
            </a:lvl1pPr>
          </a:lstStyle>
          <a:p>
            <a:endParaRPr lang="en-US" altLang="en-US"/>
          </a:p>
        </p:txBody>
      </p:sp>
      <p:sp>
        <p:nvSpPr>
          <p:cNvPr id="30730" name="Rectangle 10"/>
          <p:cNvSpPr>
            <a:spLocks noGrp="1" noChangeArrowheads="1"/>
          </p:cNvSpPr>
          <p:nvPr>
            <p:ph type="sldNum" sz="quarter" idx="4"/>
          </p:nvPr>
        </p:nvSpPr>
        <p:spPr/>
        <p:txBody>
          <a:bodyPr/>
          <a:lstStyle>
            <a:lvl1pPr>
              <a:defRPr>
                <a:solidFill>
                  <a:srgbClr val="FFFFFF"/>
                </a:solidFill>
              </a:defRPr>
            </a:lvl1pPr>
          </a:lstStyle>
          <a:p>
            <a:fld id="{9ACB7B1C-54DD-42C7-B451-408654BBE95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976E6A-AE31-4391-A54E-FD9FE8CD692E}" type="slidenum">
              <a:rPr lang="en-US" altLang="en-US"/>
              <a:pPr/>
              <a:t>‹#›</a:t>
            </a:fld>
            <a:endParaRPr lang="en-US" altLang="en-US"/>
          </a:p>
        </p:txBody>
      </p:sp>
    </p:spTree>
    <p:extLst>
      <p:ext uri="{BB962C8B-B14F-4D97-AF65-F5344CB8AC3E}">
        <p14:creationId xmlns:p14="http://schemas.microsoft.com/office/powerpoint/2010/main" val="198371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189DDB-39EE-48DA-A2F8-2B0C37299D46}" type="slidenum">
              <a:rPr lang="en-US" altLang="en-US"/>
              <a:pPr/>
              <a:t>‹#›</a:t>
            </a:fld>
            <a:endParaRPr lang="en-US" altLang="en-US"/>
          </a:p>
        </p:txBody>
      </p:sp>
    </p:spTree>
    <p:extLst>
      <p:ext uri="{BB962C8B-B14F-4D97-AF65-F5344CB8AC3E}">
        <p14:creationId xmlns:p14="http://schemas.microsoft.com/office/powerpoint/2010/main" val="293689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852957D-F66E-47B8-BAF9-942F5ED95BC3}" type="slidenum">
              <a:rPr lang="en-US" altLang="en-US"/>
              <a:pPr/>
              <a:t>‹#›</a:t>
            </a:fld>
            <a:endParaRPr lang="en-US" altLang="en-US"/>
          </a:p>
        </p:txBody>
      </p:sp>
    </p:spTree>
    <p:extLst>
      <p:ext uri="{BB962C8B-B14F-4D97-AF65-F5344CB8AC3E}">
        <p14:creationId xmlns:p14="http://schemas.microsoft.com/office/powerpoint/2010/main" val="293639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4682BB-1176-40B3-BED1-24FF7ACD87E6}" type="slidenum">
              <a:rPr lang="en-US" altLang="en-US"/>
              <a:pPr/>
              <a:t>‹#›</a:t>
            </a:fld>
            <a:endParaRPr lang="en-US" altLang="en-US"/>
          </a:p>
        </p:txBody>
      </p:sp>
    </p:spTree>
    <p:extLst>
      <p:ext uri="{BB962C8B-B14F-4D97-AF65-F5344CB8AC3E}">
        <p14:creationId xmlns:p14="http://schemas.microsoft.com/office/powerpoint/2010/main" val="28544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A57C67-57F5-4C7E-81F2-A961C0081FEF}" type="slidenum">
              <a:rPr lang="en-US" altLang="en-US"/>
              <a:pPr/>
              <a:t>‹#›</a:t>
            </a:fld>
            <a:endParaRPr lang="en-US" altLang="en-US"/>
          </a:p>
        </p:txBody>
      </p:sp>
    </p:spTree>
    <p:extLst>
      <p:ext uri="{BB962C8B-B14F-4D97-AF65-F5344CB8AC3E}">
        <p14:creationId xmlns:p14="http://schemas.microsoft.com/office/powerpoint/2010/main" val="2750463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1F264FD-F794-4F2A-B96C-38B102271F78}" type="slidenum">
              <a:rPr lang="en-US" altLang="en-US"/>
              <a:pPr/>
              <a:t>‹#›</a:t>
            </a:fld>
            <a:endParaRPr lang="en-US" altLang="en-US"/>
          </a:p>
        </p:txBody>
      </p:sp>
    </p:spTree>
    <p:extLst>
      <p:ext uri="{BB962C8B-B14F-4D97-AF65-F5344CB8AC3E}">
        <p14:creationId xmlns:p14="http://schemas.microsoft.com/office/powerpoint/2010/main" val="205889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A613E3-E10A-4C70-90F8-D6420ACDCEF5}" type="slidenum">
              <a:rPr lang="en-US" altLang="en-US"/>
              <a:pPr/>
              <a:t>‹#›</a:t>
            </a:fld>
            <a:endParaRPr lang="en-US" altLang="en-US"/>
          </a:p>
        </p:txBody>
      </p:sp>
    </p:spTree>
    <p:extLst>
      <p:ext uri="{BB962C8B-B14F-4D97-AF65-F5344CB8AC3E}">
        <p14:creationId xmlns:p14="http://schemas.microsoft.com/office/powerpoint/2010/main" val="274375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37BFFD-AC3C-41A8-ACD2-A122758ABF7B}" type="slidenum">
              <a:rPr lang="en-US" altLang="en-US"/>
              <a:pPr/>
              <a:t>‹#›</a:t>
            </a:fld>
            <a:endParaRPr lang="en-US" altLang="en-US"/>
          </a:p>
        </p:txBody>
      </p:sp>
    </p:spTree>
    <p:extLst>
      <p:ext uri="{BB962C8B-B14F-4D97-AF65-F5344CB8AC3E}">
        <p14:creationId xmlns:p14="http://schemas.microsoft.com/office/powerpoint/2010/main" val="376916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F33274C-A6BB-4A9E-8924-7048537C325C}" type="slidenum">
              <a:rPr lang="en-US" altLang="en-US"/>
              <a:pPr/>
              <a:t>‹#›</a:t>
            </a:fld>
            <a:endParaRPr lang="en-US" altLang="en-US"/>
          </a:p>
        </p:txBody>
      </p:sp>
    </p:spTree>
    <p:extLst>
      <p:ext uri="{BB962C8B-B14F-4D97-AF65-F5344CB8AC3E}">
        <p14:creationId xmlns:p14="http://schemas.microsoft.com/office/powerpoint/2010/main" val="195664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F966190-92D8-49EE-9200-78616DB78FD2}" type="slidenum">
              <a:rPr lang="en-US" altLang="en-US"/>
              <a:pPr/>
              <a:t>‹#›</a:t>
            </a:fld>
            <a:endParaRPr lang="en-US" altLang="en-US"/>
          </a:p>
        </p:txBody>
      </p:sp>
    </p:spTree>
    <p:extLst>
      <p:ext uri="{BB962C8B-B14F-4D97-AF65-F5344CB8AC3E}">
        <p14:creationId xmlns:p14="http://schemas.microsoft.com/office/powerpoint/2010/main" val="31612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0099"/>
            </a:gs>
            <a:gs pos="33000">
              <a:srgbClr val="000058"/>
            </a:gs>
            <a:gs pos="100000">
              <a:srgbClr val="000000"/>
            </a:gs>
          </a:gsLst>
          <a:lin ang="5400000" scaled="1"/>
          <a:tileRect/>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152400" y="5881688"/>
            <a:ext cx="8840788" cy="531812"/>
            <a:chOff x="96" y="3705"/>
            <a:chExt cx="5569" cy="335"/>
          </a:xfrm>
        </p:grpSpPr>
        <p:sp>
          <p:nvSpPr>
            <p:cNvPr id="29699" name="Rectangle 3"/>
            <p:cNvSpPr>
              <a:spLocks noChangeArrowheads="1"/>
            </p:cNvSpPr>
            <p:nvPr/>
          </p:nvSpPr>
          <p:spPr bwMode="auto">
            <a:xfrm>
              <a:off x="96" y="3708"/>
              <a:ext cx="5565" cy="330"/>
            </a:xfrm>
            <a:prstGeom prst="rect">
              <a:avLst/>
            </a:prstGeom>
            <a:gradFill rotWithShape="0">
              <a:gsLst>
                <a:gs pos="0">
                  <a:srgbClr val="FFFFFF"/>
                </a:gs>
                <a:gs pos="3501">
                  <a:srgbClr val="E6E6E6"/>
                </a:gs>
                <a:gs pos="16000">
                  <a:srgbClr val="7D8496"/>
                </a:gs>
                <a:gs pos="23500">
                  <a:srgbClr val="E6E6E6"/>
                </a:gs>
                <a:gs pos="42501">
                  <a:srgbClr val="7D8496"/>
                </a:gs>
                <a:gs pos="50000">
                  <a:srgbClr val="E6E6E6"/>
                </a:gs>
                <a:gs pos="57500">
                  <a:srgbClr val="7D8496"/>
                </a:gs>
                <a:gs pos="76500">
                  <a:srgbClr val="E6E6E6"/>
                </a:gs>
                <a:gs pos="84000">
                  <a:srgbClr val="7D8496"/>
                </a:gs>
                <a:gs pos="96500">
                  <a:srgbClr val="E6E6E6"/>
                </a:gs>
                <a:gs pos="100000">
                  <a:srgbClr val="FFFFFF"/>
                </a:gs>
              </a:gsLst>
              <a:lin ang="2700000" scaled="1"/>
            </a:gradFill>
            <a:ln>
              <a:noFill/>
            </a:ln>
            <a:effectLst>
              <a:outerShdw dist="53882" dir="189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9700" name="Freeform 4"/>
            <p:cNvSpPr>
              <a:spLocks/>
            </p:cNvSpPr>
            <p:nvPr/>
          </p:nvSpPr>
          <p:spPr bwMode="auto">
            <a:xfrm>
              <a:off x="96" y="3705"/>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 name="Freeform 5"/>
            <p:cNvSpPr>
              <a:spLocks/>
            </p:cNvSpPr>
            <p:nvPr/>
          </p:nvSpPr>
          <p:spPr bwMode="auto">
            <a:xfrm>
              <a:off x="96" y="3819"/>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Freeform 6"/>
            <p:cNvSpPr>
              <a:spLocks/>
            </p:cNvSpPr>
            <p:nvPr/>
          </p:nvSpPr>
          <p:spPr bwMode="auto">
            <a:xfrm>
              <a:off x="96" y="3933"/>
              <a:ext cx="5569" cy="100"/>
            </a:xfrm>
            <a:custGeom>
              <a:avLst/>
              <a:gdLst>
                <a:gd name="T0" fmla="*/ 0 w 5569"/>
                <a:gd name="T1" fmla="*/ 99 h 100"/>
                <a:gd name="T2" fmla="*/ 0 w 5569"/>
                <a:gd name="T3" fmla="*/ 0 h 100"/>
                <a:gd name="T4" fmla="*/ 5568 w 5569"/>
                <a:gd name="T5" fmla="*/ 0 h 100"/>
              </a:gdLst>
              <a:ahLst/>
              <a:cxnLst>
                <a:cxn ang="0">
                  <a:pos x="T0" y="T1"/>
                </a:cxn>
                <a:cxn ang="0">
                  <a:pos x="T2" y="T3"/>
                </a:cxn>
                <a:cxn ang="0">
                  <a:pos x="T4" y="T5"/>
                </a:cxn>
              </a:cxnLst>
              <a:rect l="0" t="0" r="r" b="b"/>
              <a:pathLst>
                <a:path w="5569" h="100">
                  <a:moveTo>
                    <a:pt x="0" y="99"/>
                  </a:moveTo>
                  <a:lnTo>
                    <a:pt x="0" y="0"/>
                  </a:lnTo>
                  <a:lnTo>
                    <a:pt x="5568" y="0"/>
                  </a:lnTo>
                </a:path>
              </a:pathLst>
            </a:custGeom>
            <a:noFill/>
            <a:ln w="12700" cap="rnd" cmpd="sng">
              <a:solidFill>
                <a:srgbClr val="E8E8E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3" name="Freeform 7"/>
            <p:cNvSpPr>
              <a:spLocks/>
            </p:cNvSpPr>
            <p:nvPr/>
          </p:nvSpPr>
          <p:spPr bwMode="auto">
            <a:xfrm>
              <a:off x="96" y="3712"/>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67676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4" name="Freeform 8"/>
            <p:cNvSpPr>
              <a:spLocks/>
            </p:cNvSpPr>
            <p:nvPr/>
          </p:nvSpPr>
          <p:spPr bwMode="auto">
            <a:xfrm>
              <a:off x="96" y="3826"/>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474747"/>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Freeform 9"/>
            <p:cNvSpPr>
              <a:spLocks/>
            </p:cNvSpPr>
            <p:nvPr/>
          </p:nvSpPr>
          <p:spPr bwMode="auto">
            <a:xfrm>
              <a:off x="96" y="3940"/>
              <a:ext cx="5569" cy="100"/>
            </a:xfrm>
            <a:custGeom>
              <a:avLst/>
              <a:gdLst>
                <a:gd name="T0" fmla="*/ 5568 w 5569"/>
                <a:gd name="T1" fmla="*/ 0 h 100"/>
                <a:gd name="T2" fmla="*/ 5568 w 5569"/>
                <a:gd name="T3" fmla="*/ 99 h 100"/>
                <a:gd name="T4" fmla="*/ 0 w 5569"/>
                <a:gd name="T5" fmla="*/ 99 h 100"/>
              </a:gdLst>
              <a:ahLst/>
              <a:cxnLst>
                <a:cxn ang="0">
                  <a:pos x="T0" y="T1"/>
                </a:cxn>
                <a:cxn ang="0">
                  <a:pos x="T2" y="T3"/>
                </a:cxn>
                <a:cxn ang="0">
                  <a:pos x="T4" y="T5"/>
                </a:cxn>
              </a:cxnLst>
              <a:rect l="0" t="0" r="r" b="b"/>
              <a:pathLst>
                <a:path w="5569" h="100">
                  <a:moveTo>
                    <a:pt x="5568" y="0"/>
                  </a:moveTo>
                  <a:lnTo>
                    <a:pt x="5568" y="99"/>
                  </a:lnTo>
                  <a:lnTo>
                    <a:pt x="0" y="99"/>
                  </a:lnTo>
                </a:path>
              </a:pathLst>
            </a:custGeom>
            <a:noFill/>
            <a:ln w="12700" cap="rnd" cmpd="sng">
              <a:solidFill>
                <a:srgbClr val="3333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06" name="Rectangle 10"/>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29707" name="Rectangle 11"/>
          <p:cNvSpPr>
            <a:spLocks noGrp="1" noChangeArrowheads="1"/>
          </p:cNvSpPr>
          <p:nvPr>
            <p:ph type="body" idx="1"/>
          </p:nvPr>
        </p:nvSpPr>
        <p:spPr bwMode="auto">
          <a:xfrm>
            <a:off x="6858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9708" name="Rectangle 1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29709" name="Rectangle 1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ltLang="en-US"/>
          </a:p>
        </p:txBody>
      </p:sp>
      <p:sp>
        <p:nvSpPr>
          <p:cNvPr id="29710" name="Rectangle 14"/>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2D3DE90B-7B98-495D-B24C-556D7C82E22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733800"/>
            <a:ext cx="9144000" cy="3048000"/>
          </a:xfrm>
          <a:effectLst>
            <a:outerShdw dist="35921" dir="2700000" algn="ctr" rotWithShape="0">
              <a:srgbClr val="000000"/>
            </a:outerShdw>
          </a:effectLst>
        </p:spPr>
        <p:txBody>
          <a:bodyPr/>
          <a:lstStyle/>
          <a:p>
            <a:pPr>
              <a:lnSpc>
                <a:spcPct val="90000"/>
              </a:lnSpc>
            </a:pPr>
            <a:r>
              <a:rPr lang="en-US" altLang="en-US" sz="7000" b="1" dirty="0" smtClean="0">
                <a:solidFill>
                  <a:schemeClr val="tx2"/>
                </a:solidFill>
                <a:cs typeface="Times New Roman" panose="02020603050405020304" pitchFamily="18" charset="0"/>
              </a:rPr>
              <a:t>Is Instrumental Music Acceptable to God in Worship Today?</a:t>
            </a:r>
            <a:endParaRPr lang="en-US" altLang="en-US" sz="7000" b="1" dirty="0">
              <a:solidFill>
                <a:schemeClr val="tx2"/>
              </a:solidFill>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806" y="26894"/>
            <a:ext cx="6393983" cy="378310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b="1" dirty="0" smtClean="0"/>
              <a:t>N.T.</a:t>
            </a:r>
            <a:r>
              <a:rPr lang="en-US" sz="4000" b="1" dirty="0" smtClean="0"/>
              <a:t> </a:t>
            </a:r>
            <a:r>
              <a:rPr lang="en-US" b="1" dirty="0" smtClean="0"/>
              <a:t>Instruct</a:t>
            </a:r>
            <a:r>
              <a:rPr lang="en-US" b="1" dirty="0" smtClean="0"/>
              <a:t>s</a:t>
            </a:r>
            <a:r>
              <a:rPr lang="en-US" sz="3600" b="1" dirty="0" smtClean="0"/>
              <a:t> </a:t>
            </a:r>
            <a:r>
              <a:rPr lang="en-US" b="1" dirty="0" smtClean="0"/>
              <a:t>Us</a:t>
            </a:r>
            <a:r>
              <a:rPr lang="en-US" sz="3600" b="1" dirty="0" smtClean="0"/>
              <a:t> </a:t>
            </a:r>
            <a:r>
              <a:rPr lang="en-US" b="1" dirty="0" smtClean="0"/>
              <a:t>to</a:t>
            </a:r>
            <a:r>
              <a:rPr lang="en-US" sz="3600" b="1" dirty="0" smtClean="0"/>
              <a:t> </a:t>
            </a:r>
            <a:r>
              <a:rPr lang="en-US" b="1" dirty="0" smtClean="0"/>
              <a:t>Sing</a:t>
            </a:r>
            <a:r>
              <a:rPr lang="en-US" sz="3600" b="1" dirty="0" smtClean="0"/>
              <a:t> </a:t>
            </a:r>
            <a:r>
              <a:rPr lang="en-US" b="1" dirty="0" smtClean="0"/>
              <a:t>in</a:t>
            </a:r>
            <a:r>
              <a:rPr lang="en-US" sz="3600" b="1" dirty="0" smtClean="0"/>
              <a:t> </a:t>
            </a:r>
            <a:r>
              <a:rPr lang="en-US" b="1" dirty="0" smtClean="0"/>
              <a:t>Worship</a:t>
            </a:r>
            <a:r>
              <a:rPr lang="en-US" sz="2800" b="1" dirty="0" smtClean="0"/>
              <a:t>…</a:t>
            </a:r>
            <a:endParaRPr lang="en-US" sz="2800" b="1" dirty="0"/>
          </a:p>
        </p:txBody>
      </p:sp>
      <p:sp>
        <p:nvSpPr>
          <p:cNvPr id="3" name="Content Placeholder 2"/>
          <p:cNvSpPr>
            <a:spLocks noGrp="1"/>
          </p:cNvSpPr>
          <p:nvPr>
            <p:ph idx="1"/>
          </p:nvPr>
        </p:nvSpPr>
        <p:spPr>
          <a:xfrm>
            <a:off x="152400" y="1143000"/>
            <a:ext cx="4419600" cy="5715000"/>
          </a:xfrm>
        </p:spPr>
        <p:txBody>
          <a:bodyPr/>
          <a:lstStyle/>
          <a:p>
            <a:pPr marL="0" indent="0">
              <a:spcBef>
                <a:spcPts val="0"/>
              </a:spcBef>
              <a:spcAft>
                <a:spcPts val="1000"/>
              </a:spcAft>
              <a:buNone/>
              <a:tabLst>
                <a:tab pos="2286000" algn="l"/>
              </a:tabLst>
            </a:pPr>
            <a:r>
              <a:rPr lang="en-US" b="1" i="1" dirty="0" smtClean="0">
                <a:solidFill>
                  <a:srgbClr val="FFFF00"/>
                </a:solidFill>
              </a:rPr>
              <a:t>Matt. 26:30</a:t>
            </a:r>
            <a:r>
              <a:rPr lang="en-US" dirty="0"/>
              <a:t>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Mark 14:26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Acts 16:25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Rom. 15:9	</a:t>
            </a:r>
            <a:r>
              <a:rPr lang="en-US" b="1" dirty="0" smtClean="0"/>
              <a:t>“sing”</a:t>
            </a:r>
          </a:p>
          <a:p>
            <a:pPr marL="0" indent="0">
              <a:spcBef>
                <a:spcPts val="0"/>
              </a:spcBef>
              <a:spcAft>
                <a:spcPts val="1000"/>
              </a:spcAft>
              <a:buNone/>
              <a:tabLst>
                <a:tab pos="2286000" algn="l"/>
              </a:tabLst>
            </a:pPr>
            <a:r>
              <a:rPr lang="en-US" b="1" i="1" dirty="0">
                <a:solidFill>
                  <a:srgbClr val="FFFF00"/>
                </a:solidFill>
              </a:rPr>
              <a:t>1 Cor. </a:t>
            </a:r>
            <a:r>
              <a:rPr lang="en-US" b="1" i="1" dirty="0" smtClean="0">
                <a:solidFill>
                  <a:srgbClr val="FFFF00"/>
                </a:solidFill>
              </a:rPr>
              <a:t>14:15	</a:t>
            </a:r>
            <a:r>
              <a:rPr lang="en-US" b="1" dirty="0" smtClean="0"/>
              <a:t>“sing”</a:t>
            </a:r>
          </a:p>
          <a:p>
            <a:pPr marL="0" indent="0">
              <a:spcBef>
                <a:spcPts val="0"/>
              </a:spcBef>
              <a:spcAft>
                <a:spcPts val="1000"/>
              </a:spcAft>
              <a:buNone/>
              <a:tabLst>
                <a:tab pos="2286000" algn="l"/>
              </a:tabLst>
            </a:pPr>
            <a:r>
              <a:rPr lang="en-US" b="1" i="1" dirty="0">
                <a:solidFill>
                  <a:srgbClr val="FFFF00"/>
                </a:solidFill>
              </a:rPr>
              <a:t>Eph. </a:t>
            </a:r>
            <a:r>
              <a:rPr lang="en-US" b="1" i="1" dirty="0" smtClean="0">
                <a:solidFill>
                  <a:srgbClr val="FFFF00"/>
                </a:solidFill>
              </a:rPr>
              <a:t>5:19	</a:t>
            </a:r>
            <a:r>
              <a:rPr lang="en-US" b="1" dirty="0" smtClean="0"/>
              <a:t>“singing”</a:t>
            </a:r>
          </a:p>
          <a:p>
            <a:pPr marL="0" indent="0">
              <a:spcBef>
                <a:spcPts val="0"/>
              </a:spcBef>
              <a:spcAft>
                <a:spcPts val="1000"/>
              </a:spcAft>
              <a:buNone/>
              <a:tabLst>
                <a:tab pos="2286000" algn="l"/>
              </a:tabLst>
            </a:pPr>
            <a:r>
              <a:rPr lang="en-US" b="1" i="1" dirty="0">
                <a:solidFill>
                  <a:srgbClr val="FFFF00"/>
                </a:solidFill>
              </a:rPr>
              <a:t>Col. </a:t>
            </a:r>
            <a:r>
              <a:rPr lang="en-US" b="1" i="1" dirty="0" smtClean="0">
                <a:solidFill>
                  <a:srgbClr val="FFFF00"/>
                </a:solidFill>
              </a:rPr>
              <a:t>3:16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Heb. 2:12	</a:t>
            </a:r>
            <a:r>
              <a:rPr lang="en-US" b="1" dirty="0" smtClean="0"/>
              <a:t>“sing”</a:t>
            </a:r>
          </a:p>
          <a:p>
            <a:pPr marL="0" indent="0">
              <a:spcBef>
                <a:spcPts val="0"/>
              </a:spcBef>
              <a:spcAft>
                <a:spcPts val="1000"/>
              </a:spcAft>
              <a:buNone/>
              <a:tabLst>
                <a:tab pos="2286000" algn="l"/>
              </a:tabLst>
            </a:pPr>
            <a:r>
              <a:rPr lang="en-US" b="1" i="1" dirty="0" smtClean="0">
                <a:solidFill>
                  <a:srgbClr val="FFFF00"/>
                </a:solidFill>
              </a:rPr>
              <a:t>Jas. 5:13	</a:t>
            </a:r>
            <a:r>
              <a:rPr lang="en-US" b="1" dirty="0" smtClean="0"/>
              <a:t>“sing”</a:t>
            </a:r>
            <a:endParaRPr lang="en-US" b="1" dirty="0"/>
          </a:p>
        </p:txBody>
      </p:sp>
      <p:sp>
        <p:nvSpPr>
          <p:cNvPr id="5" name="Content Placeholder 2"/>
          <p:cNvSpPr txBox="1">
            <a:spLocks/>
          </p:cNvSpPr>
          <p:nvPr/>
        </p:nvSpPr>
        <p:spPr bwMode="auto">
          <a:xfrm>
            <a:off x="4343400" y="1143000"/>
            <a:ext cx="4800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a:lstStyle>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Approved Example</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Approved Example</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Approved Example</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Direct Statement</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Approved Example</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Direct Statement</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Direct Statement</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Direct Statement</a:t>
            </a:r>
            <a:endParaRPr lang="en-US" b="1" kern="0" dirty="0" smtClean="0"/>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FFFF00"/>
                </a:solidFill>
              </a:rPr>
              <a:t>By Direct Statement</a:t>
            </a:r>
            <a:endParaRPr lang="en-US" b="1" kern="0" dirty="0" smtClean="0"/>
          </a:p>
          <a:p>
            <a:pPr>
              <a:buClr>
                <a:srgbClr val="FFFFFF"/>
              </a:buClr>
              <a:buFont typeface="Book Antiqua" panose="02040602050305030304" pitchFamily="18" charset="0"/>
              <a:buChar char="−"/>
            </a:pPr>
            <a:endParaRPr lang="en-US" kern="0" dirty="0"/>
          </a:p>
        </p:txBody>
      </p:sp>
    </p:spTree>
    <p:extLst>
      <p:ext uri="{BB962C8B-B14F-4D97-AF65-F5344CB8AC3E}">
        <p14:creationId xmlns:p14="http://schemas.microsoft.com/office/powerpoint/2010/main" val="7423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left)">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lstStyle/>
          <a:p>
            <a:r>
              <a:rPr lang="en-US" b="1" dirty="0"/>
              <a:t>N.T.</a:t>
            </a:r>
            <a:r>
              <a:rPr lang="en-US" sz="4000" b="1" dirty="0"/>
              <a:t> </a:t>
            </a:r>
            <a:r>
              <a:rPr lang="en-US" b="1" dirty="0"/>
              <a:t>Instructs</a:t>
            </a:r>
            <a:r>
              <a:rPr lang="en-US" sz="3600" b="1" dirty="0"/>
              <a:t> </a:t>
            </a:r>
            <a:r>
              <a:rPr lang="en-US" b="1" dirty="0"/>
              <a:t>Us</a:t>
            </a:r>
            <a:r>
              <a:rPr lang="en-US" sz="3600" b="1" dirty="0"/>
              <a:t> </a:t>
            </a:r>
            <a:r>
              <a:rPr lang="en-US" b="1" dirty="0"/>
              <a:t>to</a:t>
            </a:r>
            <a:r>
              <a:rPr lang="en-US" sz="3600" b="1" dirty="0"/>
              <a:t> </a:t>
            </a:r>
            <a:r>
              <a:rPr lang="en-US" b="1" dirty="0"/>
              <a:t>Sing</a:t>
            </a:r>
            <a:r>
              <a:rPr lang="en-US" sz="3600" b="1" dirty="0"/>
              <a:t> </a:t>
            </a:r>
            <a:r>
              <a:rPr lang="en-US" b="1" dirty="0"/>
              <a:t>in</a:t>
            </a:r>
            <a:r>
              <a:rPr lang="en-US" sz="3600" b="1" dirty="0"/>
              <a:t> </a:t>
            </a:r>
            <a:r>
              <a:rPr lang="en-US" b="1" dirty="0"/>
              <a:t>Worship</a:t>
            </a:r>
            <a:r>
              <a:rPr lang="en-US" sz="2800" b="1" dirty="0"/>
              <a:t>…</a:t>
            </a:r>
            <a:endParaRPr lang="en-US" sz="2800" b="1" dirty="0"/>
          </a:p>
        </p:txBody>
      </p:sp>
      <p:sp>
        <p:nvSpPr>
          <p:cNvPr id="3" name="Content Placeholder 2"/>
          <p:cNvSpPr>
            <a:spLocks noGrp="1"/>
          </p:cNvSpPr>
          <p:nvPr>
            <p:ph idx="1"/>
          </p:nvPr>
        </p:nvSpPr>
        <p:spPr>
          <a:xfrm>
            <a:off x="152400" y="1143000"/>
            <a:ext cx="4419600" cy="5715000"/>
          </a:xfrm>
        </p:spPr>
        <p:txBody>
          <a:bodyPr/>
          <a:lstStyle/>
          <a:p>
            <a:pPr marL="0" indent="0">
              <a:spcBef>
                <a:spcPts val="0"/>
              </a:spcBef>
              <a:spcAft>
                <a:spcPts val="1000"/>
              </a:spcAft>
              <a:buNone/>
              <a:tabLst>
                <a:tab pos="2286000" algn="l"/>
              </a:tabLst>
            </a:pPr>
            <a:r>
              <a:rPr lang="en-US" b="1" i="1" dirty="0" smtClean="0">
                <a:solidFill>
                  <a:srgbClr val="FFFF00"/>
                </a:solidFill>
              </a:rPr>
              <a:t>Matt. 26:30</a:t>
            </a:r>
            <a:r>
              <a:rPr lang="en-US" dirty="0"/>
              <a:t>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Mark 14:26	</a:t>
            </a:r>
            <a:r>
              <a:rPr lang="en-US" b="1" dirty="0" smtClean="0"/>
              <a:t>“sung”</a:t>
            </a:r>
          </a:p>
          <a:p>
            <a:pPr marL="0" indent="0">
              <a:spcBef>
                <a:spcPts val="0"/>
              </a:spcBef>
              <a:spcAft>
                <a:spcPts val="1000"/>
              </a:spcAft>
              <a:buNone/>
              <a:tabLst>
                <a:tab pos="2286000" algn="l"/>
              </a:tabLst>
            </a:pPr>
            <a:r>
              <a:rPr lang="en-US" b="1" i="1" dirty="0" smtClean="0">
                <a:solidFill>
                  <a:srgbClr val="FFFF00"/>
                </a:solidFill>
              </a:rPr>
              <a:t>Acts 16:25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Rom. 15:9	</a:t>
            </a:r>
            <a:r>
              <a:rPr lang="en-US" b="1" dirty="0" smtClean="0"/>
              <a:t>“sing”</a:t>
            </a:r>
          </a:p>
          <a:p>
            <a:pPr marL="0" indent="0">
              <a:spcBef>
                <a:spcPts val="0"/>
              </a:spcBef>
              <a:spcAft>
                <a:spcPts val="1000"/>
              </a:spcAft>
              <a:buNone/>
              <a:tabLst>
                <a:tab pos="2286000" algn="l"/>
              </a:tabLst>
            </a:pPr>
            <a:r>
              <a:rPr lang="en-US" b="1" i="1" dirty="0">
                <a:solidFill>
                  <a:srgbClr val="FFFF00"/>
                </a:solidFill>
              </a:rPr>
              <a:t>1 Cor. </a:t>
            </a:r>
            <a:r>
              <a:rPr lang="en-US" b="1" i="1" dirty="0" smtClean="0">
                <a:solidFill>
                  <a:srgbClr val="FFFF00"/>
                </a:solidFill>
              </a:rPr>
              <a:t>14:15	</a:t>
            </a:r>
            <a:r>
              <a:rPr lang="en-US" b="1" dirty="0" smtClean="0"/>
              <a:t>“sing”</a:t>
            </a:r>
          </a:p>
          <a:p>
            <a:pPr marL="0" indent="0">
              <a:spcBef>
                <a:spcPts val="0"/>
              </a:spcBef>
              <a:spcAft>
                <a:spcPts val="1000"/>
              </a:spcAft>
              <a:buNone/>
              <a:tabLst>
                <a:tab pos="2286000" algn="l"/>
              </a:tabLst>
            </a:pPr>
            <a:r>
              <a:rPr lang="en-US" b="1" i="1" dirty="0">
                <a:solidFill>
                  <a:srgbClr val="FFFF00"/>
                </a:solidFill>
              </a:rPr>
              <a:t>Eph. </a:t>
            </a:r>
            <a:r>
              <a:rPr lang="en-US" b="1" i="1" dirty="0" smtClean="0">
                <a:solidFill>
                  <a:srgbClr val="FFFF00"/>
                </a:solidFill>
              </a:rPr>
              <a:t>5:19	</a:t>
            </a:r>
            <a:r>
              <a:rPr lang="en-US" b="1" dirty="0" smtClean="0"/>
              <a:t>“singing”</a:t>
            </a:r>
          </a:p>
          <a:p>
            <a:pPr marL="0" indent="0">
              <a:spcBef>
                <a:spcPts val="0"/>
              </a:spcBef>
              <a:spcAft>
                <a:spcPts val="1000"/>
              </a:spcAft>
              <a:buNone/>
              <a:tabLst>
                <a:tab pos="2286000" algn="l"/>
              </a:tabLst>
            </a:pPr>
            <a:r>
              <a:rPr lang="en-US" b="1" i="1" dirty="0">
                <a:solidFill>
                  <a:srgbClr val="FFFF00"/>
                </a:solidFill>
              </a:rPr>
              <a:t>Col. </a:t>
            </a:r>
            <a:r>
              <a:rPr lang="en-US" b="1" i="1" dirty="0" smtClean="0">
                <a:solidFill>
                  <a:srgbClr val="FFFF00"/>
                </a:solidFill>
              </a:rPr>
              <a:t>3:16	</a:t>
            </a:r>
            <a:r>
              <a:rPr lang="en-US" b="1" dirty="0" smtClean="0"/>
              <a:t>“singing”</a:t>
            </a:r>
          </a:p>
          <a:p>
            <a:pPr marL="0" indent="0">
              <a:spcBef>
                <a:spcPts val="0"/>
              </a:spcBef>
              <a:spcAft>
                <a:spcPts val="1000"/>
              </a:spcAft>
              <a:buNone/>
              <a:tabLst>
                <a:tab pos="2286000" algn="l"/>
              </a:tabLst>
            </a:pPr>
            <a:r>
              <a:rPr lang="en-US" b="1" i="1" dirty="0" smtClean="0">
                <a:solidFill>
                  <a:srgbClr val="FFFF00"/>
                </a:solidFill>
              </a:rPr>
              <a:t>Heb. 2:12	</a:t>
            </a:r>
            <a:r>
              <a:rPr lang="en-US" b="1" dirty="0" smtClean="0"/>
              <a:t>“sing”</a:t>
            </a:r>
          </a:p>
          <a:p>
            <a:pPr marL="0" indent="0">
              <a:spcBef>
                <a:spcPts val="0"/>
              </a:spcBef>
              <a:spcAft>
                <a:spcPts val="1000"/>
              </a:spcAft>
              <a:buNone/>
              <a:tabLst>
                <a:tab pos="2286000" algn="l"/>
              </a:tabLst>
            </a:pPr>
            <a:r>
              <a:rPr lang="en-US" b="1" i="1" dirty="0" smtClean="0">
                <a:solidFill>
                  <a:srgbClr val="FFFF00"/>
                </a:solidFill>
              </a:rPr>
              <a:t>Jas. 5:13	</a:t>
            </a:r>
            <a:r>
              <a:rPr lang="en-US" b="1" dirty="0" smtClean="0"/>
              <a:t>“sing”</a:t>
            </a:r>
            <a:endParaRPr lang="en-US" b="1" dirty="0"/>
          </a:p>
        </p:txBody>
      </p:sp>
      <p:sp>
        <p:nvSpPr>
          <p:cNvPr id="5" name="Content Placeholder 2"/>
          <p:cNvSpPr txBox="1">
            <a:spLocks/>
          </p:cNvSpPr>
          <p:nvPr/>
        </p:nvSpPr>
        <p:spPr bwMode="auto">
          <a:xfrm>
            <a:off x="4191000" y="1143000"/>
            <a:ext cx="4953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2pPr>
            <a:lvl3pPr marL="11430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3pPr>
            <a:lvl4pPr marL="1600200" indent="-228600" algn="l" rtl="0" eaLnBrk="0" fontAlgn="base" hangingPunct="0">
              <a:spcBef>
                <a:spcPct val="20000"/>
              </a:spcBef>
              <a:spcAft>
                <a:spcPct val="0"/>
              </a:spcAft>
              <a:buClr>
                <a:schemeClr val="tx2"/>
              </a:buClr>
              <a:buChar char="•"/>
              <a:defRPr sz="3200">
                <a:solidFill>
                  <a:schemeClr val="tx1"/>
                </a:solidFill>
                <a:latin typeface="Times New Roman" panose="02020603050405020304" pitchFamily="18" charset="0"/>
              </a:defRPr>
            </a:lvl4pPr>
            <a:lvl5pPr marL="2057400" indent="-228600" algn="l" rtl="0" eaLnBrk="0" fontAlgn="base" hangingPunct="0">
              <a:spcBef>
                <a:spcPct val="20000"/>
              </a:spcBef>
              <a:spcAft>
                <a:spcPct val="0"/>
              </a:spcAft>
              <a:buClr>
                <a:schemeClr val="tx1"/>
              </a:buClr>
              <a:buChar char="•"/>
              <a:defRPr sz="3200">
                <a:solidFill>
                  <a:schemeClr val="tx1"/>
                </a:solidFill>
                <a:latin typeface="Times New Roman" panose="02020603050405020304" pitchFamily="18" charset="0"/>
              </a:defRPr>
            </a:lvl5pPr>
            <a:lvl6pPr marL="2514600" indent="-228600" algn="l" rtl="0" eaLnBrk="0" fontAlgn="base" hangingPunct="0">
              <a:spcBef>
                <a:spcPct val="20000"/>
              </a:spcBef>
              <a:spcAft>
                <a:spcPct val="0"/>
              </a:spcAft>
              <a:buClr>
                <a:schemeClr val="tx1"/>
              </a:buClr>
              <a:buChar char="•"/>
              <a:defRPr sz="3200">
                <a:solidFill>
                  <a:schemeClr val="tx1"/>
                </a:solidFill>
                <a:latin typeface="+mn-lt"/>
              </a:defRPr>
            </a:lvl6pPr>
            <a:lvl7pPr marL="2971800" indent="-228600" algn="l" rtl="0" eaLnBrk="0" fontAlgn="base" hangingPunct="0">
              <a:spcBef>
                <a:spcPct val="20000"/>
              </a:spcBef>
              <a:spcAft>
                <a:spcPct val="0"/>
              </a:spcAft>
              <a:buClr>
                <a:schemeClr val="tx1"/>
              </a:buClr>
              <a:buChar char="•"/>
              <a:defRPr sz="3200">
                <a:solidFill>
                  <a:schemeClr val="tx1"/>
                </a:solidFill>
                <a:latin typeface="+mn-lt"/>
              </a:defRPr>
            </a:lvl7pPr>
            <a:lvl8pPr marL="3429000" indent="-228600" algn="l" rtl="0" eaLnBrk="0" fontAlgn="base" hangingPunct="0">
              <a:spcBef>
                <a:spcPct val="20000"/>
              </a:spcBef>
              <a:spcAft>
                <a:spcPct val="0"/>
              </a:spcAft>
              <a:buClr>
                <a:schemeClr val="tx1"/>
              </a:buClr>
              <a:buChar char="•"/>
              <a:defRPr sz="3200">
                <a:solidFill>
                  <a:schemeClr val="tx1"/>
                </a:solidFill>
                <a:latin typeface="+mn-lt"/>
              </a:defRPr>
            </a:lvl8pPr>
            <a:lvl9pPr marL="3886200" indent="-228600" algn="l" rtl="0" eaLnBrk="0" fontAlgn="base" hangingPunct="0">
              <a:spcBef>
                <a:spcPct val="20000"/>
              </a:spcBef>
              <a:spcAft>
                <a:spcPct val="0"/>
              </a:spcAft>
              <a:buClr>
                <a:schemeClr val="tx1"/>
              </a:buClr>
              <a:buChar char="•"/>
              <a:defRPr sz="3200">
                <a:solidFill>
                  <a:schemeClr val="tx1"/>
                </a:solidFill>
                <a:latin typeface="+mn-lt"/>
              </a:defRPr>
            </a:lvl9pPr>
          </a:lstStyle>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66FFFF"/>
                </a:solidFill>
              </a:rPr>
              <a:t>In </a:t>
            </a:r>
            <a:r>
              <a:rPr lang="en-US" b="1" kern="0" dirty="0">
                <a:solidFill>
                  <a:srgbClr val="66FFFF"/>
                </a:solidFill>
              </a:rPr>
              <a:t>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Individual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General</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General</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a:solidFill>
                  <a:srgbClr val="66FFFF"/>
                </a:solidFill>
              </a:rPr>
              <a:t>In Congregational Action</a:t>
            </a:r>
          </a:p>
          <a:p>
            <a:pPr>
              <a:spcBef>
                <a:spcPts val="0"/>
              </a:spcBef>
              <a:spcAft>
                <a:spcPts val="1000"/>
              </a:spcAft>
              <a:buClr>
                <a:schemeClr val="tx1"/>
              </a:buClr>
              <a:buFont typeface="Book Antiqua" panose="02040602050305030304" pitchFamily="18" charset="0"/>
              <a:buChar char="−"/>
              <a:tabLst>
                <a:tab pos="2286000" algn="l"/>
              </a:tabLst>
            </a:pPr>
            <a:r>
              <a:rPr lang="en-US" b="1" kern="0" dirty="0" smtClean="0">
                <a:solidFill>
                  <a:srgbClr val="66FFFF"/>
                </a:solidFill>
              </a:rPr>
              <a:t>General</a:t>
            </a:r>
            <a:endParaRPr lang="en-US" kern="0" dirty="0"/>
          </a:p>
        </p:txBody>
      </p:sp>
    </p:spTree>
    <p:extLst>
      <p:ext uri="{BB962C8B-B14F-4D97-AF65-F5344CB8AC3E}">
        <p14:creationId xmlns:p14="http://schemas.microsoft.com/office/powerpoint/2010/main" val="78607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left)">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sz="4300" b="1" dirty="0" smtClean="0"/>
              <a:t>What</a:t>
            </a:r>
            <a:r>
              <a:rPr lang="en-US" sz="3200" b="1" dirty="0" smtClean="0"/>
              <a:t> </a:t>
            </a:r>
            <a:r>
              <a:rPr lang="en-US" sz="4300" b="1" dirty="0" smtClean="0"/>
              <a:t>N</a:t>
            </a:r>
            <a:r>
              <a:rPr lang="en-US" sz="4000" b="1" dirty="0" smtClean="0"/>
              <a:t>.</a:t>
            </a:r>
            <a:r>
              <a:rPr lang="en-US" sz="4300" b="1" dirty="0" smtClean="0"/>
              <a:t>T</a:t>
            </a:r>
            <a:r>
              <a:rPr lang="en-US" sz="4000" b="1" dirty="0" smtClean="0"/>
              <a:t>.</a:t>
            </a:r>
            <a:r>
              <a:rPr lang="en-US" sz="3200" b="1" dirty="0" smtClean="0"/>
              <a:t> </a:t>
            </a:r>
            <a:r>
              <a:rPr lang="en-US" sz="4300" b="1" dirty="0" smtClean="0"/>
              <a:t>Says</a:t>
            </a:r>
            <a:r>
              <a:rPr lang="en-US" sz="3200" b="1" dirty="0" smtClean="0"/>
              <a:t> </a:t>
            </a:r>
            <a:r>
              <a:rPr lang="en-US" sz="4300" b="1" dirty="0" smtClean="0"/>
              <a:t>on</a:t>
            </a:r>
            <a:r>
              <a:rPr lang="en-US" sz="3200" b="1" dirty="0" smtClean="0"/>
              <a:t> </a:t>
            </a:r>
            <a:r>
              <a:rPr lang="en-US" sz="4300" b="1" dirty="0" smtClean="0"/>
              <a:t>Instrumental</a:t>
            </a:r>
            <a:r>
              <a:rPr lang="en-US" sz="3200" b="1" dirty="0" smtClean="0"/>
              <a:t> </a:t>
            </a:r>
            <a:r>
              <a:rPr lang="en-US" sz="4300" b="1" dirty="0" smtClean="0"/>
              <a:t>Music in Worship to God…</a:t>
            </a:r>
            <a:endParaRPr lang="en-US" sz="4300" b="1" dirty="0"/>
          </a:p>
        </p:txBody>
      </p:sp>
      <p:sp>
        <p:nvSpPr>
          <p:cNvPr id="3" name="Content Placeholder 2"/>
          <p:cNvSpPr>
            <a:spLocks noGrp="1"/>
          </p:cNvSpPr>
          <p:nvPr>
            <p:ph idx="1"/>
          </p:nvPr>
        </p:nvSpPr>
        <p:spPr>
          <a:xfrm>
            <a:off x="228600" y="1600200"/>
            <a:ext cx="8915400" cy="4495800"/>
          </a:xfrm>
        </p:spPr>
        <p:txBody>
          <a:bodyPr/>
          <a:lstStyle/>
          <a:p>
            <a:pPr>
              <a:spcBef>
                <a:spcPts val="0"/>
              </a:spcBef>
              <a:spcAft>
                <a:spcPts val="1200"/>
              </a:spcAft>
              <a:buClr>
                <a:srgbClr val="66FFFF"/>
              </a:buClr>
            </a:pPr>
            <a:r>
              <a:rPr lang="en-US" dirty="0" smtClean="0"/>
              <a:t>  </a:t>
            </a:r>
          </a:p>
          <a:p>
            <a:pPr>
              <a:spcBef>
                <a:spcPts val="0"/>
              </a:spcBef>
              <a:spcAft>
                <a:spcPts val="1200"/>
              </a:spcAft>
              <a:buClr>
                <a:srgbClr val="66FFFF"/>
              </a:buClr>
            </a:pPr>
            <a:r>
              <a:rPr lang="en-US" dirty="0" smtClean="0"/>
              <a:t>  </a:t>
            </a:r>
          </a:p>
          <a:p>
            <a:pPr>
              <a:spcBef>
                <a:spcPts val="0"/>
              </a:spcBef>
              <a:spcAft>
                <a:spcPts val="1200"/>
              </a:spcAft>
              <a:buClr>
                <a:srgbClr val="66FFFF"/>
              </a:buClr>
            </a:pPr>
            <a:r>
              <a:rPr lang="en-US" dirty="0"/>
              <a:t> </a:t>
            </a:r>
            <a:r>
              <a:rPr lang="en-US" dirty="0" smtClean="0"/>
              <a:t> </a:t>
            </a:r>
          </a:p>
          <a:p>
            <a:pPr>
              <a:spcBef>
                <a:spcPts val="0"/>
              </a:spcBef>
              <a:spcAft>
                <a:spcPts val="1200"/>
              </a:spcAft>
              <a:buClr>
                <a:srgbClr val="66FFFF"/>
              </a:buClr>
            </a:pPr>
            <a:r>
              <a:rPr lang="en-US" dirty="0"/>
              <a:t> </a:t>
            </a:r>
            <a:r>
              <a:rPr lang="en-US" dirty="0" smtClean="0"/>
              <a:t> </a:t>
            </a:r>
          </a:p>
          <a:p>
            <a:pPr>
              <a:spcBef>
                <a:spcPts val="0"/>
              </a:spcBef>
              <a:spcAft>
                <a:spcPts val="1200"/>
              </a:spcAft>
              <a:buClr>
                <a:srgbClr val="66FFFF"/>
              </a:buClr>
            </a:pPr>
            <a:r>
              <a:rPr lang="en-US" dirty="0"/>
              <a:t> </a:t>
            </a:r>
            <a:r>
              <a:rPr lang="en-US" dirty="0" smtClean="0"/>
              <a:t> </a:t>
            </a:r>
          </a:p>
          <a:p>
            <a:pPr>
              <a:spcBef>
                <a:spcPts val="0"/>
              </a:spcBef>
              <a:spcAft>
                <a:spcPts val="1200"/>
              </a:spcAft>
              <a:buClr>
                <a:srgbClr val="66FFFF"/>
              </a:buClr>
            </a:pPr>
            <a:r>
              <a:rPr lang="en-US" dirty="0"/>
              <a:t> </a:t>
            </a:r>
            <a:r>
              <a:rPr lang="en-US" dirty="0" smtClean="0"/>
              <a:t> </a:t>
            </a:r>
          </a:p>
          <a:p>
            <a:pPr>
              <a:spcBef>
                <a:spcPts val="0"/>
              </a:spcBef>
              <a:spcAft>
                <a:spcPts val="1200"/>
              </a:spcAft>
              <a:buClr>
                <a:srgbClr val="66FFFF"/>
              </a:buClr>
            </a:pPr>
            <a:r>
              <a:rPr lang="en-US" dirty="0"/>
              <a:t> </a:t>
            </a:r>
            <a:r>
              <a:rPr lang="en-US" dirty="0" smtClean="0"/>
              <a:t> </a:t>
            </a:r>
          </a:p>
        </p:txBody>
      </p:sp>
      <p:sp>
        <p:nvSpPr>
          <p:cNvPr id="4" name="Rectangle 3"/>
          <p:cNvSpPr/>
          <p:nvPr/>
        </p:nvSpPr>
        <p:spPr bwMode="auto">
          <a:xfrm>
            <a:off x="0" y="6019800"/>
            <a:ext cx="9144000" cy="8382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There</a:t>
            </a:r>
            <a:r>
              <a:rPr kumimoji="0" lang="en-US" sz="24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is</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no</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such</a:t>
            </a:r>
            <a:r>
              <a:rPr kumimoji="0" lang="en-US" sz="24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instruction</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in</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the</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gospel</a:t>
            </a:r>
            <a:r>
              <a:rPr kumimoji="0" lang="en-US" sz="2000" b="0" i="0" u="none" strike="noStrike" cap="none" normalizeH="0" baseline="0" dirty="0" smtClean="0">
                <a:ln>
                  <a:noFill/>
                </a:ln>
                <a:solidFill>
                  <a:schemeClr val="tx1"/>
                </a:solidFill>
                <a:effectLst/>
                <a:latin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rPr>
              <a:t>(</a:t>
            </a:r>
            <a:r>
              <a:rPr kumimoji="0" lang="en-US" sz="3200" b="1" i="1" u="none" strike="noStrike" cap="none" normalizeH="0" baseline="0" dirty="0" smtClean="0">
                <a:ln>
                  <a:noFill/>
                </a:ln>
                <a:solidFill>
                  <a:srgbClr val="FFFF00"/>
                </a:solidFill>
                <a:effectLst/>
                <a:latin typeface="Times New Roman" pitchFamily="18" charset="0"/>
              </a:rPr>
              <a:t>Heb.</a:t>
            </a:r>
            <a:r>
              <a:rPr kumimoji="0" lang="en-US" b="1" i="1" u="none" strike="noStrike" cap="none" normalizeH="0" baseline="0" dirty="0" smtClean="0">
                <a:ln>
                  <a:noFill/>
                </a:ln>
                <a:solidFill>
                  <a:srgbClr val="FFFF00"/>
                </a:solidFill>
                <a:effectLst/>
                <a:latin typeface="Times New Roman" pitchFamily="18" charset="0"/>
              </a:rPr>
              <a:t> </a:t>
            </a:r>
            <a:r>
              <a:rPr kumimoji="0" lang="en-US" sz="3200" b="1" i="1" u="none" strike="noStrike" cap="none" normalizeH="0" baseline="0" dirty="0" smtClean="0">
                <a:ln>
                  <a:noFill/>
                </a:ln>
                <a:solidFill>
                  <a:srgbClr val="FFFF00"/>
                </a:solidFill>
                <a:effectLst/>
                <a:latin typeface="Times New Roman" pitchFamily="18" charset="0"/>
              </a:rPr>
              <a:t>7:12-14</a:t>
            </a:r>
            <a:r>
              <a:rPr kumimoji="0" lang="en-US" sz="3200" b="0" i="0" u="none" strike="noStrike" cap="none" normalizeH="0" baseline="0" dirty="0" smtClean="0">
                <a:ln>
                  <a:noFill/>
                </a:ln>
                <a:solidFill>
                  <a:schemeClr val="tx1"/>
                </a:solidFill>
                <a:effectLst/>
                <a:latin typeface="Times New Roman" pitchFamily="18" charset="0"/>
              </a:rPr>
              <a:t>)</a:t>
            </a:r>
          </a:p>
        </p:txBody>
      </p:sp>
    </p:spTree>
    <p:extLst>
      <p:ext uri="{BB962C8B-B14F-4D97-AF65-F5344CB8AC3E}">
        <p14:creationId xmlns:p14="http://schemas.microsoft.com/office/powerpoint/2010/main" val="1475149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0"/>
            <a:ext cx="7772400" cy="1066800"/>
          </a:xfrm>
        </p:spPr>
        <p:txBody>
          <a:bodyPr/>
          <a:lstStyle/>
          <a:p>
            <a:r>
              <a:rPr lang="en-US" sz="4800" b="1" dirty="0"/>
              <a:t>A</a:t>
            </a:r>
            <a:r>
              <a:rPr lang="en-US" sz="4800" b="1" dirty="0" smtClean="0"/>
              <a:t> Simple Parallel</a:t>
            </a:r>
            <a:endParaRPr lang="en-US" sz="4800" b="1" dirty="0"/>
          </a:p>
        </p:txBody>
      </p:sp>
      <p:sp>
        <p:nvSpPr>
          <p:cNvPr id="6" name="Content Placeholder 5"/>
          <p:cNvSpPr>
            <a:spLocks noGrp="1"/>
          </p:cNvSpPr>
          <p:nvPr>
            <p:ph idx="1"/>
          </p:nvPr>
        </p:nvSpPr>
        <p:spPr>
          <a:xfrm>
            <a:off x="0" y="990600"/>
            <a:ext cx="9144000" cy="5867400"/>
          </a:xfrm>
        </p:spPr>
        <p:txBody>
          <a:bodyPr/>
          <a:lstStyle/>
          <a:p>
            <a:pPr marL="304800" indent="-304800" eaLnBrk="1" hangingPunct="1">
              <a:spcBef>
                <a:spcPts val="0"/>
              </a:spcBef>
              <a:spcAft>
                <a:spcPts val="600"/>
              </a:spcAft>
              <a:buClr>
                <a:srgbClr val="FFFF00"/>
              </a:buClr>
            </a:pPr>
            <a:r>
              <a:rPr lang="en-US" altLang="en-US" dirty="0" smtClean="0"/>
              <a:t>Does</a:t>
            </a:r>
            <a:r>
              <a:rPr lang="en-US" altLang="en-US" sz="2800" dirty="0" smtClean="0"/>
              <a:t> </a:t>
            </a:r>
            <a:r>
              <a:rPr lang="en-US" altLang="en-US" dirty="0" smtClean="0"/>
              <a:t>God accept</a:t>
            </a:r>
            <a:r>
              <a:rPr lang="en-US" altLang="en-US" sz="2800" dirty="0" smtClean="0"/>
              <a:t> </a:t>
            </a:r>
            <a:r>
              <a:rPr lang="en-US" altLang="en-US" dirty="0" smtClean="0"/>
              <a:t>changes</a:t>
            </a:r>
            <a:r>
              <a:rPr lang="en-US" altLang="en-US" sz="2800" dirty="0" smtClean="0"/>
              <a:t> </a:t>
            </a:r>
            <a:r>
              <a:rPr lang="en-US" altLang="en-US" dirty="0" smtClean="0"/>
              <a:t>to</a:t>
            </a:r>
            <a:r>
              <a:rPr lang="en-US" altLang="en-US" sz="2800" dirty="0" smtClean="0"/>
              <a:t> </a:t>
            </a:r>
            <a:r>
              <a:rPr lang="en-US" altLang="en-US" dirty="0" smtClean="0"/>
              <a:t>His</a:t>
            </a:r>
            <a:r>
              <a:rPr lang="en-US" altLang="en-US" sz="2800" dirty="0" smtClean="0"/>
              <a:t> </a:t>
            </a:r>
            <a:r>
              <a:rPr lang="en-US" altLang="en-US" dirty="0" smtClean="0"/>
              <a:t>specific</a:t>
            </a:r>
            <a:r>
              <a:rPr lang="en-US" altLang="en-US" sz="2800" dirty="0" smtClean="0"/>
              <a:t> </a:t>
            </a:r>
            <a:r>
              <a:rPr lang="en-US" altLang="en-US" dirty="0" smtClean="0"/>
              <a:t>instruction?</a:t>
            </a:r>
          </a:p>
          <a:p>
            <a:pPr marL="304800" indent="-304800" eaLnBrk="1" hangingPunct="1">
              <a:spcBef>
                <a:spcPts val="0"/>
              </a:spcBef>
              <a:spcAft>
                <a:spcPts val="600"/>
              </a:spcAft>
              <a:buClr>
                <a:srgbClr val="FFFF00"/>
              </a:buClr>
            </a:pPr>
            <a:r>
              <a:rPr lang="en-US" altLang="en-US" dirty="0" smtClean="0"/>
              <a:t>Did God accept a change in the fire He instructed?</a:t>
            </a:r>
            <a:endParaRPr lang="en-US" altLang="en-US" dirty="0"/>
          </a:p>
          <a:p>
            <a:pPr lvl="1" eaLnBrk="1" hangingPunct="1">
              <a:spcBef>
                <a:spcPts val="0"/>
              </a:spcBef>
              <a:spcAft>
                <a:spcPts val="600"/>
              </a:spcAft>
              <a:buClr>
                <a:srgbClr val="FFFFFF"/>
              </a:buClr>
              <a:buSzPct val="70000"/>
              <a:buFont typeface="Wingdings" panose="05000000000000000000" pitchFamily="2" charset="2"/>
              <a:buChar char="§"/>
            </a:pPr>
            <a:r>
              <a:rPr lang="en-US" altLang="en-US" sz="2800" dirty="0" smtClean="0">
                <a:solidFill>
                  <a:srgbClr val="47FF47"/>
                </a:solidFill>
                <a:cs typeface="Times New Roman" panose="02020603050405020304" pitchFamily="18" charset="0"/>
              </a:rPr>
              <a:t>O.T. </a:t>
            </a:r>
            <a:r>
              <a:rPr lang="en-US" altLang="en-US" sz="2800" dirty="0">
                <a:solidFill>
                  <a:srgbClr val="47FF47"/>
                </a:solidFill>
                <a:cs typeface="Times New Roman" panose="02020603050405020304" pitchFamily="18" charset="0"/>
              </a:rPr>
              <a:t>specified fire from altar (</a:t>
            </a:r>
            <a:r>
              <a:rPr lang="en-US" altLang="en-US" sz="2800" b="1" i="1" dirty="0">
                <a:solidFill>
                  <a:srgbClr val="FFFF00"/>
                </a:solidFill>
                <a:cs typeface="Times New Roman" panose="02020603050405020304" pitchFamily="18" charset="0"/>
                <a:sym typeface="Times New Roman Bold Italic" charset="0"/>
              </a:rPr>
              <a:t>Num. 16:46</a:t>
            </a:r>
            <a:r>
              <a:rPr lang="en-US" altLang="en-US" sz="2800" dirty="0">
                <a:solidFill>
                  <a:srgbClr val="47FF47"/>
                </a:solidFill>
                <a:cs typeface="Times New Roman" panose="02020603050405020304" pitchFamily="18" charset="0"/>
              </a:rPr>
              <a:t>; </a:t>
            </a:r>
            <a:r>
              <a:rPr lang="en-US" altLang="en-US" sz="2800" b="1" i="1" dirty="0">
                <a:solidFill>
                  <a:srgbClr val="FFFF00"/>
                </a:solidFill>
                <a:cs typeface="Times New Roman" panose="02020603050405020304" pitchFamily="18" charset="0"/>
                <a:sym typeface="Times New Roman Bold Italic" charset="0"/>
              </a:rPr>
              <a:t>Lev. 16:12f</a:t>
            </a:r>
            <a:r>
              <a:rPr lang="en-US" altLang="en-US" sz="2800" dirty="0">
                <a:solidFill>
                  <a:srgbClr val="47FF47"/>
                </a:solidFill>
                <a:cs typeface="Times New Roman" panose="02020603050405020304" pitchFamily="18" charset="0"/>
              </a:rPr>
              <a:t>)</a:t>
            </a:r>
            <a:endParaRPr lang="en-US" altLang="en-US" sz="2800" dirty="0">
              <a:cs typeface="Times New Roman" panose="02020603050405020304" pitchFamily="18" charset="0"/>
            </a:endParaRPr>
          </a:p>
          <a:p>
            <a:pPr lvl="1" eaLnBrk="1" hangingPunct="1">
              <a:spcBef>
                <a:spcPts val="0"/>
              </a:spcBef>
              <a:spcAft>
                <a:spcPts val="600"/>
              </a:spcAft>
              <a:buClr>
                <a:srgbClr val="FFFFFF"/>
              </a:buClr>
              <a:buSzPct val="70000"/>
              <a:buFont typeface="Wingdings" panose="05000000000000000000" pitchFamily="2" charset="2"/>
              <a:buChar char="§"/>
            </a:pPr>
            <a:r>
              <a:rPr lang="en-US" altLang="en-US" sz="2800" dirty="0" smtClean="0">
                <a:solidFill>
                  <a:srgbClr val="47FF47"/>
                </a:solidFill>
                <a:cs typeface="Times New Roman" panose="02020603050405020304" pitchFamily="18" charset="0"/>
              </a:rPr>
              <a:t>O.T. </a:t>
            </a:r>
            <a:r>
              <a:rPr lang="en-US" altLang="en-US" sz="2800" dirty="0">
                <a:solidFill>
                  <a:srgbClr val="47FF47"/>
                </a:solidFill>
                <a:cs typeface="Times New Roman" panose="02020603050405020304" pitchFamily="18" charset="0"/>
              </a:rPr>
              <a:t>forbade</a:t>
            </a:r>
            <a:r>
              <a:rPr lang="en-US" altLang="en-US" sz="2400" dirty="0">
                <a:solidFill>
                  <a:srgbClr val="47FF47"/>
                </a:solidFill>
                <a:cs typeface="Times New Roman" panose="02020603050405020304" pitchFamily="18" charset="0"/>
              </a:rPr>
              <a:t> </a:t>
            </a:r>
            <a:r>
              <a:rPr lang="en-US" altLang="en-US" sz="2800" dirty="0">
                <a:solidFill>
                  <a:srgbClr val="47FF47"/>
                </a:solidFill>
                <a:cs typeface="Times New Roman" panose="02020603050405020304" pitchFamily="18" charset="0"/>
              </a:rPr>
              <a:t>addition</a:t>
            </a:r>
            <a:r>
              <a:rPr lang="en-US" altLang="en-US" sz="2000" dirty="0">
                <a:solidFill>
                  <a:srgbClr val="47FF47"/>
                </a:solidFill>
                <a:cs typeface="Times New Roman" panose="02020603050405020304" pitchFamily="18" charset="0"/>
              </a:rPr>
              <a:t> </a:t>
            </a:r>
            <a:r>
              <a:rPr lang="en-US" altLang="en-US" sz="2800" dirty="0">
                <a:solidFill>
                  <a:srgbClr val="47FF47"/>
                </a:solidFill>
                <a:cs typeface="Times New Roman" panose="02020603050405020304" pitchFamily="18" charset="0"/>
              </a:rPr>
              <a:t>or</a:t>
            </a:r>
            <a:r>
              <a:rPr lang="en-US" altLang="en-US" sz="2000" dirty="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subtraction</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to</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His</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law</a:t>
            </a:r>
            <a:r>
              <a:rPr lang="en-US" altLang="en-US" sz="2000" dirty="0" smtClean="0">
                <a:solidFill>
                  <a:srgbClr val="47FF47"/>
                </a:solidFill>
                <a:cs typeface="Times New Roman" panose="02020603050405020304" pitchFamily="18" charset="0"/>
              </a:rPr>
              <a:t> </a:t>
            </a:r>
            <a:r>
              <a:rPr lang="en-US" altLang="en-US" sz="2800" dirty="0">
                <a:solidFill>
                  <a:srgbClr val="47FF47"/>
                </a:solidFill>
                <a:cs typeface="Times New Roman" panose="02020603050405020304" pitchFamily="18" charset="0"/>
              </a:rPr>
              <a:t>(</a:t>
            </a:r>
            <a:r>
              <a:rPr lang="en-US" altLang="en-US" sz="2800" b="1" i="1" dirty="0">
                <a:solidFill>
                  <a:srgbClr val="FFFF00"/>
                </a:solidFill>
                <a:cs typeface="Times New Roman" panose="02020603050405020304" pitchFamily="18" charset="0"/>
                <a:sym typeface="Times New Roman Bold Italic" charset="0"/>
              </a:rPr>
              <a:t>Deut.</a:t>
            </a:r>
            <a:r>
              <a:rPr lang="en-US" altLang="en-US" sz="2000" b="1" i="1" dirty="0">
                <a:solidFill>
                  <a:srgbClr val="FFFF00"/>
                </a:solidFill>
                <a:cs typeface="Times New Roman" panose="02020603050405020304" pitchFamily="18" charset="0"/>
                <a:sym typeface="Times New Roman Bold Italic" charset="0"/>
              </a:rPr>
              <a:t> </a:t>
            </a:r>
            <a:r>
              <a:rPr lang="en-US" altLang="en-US" sz="2800" b="1" i="1" dirty="0">
                <a:solidFill>
                  <a:srgbClr val="FFFF00"/>
                </a:solidFill>
                <a:cs typeface="Times New Roman" panose="02020603050405020304" pitchFamily="18" charset="0"/>
                <a:sym typeface="Times New Roman Bold Italic" charset="0"/>
              </a:rPr>
              <a:t>4:2</a:t>
            </a:r>
            <a:r>
              <a:rPr lang="en-US" altLang="en-US" sz="2800" dirty="0">
                <a:solidFill>
                  <a:srgbClr val="47FF47"/>
                </a:solidFill>
                <a:cs typeface="Times New Roman" panose="02020603050405020304" pitchFamily="18" charset="0"/>
              </a:rPr>
              <a:t>)</a:t>
            </a:r>
            <a:endParaRPr lang="en-US" altLang="en-US" sz="2800" dirty="0">
              <a:cs typeface="Times New Roman" panose="02020603050405020304" pitchFamily="18" charset="0"/>
            </a:endParaRPr>
          </a:p>
          <a:p>
            <a:pPr lvl="1" eaLnBrk="1" hangingPunct="1">
              <a:spcBef>
                <a:spcPts val="0"/>
              </a:spcBef>
              <a:spcAft>
                <a:spcPts val="600"/>
              </a:spcAft>
              <a:buClr>
                <a:srgbClr val="FFFFFF"/>
              </a:buClr>
              <a:buSzPct val="70000"/>
              <a:buFont typeface="Wingdings" panose="05000000000000000000" pitchFamily="2" charset="2"/>
              <a:buChar char="§"/>
            </a:pPr>
            <a:r>
              <a:rPr lang="en-US" altLang="en-US" sz="2800" dirty="0" err="1">
                <a:solidFill>
                  <a:srgbClr val="47FF47"/>
                </a:solidFill>
                <a:cs typeface="Times New Roman" panose="02020603050405020304" pitchFamily="18" charset="0"/>
              </a:rPr>
              <a:t>Nadab</a:t>
            </a:r>
            <a:r>
              <a:rPr lang="en-US" altLang="en-US" sz="2800" dirty="0">
                <a:solidFill>
                  <a:srgbClr val="47FF47"/>
                </a:solidFill>
                <a:cs typeface="Times New Roman" panose="02020603050405020304" pitchFamily="18" charset="0"/>
              </a:rPr>
              <a:t> &amp; </a:t>
            </a:r>
            <a:r>
              <a:rPr lang="en-US" altLang="en-US" sz="2800" dirty="0" err="1">
                <a:solidFill>
                  <a:srgbClr val="47FF47"/>
                </a:solidFill>
                <a:cs typeface="Times New Roman" panose="02020603050405020304" pitchFamily="18" charset="0"/>
              </a:rPr>
              <a:t>Abihu</a:t>
            </a:r>
            <a:r>
              <a:rPr lang="en-US" altLang="en-US" sz="2800" dirty="0">
                <a:solidFill>
                  <a:srgbClr val="47FF47"/>
                </a:solidFill>
                <a:cs typeface="Times New Roman" panose="02020603050405020304" pitchFamily="18" charset="0"/>
              </a:rPr>
              <a:t> offered strange fire &amp; died (</a:t>
            </a:r>
            <a:r>
              <a:rPr lang="en-US" altLang="en-US" sz="2800" b="1" i="1" dirty="0">
                <a:solidFill>
                  <a:srgbClr val="FFFF00"/>
                </a:solidFill>
                <a:cs typeface="Times New Roman" panose="02020603050405020304" pitchFamily="18" charset="0"/>
                <a:sym typeface="Times New Roman Bold Italic" charset="0"/>
              </a:rPr>
              <a:t>Lev. 10:1-2</a:t>
            </a:r>
            <a:r>
              <a:rPr lang="en-US" altLang="en-US" sz="2800" dirty="0">
                <a:solidFill>
                  <a:srgbClr val="47FF47"/>
                </a:solidFill>
                <a:cs typeface="Times New Roman" panose="02020603050405020304" pitchFamily="18" charset="0"/>
              </a:rPr>
              <a:t>)</a:t>
            </a:r>
            <a:endParaRPr lang="en-US" altLang="en-US" sz="2800" dirty="0">
              <a:cs typeface="Times New Roman" panose="02020603050405020304" pitchFamily="18" charset="0"/>
            </a:endParaRPr>
          </a:p>
          <a:p>
            <a:pPr marL="304800" indent="-304800" eaLnBrk="1" hangingPunct="1">
              <a:spcBef>
                <a:spcPts val="0"/>
              </a:spcBef>
              <a:spcAft>
                <a:spcPts val="600"/>
              </a:spcAft>
              <a:buClr>
                <a:srgbClr val="FFFF00"/>
              </a:buClr>
            </a:pPr>
            <a:r>
              <a:rPr lang="en-US" altLang="en-US" dirty="0" smtClean="0"/>
              <a:t>Will</a:t>
            </a:r>
            <a:r>
              <a:rPr lang="en-US" altLang="en-US" sz="2000" dirty="0" smtClean="0"/>
              <a:t> </a:t>
            </a:r>
            <a:r>
              <a:rPr lang="en-US" altLang="en-US" dirty="0" smtClean="0"/>
              <a:t>He</a:t>
            </a:r>
            <a:r>
              <a:rPr lang="en-US" altLang="en-US" sz="2000" dirty="0" smtClean="0"/>
              <a:t> </a:t>
            </a:r>
            <a:r>
              <a:rPr lang="en-US" altLang="en-US" dirty="0" smtClean="0"/>
              <a:t>accept</a:t>
            </a:r>
            <a:r>
              <a:rPr lang="en-US" altLang="en-US" sz="2000" dirty="0" smtClean="0"/>
              <a:t> </a:t>
            </a:r>
            <a:r>
              <a:rPr lang="en-US" altLang="en-US" dirty="0" smtClean="0"/>
              <a:t>change</a:t>
            </a:r>
            <a:r>
              <a:rPr lang="en-US" altLang="en-US" sz="2000" dirty="0" smtClean="0"/>
              <a:t> </a:t>
            </a:r>
            <a:r>
              <a:rPr lang="en-US" altLang="en-US" dirty="0" smtClean="0"/>
              <a:t>in music</a:t>
            </a:r>
            <a:r>
              <a:rPr lang="en-US" altLang="en-US" sz="2000" dirty="0" smtClean="0"/>
              <a:t> </a:t>
            </a:r>
            <a:r>
              <a:rPr lang="en-US" altLang="en-US" dirty="0" smtClean="0"/>
              <a:t>He</a:t>
            </a:r>
            <a:r>
              <a:rPr lang="en-US" altLang="en-US" sz="2000" dirty="0" smtClean="0"/>
              <a:t> </a:t>
            </a:r>
            <a:r>
              <a:rPr lang="en-US" altLang="en-US" dirty="0" smtClean="0"/>
              <a:t>instructed</a:t>
            </a:r>
            <a:r>
              <a:rPr lang="en-US" altLang="en-US" sz="2000" dirty="0" smtClean="0"/>
              <a:t> </a:t>
            </a:r>
            <a:r>
              <a:rPr lang="en-US" altLang="en-US" dirty="0" smtClean="0"/>
              <a:t>church?</a:t>
            </a:r>
            <a:endParaRPr lang="en-US" altLang="en-US" dirty="0"/>
          </a:p>
          <a:p>
            <a:pPr lvl="1" eaLnBrk="1" hangingPunct="1">
              <a:spcBef>
                <a:spcPts val="0"/>
              </a:spcBef>
              <a:spcAft>
                <a:spcPts val="600"/>
              </a:spcAft>
              <a:buClr>
                <a:srgbClr val="FFFFFF"/>
              </a:buClr>
              <a:buSzPct val="70000"/>
              <a:buFont typeface="Wingdings" panose="05000000000000000000" pitchFamily="2" charset="2"/>
              <a:buChar char="Ø"/>
            </a:pPr>
            <a:r>
              <a:rPr lang="en-US" altLang="en-US" sz="2800" dirty="0">
                <a:solidFill>
                  <a:srgbClr val="FFCCCC"/>
                </a:solidFill>
                <a:cs typeface="Times New Roman" panose="02020603050405020304" pitchFamily="18" charset="0"/>
              </a:rPr>
              <a:t>Gospel specifies </a:t>
            </a:r>
            <a:r>
              <a:rPr lang="en-US" altLang="en-US" sz="2800" dirty="0" smtClean="0">
                <a:solidFill>
                  <a:srgbClr val="FFCCCC"/>
                </a:solidFill>
                <a:cs typeface="Times New Roman" panose="02020603050405020304" pitchFamily="18" charset="0"/>
              </a:rPr>
              <a:t>singing in worship during gospel age (</a:t>
            </a:r>
            <a:r>
              <a:rPr lang="en-US" altLang="en-US" sz="2800" dirty="0" smtClean="0">
                <a:solidFill>
                  <a:srgbClr val="FFFF00"/>
                </a:solidFill>
                <a:cs typeface="Times New Roman" panose="02020603050405020304" pitchFamily="18" charset="0"/>
                <a:sym typeface="Times New Roman Bold Italic" charset="0"/>
              </a:rPr>
              <a:t>Eph</a:t>
            </a:r>
            <a:r>
              <a:rPr lang="en-US" altLang="en-US" sz="2800" dirty="0">
                <a:solidFill>
                  <a:srgbClr val="FFFF00"/>
                </a:solidFill>
                <a:cs typeface="Times New Roman" panose="02020603050405020304" pitchFamily="18" charset="0"/>
                <a:sym typeface="Times New Roman Bold Italic" charset="0"/>
              </a:rPr>
              <a:t>.</a:t>
            </a:r>
            <a:r>
              <a:rPr lang="en-US" altLang="en-US" sz="1800" dirty="0">
                <a:solidFill>
                  <a:srgbClr val="FFFF00"/>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5:19</a:t>
            </a:r>
            <a:r>
              <a:rPr lang="en-US" altLang="en-US" sz="2800" dirty="0">
                <a:solidFill>
                  <a:srgbClr val="FFCCCC"/>
                </a:solidFill>
                <a:cs typeface="Times New Roman" panose="02020603050405020304" pitchFamily="18" charset="0"/>
                <a:sym typeface="Times New Roman Bold Italic" charset="0"/>
              </a:rPr>
              <a:t>;</a:t>
            </a:r>
            <a:r>
              <a:rPr lang="en-US" altLang="en-US" sz="2000" dirty="0">
                <a:solidFill>
                  <a:srgbClr val="FFCCCC"/>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Col.</a:t>
            </a:r>
            <a:r>
              <a:rPr lang="en-US" altLang="en-US" sz="1800" dirty="0">
                <a:solidFill>
                  <a:srgbClr val="FFFF00"/>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3:16</a:t>
            </a:r>
            <a:r>
              <a:rPr lang="en-US" altLang="en-US" sz="2800" dirty="0" smtClean="0">
                <a:solidFill>
                  <a:srgbClr val="FFCCCC"/>
                </a:solidFill>
                <a:cs typeface="Times New Roman" panose="02020603050405020304" pitchFamily="18" charset="0"/>
                <a:sym typeface="Times New Roman Bold Italic" charset="0"/>
              </a:rPr>
              <a:t>;</a:t>
            </a:r>
            <a:r>
              <a:rPr lang="en-US" altLang="en-US" sz="2000" dirty="0" smtClean="0">
                <a:solidFill>
                  <a:srgbClr val="FFCCCC"/>
                </a:solidFill>
                <a:cs typeface="Times New Roman" panose="02020603050405020304" pitchFamily="18" charset="0"/>
                <a:sym typeface="Times New Roman Bold Italic" charset="0"/>
              </a:rPr>
              <a:t> </a:t>
            </a:r>
            <a:r>
              <a:rPr lang="en-US" altLang="en-US" sz="2800" dirty="0" smtClean="0">
                <a:solidFill>
                  <a:srgbClr val="FFFF00"/>
                </a:solidFill>
                <a:cs typeface="Times New Roman" panose="02020603050405020304" pitchFamily="18" charset="0"/>
                <a:sym typeface="Times New Roman Bold Italic" charset="0"/>
              </a:rPr>
              <a:t>Heb.</a:t>
            </a:r>
            <a:r>
              <a:rPr lang="en-US" altLang="en-US" sz="1800" dirty="0" smtClean="0">
                <a:solidFill>
                  <a:srgbClr val="FFFF00"/>
                </a:solidFill>
                <a:cs typeface="Times New Roman" panose="02020603050405020304" pitchFamily="18" charset="0"/>
                <a:sym typeface="Times New Roman Bold Italic" charset="0"/>
              </a:rPr>
              <a:t> </a:t>
            </a:r>
            <a:r>
              <a:rPr lang="en-US" altLang="en-US" sz="2800" dirty="0" smtClean="0">
                <a:solidFill>
                  <a:srgbClr val="FFFF00"/>
                </a:solidFill>
                <a:cs typeface="Times New Roman" panose="02020603050405020304" pitchFamily="18" charset="0"/>
                <a:sym typeface="Times New Roman Bold Italic" charset="0"/>
              </a:rPr>
              <a:t>2:12</a:t>
            </a:r>
            <a:r>
              <a:rPr lang="en-US" altLang="en-US" sz="2800" dirty="0" smtClean="0">
                <a:solidFill>
                  <a:srgbClr val="FFCCCC"/>
                </a:solidFill>
                <a:cs typeface="Times New Roman" panose="02020603050405020304" pitchFamily="18" charset="0"/>
                <a:sym typeface="Times New Roman Bold Italic" charset="0"/>
              </a:rPr>
              <a:t>;</a:t>
            </a:r>
            <a:r>
              <a:rPr lang="en-US" altLang="en-US" sz="2000" dirty="0" smtClean="0">
                <a:solidFill>
                  <a:srgbClr val="FFCCCC"/>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Jas.</a:t>
            </a:r>
            <a:r>
              <a:rPr lang="en-US" altLang="en-US" sz="1800" dirty="0">
                <a:solidFill>
                  <a:srgbClr val="FFFF00"/>
                </a:solidFill>
                <a:cs typeface="Times New Roman" panose="02020603050405020304" pitchFamily="18" charset="0"/>
                <a:sym typeface="Times New Roman Bold Italic" charset="0"/>
              </a:rPr>
              <a:t> </a:t>
            </a:r>
            <a:r>
              <a:rPr lang="en-US" altLang="en-US" sz="2800" dirty="0" smtClean="0">
                <a:solidFill>
                  <a:srgbClr val="FFFF00"/>
                </a:solidFill>
                <a:cs typeface="Times New Roman" panose="02020603050405020304" pitchFamily="18" charset="0"/>
                <a:sym typeface="Times New Roman Bold Italic" charset="0"/>
              </a:rPr>
              <a:t>5:13</a:t>
            </a:r>
            <a:r>
              <a:rPr lang="en-US" altLang="en-US" sz="2800" dirty="0" smtClean="0">
                <a:solidFill>
                  <a:srgbClr val="FFCCCC"/>
                </a:solidFill>
                <a:cs typeface="Times New Roman" panose="02020603050405020304" pitchFamily="18" charset="0"/>
              </a:rPr>
              <a:t>;</a:t>
            </a:r>
            <a:r>
              <a:rPr lang="en-US" altLang="en-US" sz="1800" dirty="0" smtClean="0">
                <a:solidFill>
                  <a:srgbClr val="FFCCCC"/>
                </a:solidFill>
                <a:cs typeface="Times New Roman" panose="02020603050405020304" pitchFamily="18" charset="0"/>
              </a:rPr>
              <a:t> </a:t>
            </a:r>
            <a:r>
              <a:rPr lang="en-US" altLang="en-US" sz="2800" dirty="0">
                <a:solidFill>
                  <a:srgbClr val="FFFF00"/>
                </a:solidFill>
                <a:cs typeface="Times New Roman" panose="02020603050405020304" pitchFamily="18" charset="0"/>
              </a:rPr>
              <a:t>Acts</a:t>
            </a:r>
            <a:r>
              <a:rPr lang="en-US" altLang="en-US" sz="1600" dirty="0">
                <a:solidFill>
                  <a:srgbClr val="FFFF00"/>
                </a:solidFill>
                <a:cs typeface="Times New Roman" panose="02020603050405020304" pitchFamily="18" charset="0"/>
              </a:rPr>
              <a:t> </a:t>
            </a:r>
            <a:r>
              <a:rPr lang="en-US" altLang="en-US" sz="2800" dirty="0">
                <a:solidFill>
                  <a:srgbClr val="FFFF00"/>
                </a:solidFill>
                <a:cs typeface="Times New Roman" panose="02020603050405020304" pitchFamily="18" charset="0"/>
              </a:rPr>
              <a:t>16:25</a:t>
            </a:r>
            <a:r>
              <a:rPr lang="en-US" altLang="en-US" sz="2400" dirty="0">
                <a:solidFill>
                  <a:srgbClr val="FFCCCC"/>
                </a:solidFill>
                <a:cs typeface="Times New Roman" panose="02020603050405020304" pitchFamily="18" charset="0"/>
              </a:rPr>
              <a:t>;</a:t>
            </a:r>
            <a:r>
              <a:rPr lang="en-US" altLang="en-US" sz="1800" dirty="0">
                <a:solidFill>
                  <a:srgbClr val="FFCCCC"/>
                </a:solidFill>
                <a:cs typeface="Times New Roman" panose="02020603050405020304" pitchFamily="18" charset="0"/>
              </a:rPr>
              <a:t> </a:t>
            </a:r>
            <a:r>
              <a:rPr lang="en-US" altLang="en-US" sz="2400" dirty="0" smtClean="0">
                <a:solidFill>
                  <a:srgbClr val="FFFF00"/>
                </a:solidFill>
                <a:cs typeface="Times New Roman" panose="02020603050405020304" pitchFamily="18" charset="0"/>
              </a:rPr>
              <a:t>etc.</a:t>
            </a:r>
            <a:r>
              <a:rPr lang="en-US" altLang="en-US" sz="2800" dirty="0" smtClean="0">
                <a:solidFill>
                  <a:srgbClr val="FFCCCC"/>
                </a:solidFill>
                <a:cs typeface="Times New Roman" panose="02020603050405020304" pitchFamily="18" charset="0"/>
              </a:rPr>
              <a:t>)</a:t>
            </a:r>
            <a:endParaRPr lang="en-US" altLang="en-US" sz="2800" dirty="0">
              <a:solidFill>
                <a:srgbClr val="FFCCCC"/>
              </a:solidFill>
              <a:cs typeface="Times New Roman" panose="02020603050405020304" pitchFamily="18" charset="0"/>
            </a:endParaRPr>
          </a:p>
          <a:p>
            <a:pPr lvl="1" eaLnBrk="1" hangingPunct="1">
              <a:spcBef>
                <a:spcPts val="0"/>
              </a:spcBef>
              <a:spcAft>
                <a:spcPts val="600"/>
              </a:spcAft>
              <a:buClr>
                <a:srgbClr val="FFFFFF"/>
              </a:buClr>
              <a:buSzPct val="70000"/>
              <a:buFont typeface="Wingdings" panose="05000000000000000000" pitchFamily="2" charset="2"/>
              <a:buChar char="Ø"/>
            </a:pPr>
            <a:r>
              <a:rPr lang="en-US" altLang="en-US" sz="2800" dirty="0">
                <a:solidFill>
                  <a:srgbClr val="FFCCCC"/>
                </a:solidFill>
                <a:cs typeface="Times New Roman" panose="02020603050405020304" pitchFamily="18" charset="0"/>
              </a:rPr>
              <a:t>Gospel</a:t>
            </a:r>
            <a:r>
              <a:rPr lang="en-US" altLang="en-US" sz="1800" dirty="0">
                <a:solidFill>
                  <a:srgbClr val="FFCCCC"/>
                </a:solidFill>
                <a:cs typeface="Times New Roman" panose="02020603050405020304" pitchFamily="18" charset="0"/>
              </a:rPr>
              <a:t> </a:t>
            </a:r>
            <a:r>
              <a:rPr lang="en-US" altLang="en-US" sz="2800" dirty="0">
                <a:solidFill>
                  <a:srgbClr val="FFCCCC"/>
                </a:solidFill>
                <a:cs typeface="Times New Roman" panose="02020603050405020304" pitchFamily="18" charset="0"/>
              </a:rPr>
              <a:t>forbids</a:t>
            </a:r>
            <a:r>
              <a:rPr lang="en-US" altLang="en-US" sz="1800" dirty="0">
                <a:solidFill>
                  <a:srgbClr val="FFCCCC"/>
                </a:solidFill>
                <a:cs typeface="Times New Roman" panose="02020603050405020304" pitchFamily="18" charset="0"/>
              </a:rPr>
              <a:t> </a:t>
            </a:r>
            <a:r>
              <a:rPr lang="en-US" altLang="en-US" sz="2800" dirty="0">
                <a:solidFill>
                  <a:srgbClr val="FFCCCC"/>
                </a:solidFill>
                <a:cs typeface="Times New Roman" panose="02020603050405020304" pitchFamily="18" charset="0"/>
              </a:rPr>
              <a:t>change</a:t>
            </a:r>
            <a:r>
              <a:rPr lang="en-US" altLang="en-US" sz="1800" dirty="0">
                <a:solidFill>
                  <a:srgbClr val="FFCCCC"/>
                </a:solidFill>
                <a:cs typeface="Times New Roman" panose="02020603050405020304" pitchFamily="18" charset="0"/>
              </a:rPr>
              <a:t> </a:t>
            </a:r>
            <a:r>
              <a:rPr lang="en-US" altLang="en-US" sz="2800" dirty="0">
                <a:solidFill>
                  <a:srgbClr val="FFCCCC"/>
                </a:solidFill>
                <a:cs typeface="Times New Roman" panose="02020603050405020304" pitchFamily="18" charset="0"/>
              </a:rPr>
              <a:t>of</a:t>
            </a:r>
            <a:r>
              <a:rPr lang="en-US" altLang="en-US" sz="2000" dirty="0">
                <a:solidFill>
                  <a:srgbClr val="FFCCCC"/>
                </a:solidFill>
                <a:cs typeface="Times New Roman" panose="02020603050405020304" pitchFamily="18" charset="0"/>
              </a:rPr>
              <a:t> </a:t>
            </a:r>
            <a:r>
              <a:rPr lang="en-US" altLang="en-US" sz="2800" dirty="0">
                <a:solidFill>
                  <a:srgbClr val="FFCCCC"/>
                </a:solidFill>
                <a:cs typeface="Times New Roman" panose="02020603050405020304" pitchFamily="18" charset="0"/>
              </a:rPr>
              <a:t>teaching</a:t>
            </a:r>
            <a:r>
              <a:rPr lang="en-US" altLang="en-US" sz="1800" dirty="0">
                <a:solidFill>
                  <a:srgbClr val="FFCCCC"/>
                </a:solidFill>
                <a:cs typeface="Times New Roman" panose="02020603050405020304" pitchFamily="18" charset="0"/>
              </a:rPr>
              <a:t> </a:t>
            </a:r>
            <a:r>
              <a:rPr lang="en-US" altLang="en-US" sz="2800" dirty="0">
                <a:solidFill>
                  <a:srgbClr val="FFCCCC"/>
                </a:solidFill>
                <a:cs typeface="Times New Roman" panose="02020603050405020304" pitchFamily="18" charset="0"/>
              </a:rPr>
              <a:t>(</a:t>
            </a:r>
            <a:r>
              <a:rPr lang="en-US" altLang="en-US" sz="2800" dirty="0">
                <a:solidFill>
                  <a:srgbClr val="FFFF00"/>
                </a:solidFill>
                <a:cs typeface="Times New Roman" panose="02020603050405020304" pitchFamily="18" charset="0"/>
                <a:sym typeface="Times New Roman Bold Italic" charset="0"/>
              </a:rPr>
              <a:t>2</a:t>
            </a:r>
            <a:r>
              <a:rPr lang="en-US" altLang="en-US" sz="1800" dirty="0">
                <a:solidFill>
                  <a:srgbClr val="FFFF00"/>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Jn.</a:t>
            </a:r>
            <a:r>
              <a:rPr lang="en-US" altLang="en-US" sz="1800" dirty="0">
                <a:solidFill>
                  <a:srgbClr val="FFFF00"/>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9</a:t>
            </a:r>
            <a:r>
              <a:rPr lang="en-US" altLang="en-US" sz="2800" dirty="0">
                <a:solidFill>
                  <a:srgbClr val="FFCCCC"/>
                </a:solidFill>
                <a:cs typeface="Times New Roman" panose="02020603050405020304" pitchFamily="18" charset="0"/>
                <a:sym typeface="Times New Roman Bold Italic" charset="0"/>
              </a:rPr>
              <a:t>; </a:t>
            </a:r>
            <a:r>
              <a:rPr lang="en-US" altLang="en-US" sz="2800" dirty="0">
                <a:solidFill>
                  <a:srgbClr val="FFFF00"/>
                </a:solidFill>
                <a:cs typeface="Times New Roman" panose="02020603050405020304" pitchFamily="18" charset="0"/>
                <a:sym typeface="Times New Roman Bold Italic" charset="0"/>
              </a:rPr>
              <a:t>Rev.</a:t>
            </a:r>
            <a:r>
              <a:rPr lang="en-US" altLang="en-US" sz="1800" dirty="0">
                <a:solidFill>
                  <a:srgbClr val="FFFF00"/>
                </a:solidFill>
                <a:cs typeface="Times New Roman" panose="02020603050405020304" pitchFamily="18" charset="0"/>
                <a:sym typeface="Times New Roman Bold Italic" charset="0"/>
              </a:rPr>
              <a:t> </a:t>
            </a:r>
            <a:r>
              <a:rPr lang="en-US" altLang="en-US" sz="2800" dirty="0" smtClean="0">
                <a:solidFill>
                  <a:srgbClr val="FFFF00"/>
                </a:solidFill>
                <a:cs typeface="Times New Roman" panose="02020603050405020304" pitchFamily="18" charset="0"/>
                <a:sym typeface="Times New Roman Bold Italic" charset="0"/>
              </a:rPr>
              <a:t>22:18-19</a:t>
            </a:r>
            <a:r>
              <a:rPr lang="en-US" altLang="en-US" sz="2800" dirty="0" smtClean="0">
                <a:solidFill>
                  <a:srgbClr val="FFCCCC"/>
                </a:solidFill>
                <a:cs typeface="Times New Roman" panose="02020603050405020304" pitchFamily="18" charset="0"/>
              </a:rPr>
              <a:t>)</a:t>
            </a:r>
            <a:endParaRPr lang="en-US" altLang="en-US" sz="2800" dirty="0">
              <a:solidFill>
                <a:srgbClr val="FFCCCC"/>
              </a:solidFill>
              <a:cs typeface="Times New Roman" panose="02020603050405020304" pitchFamily="18" charset="0"/>
            </a:endParaRPr>
          </a:p>
          <a:p>
            <a:pPr lvl="1" eaLnBrk="1" hangingPunct="1">
              <a:spcBef>
                <a:spcPts val="0"/>
              </a:spcBef>
              <a:spcAft>
                <a:spcPts val="600"/>
              </a:spcAft>
              <a:buClr>
                <a:srgbClr val="FFFFFF"/>
              </a:buClr>
              <a:buSzPct val="70000"/>
              <a:buFont typeface="Wingdings" panose="05000000000000000000" pitchFamily="2" charset="2"/>
              <a:buChar char="Ø"/>
            </a:pPr>
            <a:r>
              <a:rPr lang="en-US" altLang="en-US" sz="2800" dirty="0">
                <a:solidFill>
                  <a:srgbClr val="FFCCCC"/>
                </a:solidFill>
                <a:cs typeface="Times New Roman" panose="02020603050405020304" pitchFamily="18" charset="0"/>
              </a:rPr>
              <a:t>Lawless action will condemn (</a:t>
            </a:r>
            <a:r>
              <a:rPr lang="en-US" altLang="en-US" sz="2800" dirty="0">
                <a:solidFill>
                  <a:srgbClr val="FFFF00"/>
                </a:solidFill>
                <a:cs typeface="Times New Roman" panose="02020603050405020304" pitchFamily="18" charset="0"/>
                <a:sym typeface="Times New Roman Bold Italic" charset="0"/>
              </a:rPr>
              <a:t>Matt. 7:21-23</a:t>
            </a:r>
            <a:r>
              <a:rPr lang="en-US" altLang="en-US" sz="2800" dirty="0">
                <a:solidFill>
                  <a:srgbClr val="FFCCCC"/>
                </a:solidFill>
                <a:cs typeface="Times New Roman" panose="02020603050405020304" pitchFamily="18" charset="0"/>
              </a:rPr>
              <a:t>; </a:t>
            </a:r>
            <a:r>
              <a:rPr lang="en-US" altLang="en-US" sz="2800" dirty="0">
                <a:solidFill>
                  <a:srgbClr val="FFFF00"/>
                </a:solidFill>
                <a:cs typeface="Times New Roman" panose="02020603050405020304" pitchFamily="18" charset="0"/>
                <a:sym typeface="Times New Roman Bold Italic" charset="0"/>
              </a:rPr>
              <a:t>2 Jn. 9-11</a:t>
            </a:r>
            <a:r>
              <a:rPr lang="en-US" altLang="en-US" sz="2800" dirty="0">
                <a:solidFill>
                  <a:srgbClr val="FFCCCC"/>
                </a:solidFill>
                <a:cs typeface="Times New Roman" panose="02020603050405020304" pitchFamily="18" charset="0"/>
              </a:rPr>
              <a:t>)</a:t>
            </a:r>
          </a:p>
          <a:p>
            <a:pPr marL="304800" indent="-304800" eaLnBrk="1" hangingPunct="1">
              <a:spcBef>
                <a:spcPts val="0"/>
              </a:spcBef>
              <a:spcAft>
                <a:spcPts val="600"/>
              </a:spcAft>
              <a:buClr>
                <a:srgbClr val="FFFF00"/>
              </a:buClr>
            </a:pPr>
            <a:r>
              <a:rPr lang="en-US" altLang="en-US" dirty="0" smtClean="0">
                <a:solidFill>
                  <a:srgbClr val="66FFFF"/>
                </a:solidFill>
              </a:rPr>
              <a:t>Is</a:t>
            </a:r>
            <a:r>
              <a:rPr lang="en-US" altLang="en-US" sz="2400" dirty="0" smtClean="0">
                <a:solidFill>
                  <a:srgbClr val="66FFFF"/>
                </a:solidFill>
              </a:rPr>
              <a:t> </a:t>
            </a:r>
            <a:r>
              <a:rPr lang="en-US" altLang="en-US" dirty="0" smtClean="0">
                <a:solidFill>
                  <a:srgbClr val="66FFFF"/>
                </a:solidFill>
              </a:rPr>
              <a:t>change</a:t>
            </a:r>
            <a:r>
              <a:rPr lang="en-US" altLang="en-US" sz="2400" dirty="0" smtClean="0">
                <a:solidFill>
                  <a:srgbClr val="66FFFF"/>
                </a:solidFill>
              </a:rPr>
              <a:t> </a:t>
            </a:r>
            <a:r>
              <a:rPr lang="en-US" altLang="en-US" dirty="0" smtClean="0">
                <a:solidFill>
                  <a:srgbClr val="66FFFF"/>
                </a:solidFill>
              </a:rPr>
              <a:t>of instruction</a:t>
            </a:r>
            <a:r>
              <a:rPr lang="en-US" altLang="en-US" sz="2400" dirty="0" smtClean="0">
                <a:solidFill>
                  <a:srgbClr val="66FFFF"/>
                </a:solidFill>
              </a:rPr>
              <a:t> </a:t>
            </a:r>
            <a:r>
              <a:rPr lang="en-US" altLang="en-US" dirty="0" smtClean="0">
                <a:solidFill>
                  <a:srgbClr val="66FFFF"/>
                </a:solidFill>
              </a:rPr>
              <a:t>specified</a:t>
            </a:r>
            <a:r>
              <a:rPr lang="en-US" altLang="en-US" sz="2400" dirty="0" smtClean="0">
                <a:solidFill>
                  <a:srgbClr val="66FFFF"/>
                </a:solidFill>
              </a:rPr>
              <a:t> </a:t>
            </a:r>
            <a:r>
              <a:rPr lang="en-US" altLang="en-US" dirty="0" smtClean="0">
                <a:solidFill>
                  <a:srgbClr val="66FFFF"/>
                </a:solidFill>
              </a:rPr>
              <a:t>by</a:t>
            </a:r>
            <a:r>
              <a:rPr lang="en-US" altLang="en-US" sz="2400" dirty="0" smtClean="0">
                <a:solidFill>
                  <a:srgbClr val="66FFFF"/>
                </a:solidFill>
              </a:rPr>
              <a:t> </a:t>
            </a:r>
            <a:r>
              <a:rPr lang="en-US" altLang="en-US" dirty="0" smtClean="0">
                <a:solidFill>
                  <a:srgbClr val="66FFFF"/>
                </a:solidFill>
              </a:rPr>
              <a:t>God acceptable?</a:t>
            </a:r>
            <a:endParaRPr lang="en-US" altLang="en-US" dirty="0">
              <a:solidFill>
                <a:srgbClr val="66FFFF"/>
              </a:solidFill>
            </a:endParaRPr>
          </a:p>
          <a:p>
            <a:endParaRPr lang="en-US" dirty="0"/>
          </a:p>
        </p:txBody>
      </p:sp>
    </p:spTree>
    <p:extLst>
      <p:ext uri="{BB962C8B-B14F-4D97-AF65-F5344CB8AC3E}">
        <p14:creationId xmlns:p14="http://schemas.microsoft.com/office/powerpoint/2010/main" val="5307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left)">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
            <a:ext cx="7772400" cy="1143000"/>
          </a:xfrm>
        </p:spPr>
        <p:txBody>
          <a:bodyPr/>
          <a:lstStyle/>
          <a:p>
            <a:r>
              <a:rPr lang="en-US" sz="4800" b="1" dirty="0" smtClean="0"/>
              <a:t>Matthew 7:21-23</a:t>
            </a:r>
            <a:endParaRPr lang="en-US" sz="4800" b="1" dirty="0"/>
          </a:p>
        </p:txBody>
      </p:sp>
      <p:sp>
        <p:nvSpPr>
          <p:cNvPr id="5" name="TextBox 4"/>
          <p:cNvSpPr txBox="1"/>
          <p:nvPr/>
        </p:nvSpPr>
        <p:spPr>
          <a:xfrm>
            <a:off x="76200" y="1143000"/>
            <a:ext cx="8991600" cy="5078313"/>
          </a:xfrm>
          <a:prstGeom prst="rect">
            <a:avLst/>
          </a:prstGeom>
          <a:noFill/>
        </p:spPr>
        <p:txBody>
          <a:bodyPr wrap="square" rtlCol="0">
            <a:spAutoFit/>
          </a:bodyPr>
          <a:lstStyle/>
          <a:p>
            <a:r>
              <a:rPr lang="en-US" sz="3600" b="1" baseline="30000" dirty="0"/>
              <a:t>21 </a:t>
            </a:r>
            <a:r>
              <a:rPr lang="en-US" sz="3600" dirty="0"/>
              <a:t>“Not everyone who says to Me, ‘Lord, Lord,’ shall enter the kingdom of heaven, but he who does the will of My Father in heaven. </a:t>
            </a:r>
            <a:r>
              <a:rPr lang="en-US" sz="3600" b="1" baseline="30000" dirty="0"/>
              <a:t>22 </a:t>
            </a:r>
            <a:r>
              <a:rPr lang="en-US" sz="3600" dirty="0"/>
              <a:t>Many will say to Me in that day, ‘Lord, Lord, have we not prophesied in Your name, cast out demons in Your name, and done many wonders in Your name?’ </a:t>
            </a:r>
            <a:r>
              <a:rPr lang="en-US" sz="3600" b="1" baseline="30000" dirty="0"/>
              <a:t>23 </a:t>
            </a:r>
            <a:r>
              <a:rPr lang="en-US" sz="3600" dirty="0"/>
              <a:t>And then I will declare to them, ‘I never knew you; depart from Me, you who practice lawlessness</a:t>
            </a:r>
            <a:r>
              <a:rPr lang="en-US" sz="3600" dirty="0" smtClean="0"/>
              <a:t>!’”</a:t>
            </a:r>
            <a:endParaRPr lang="en-US" sz="3600" dirty="0"/>
          </a:p>
        </p:txBody>
      </p:sp>
    </p:spTree>
    <p:extLst>
      <p:ext uri="{BB962C8B-B14F-4D97-AF65-F5344CB8AC3E}">
        <p14:creationId xmlns:p14="http://schemas.microsoft.com/office/powerpoint/2010/main" val="2259217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0" y="245269"/>
            <a:ext cx="9144000"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7400" b="1" dirty="0">
                <a:solidFill>
                  <a:srgbClr val="00FFFF"/>
                </a:solidFill>
              </a:rPr>
              <a:t>Any Act of Worship Must Be </a:t>
            </a:r>
            <a:r>
              <a:rPr lang="en-US" altLang="en-US" sz="7400" b="1" dirty="0" smtClean="0">
                <a:solidFill>
                  <a:srgbClr val="00FFFF"/>
                </a:solidFill>
              </a:rPr>
              <a:t>Instructed </a:t>
            </a:r>
            <a:r>
              <a:rPr lang="en-US" altLang="en-US" sz="7400" b="1" dirty="0">
                <a:solidFill>
                  <a:srgbClr val="00FFFF"/>
                </a:solidFill>
              </a:rPr>
              <a:t>by the Gospel If It Is Acceptable to God</a:t>
            </a:r>
          </a:p>
          <a:p>
            <a:pPr algn="ctr"/>
            <a:endParaRPr lang="en-US" altLang="en-US" sz="3200" b="1" dirty="0">
              <a:solidFill>
                <a:srgbClr val="00FFFF"/>
              </a:solidFill>
            </a:endParaRPr>
          </a:p>
          <a:p>
            <a:pPr algn="ctr"/>
            <a:r>
              <a:rPr lang="en-US" altLang="en-US" sz="6600" b="1" dirty="0">
                <a:solidFill>
                  <a:srgbClr val="00FFFF"/>
                </a:solidFill>
              </a:rPr>
              <a:t>(</a:t>
            </a:r>
            <a:r>
              <a:rPr lang="en-US" altLang="en-US" sz="6600" b="1" i="1" dirty="0">
                <a:solidFill>
                  <a:schemeClr val="tx2"/>
                </a:solidFill>
              </a:rPr>
              <a:t>Matt. 7:21-23</a:t>
            </a:r>
            <a:r>
              <a:rPr lang="en-US" altLang="en-US" sz="6600" b="1" dirty="0" smtClean="0">
                <a:solidFill>
                  <a:srgbClr val="00FFFF"/>
                </a:solidFill>
              </a:rPr>
              <a:t>)</a:t>
            </a:r>
            <a:endParaRPr lang="en-US" altLang="en-US" sz="6600" b="1" dirty="0">
              <a:solidFill>
                <a:srgbClr val="00FFFF"/>
              </a:solidFill>
            </a:endParaRPr>
          </a:p>
        </p:txBody>
      </p:sp>
    </p:spTree>
    <p:extLst>
      <p:ext uri="{BB962C8B-B14F-4D97-AF65-F5344CB8AC3E}">
        <p14:creationId xmlns:p14="http://schemas.microsoft.com/office/powerpoint/2010/main" val="2502807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
            <a:ext cx="7772400" cy="1143000"/>
          </a:xfrm>
        </p:spPr>
        <p:txBody>
          <a:bodyPr/>
          <a:lstStyle/>
          <a:p>
            <a:r>
              <a:rPr lang="en-US" sz="4800" b="1" dirty="0" smtClean="0"/>
              <a:t>Matthew 7:21-23</a:t>
            </a:r>
            <a:endParaRPr lang="en-US" sz="4800" b="1" dirty="0"/>
          </a:p>
        </p:txBody>
      </p:sp>
      <p:sp>
        <p:nvSpPr>
          <p:cNvPr id="5" name="TextBox 4"/>
          <p:cNvSpPr txBox="1"/>
          <p:nvPr/>
        </p:nvSpPr>
        <p:spPr>
          <a:xfrm>
            <a:off x="76200" y="1143000"/>
            <a:ext cx="8991600" cy="3970318"/>
          </a:xfrm>
          <a:prstGeom prst="rect">
            <a:avLst/>
          </a:prstGeom>
          <a:noFill/>
        </p:spPr>
        <p:txBody>
          <a:bodyPr wrap="square" rtlCol="0">
            <a:spAutoFit/>
          </a:bodyPr>
          <a:lstStyle/>
          <a:p>
            <a:r>
              <a:rPr lang="en-US" sz="3600" b="1" baseline="30000" dirty="0"/>
              <a:t>21 </a:t>
            </a:r>
            <a:r>
              <a:rPr lang="en-US" sz="3600" dirty="0"/>
              <a:t>“Not everyone who says to Me, ‘Lord, Lord,’ shall enter the kingdom of heaven, but he who does the will of My Father in heaven. </a:t>
            </a:r>
            <a:r>
              <a:rPr lang="en-US" sz="3600" b="1" baseline="30000" dirty="0"/>
              <a:t>22 </a:t>
            </a:r>
            <a:r>
              <a:rPr lang="en-US" sz="3600" dirty="0"/>
              <a:t>Many will say to Me in that day, ‘Lord, Lord, have we not prophesied in Your name, cast out demons in Your name, and done many wonders in Your name?’ </a:t>
            </a:r>
          </a:p>
        </p:txBody>
      </p:sp>
      <p:sp>
        <p:nvSpPr>
          <p:cNvPr id="6" name="Rectangle 5"/>
          <p:cNvSpPr/>
          <p:nvPr/>
        </p:nvSpPr>
        <p:spPr bwMode="auto">
          <a:xfrm>
            <a:off x="762000" y="3406588"/>
            <a:ext cx="22098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000" dirty="0">
                <a:solidFill>
                  <a:srgbClr val="FFFFFF"/>
                </a:solidFill>
              </a:rPr>
              <a:t>p</a:t>
            </a:r>
            <a:r>
              <a:rPr kumimoji="0" lang="en-US" sz="3000" b="0" i="0" u="none" strike="noStrike" cap="none" normalizeH="0" baseline="0" dirty="0" smtClean="0">
                <a:ln>
                  <a:noFill/>
                </a:ln>
                <a:solidFill>
                  <a:srgbClr val="FFFFFF"/>
                </a:solidFill>
                <a:effectLst/>
              </a:rPr>
              <a:t>layed piano</a:t>
            </a:r>
          </a:p>
        </p:txBody>
      </p:sp>
      <p:sp>
        <p:nvSpPr>
          <p:cNvPr id="7" name="Rectangle 6"/>
          <p:cNvSpPr/>
          <p:nvPr/>
        </p:nvSpPr>
        <p:spPr bwMode="auto">
          <a:xfrm>
            <a:off x="5638800" y="3388659"/>
            <a:ext cx="32766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000" dirty="0">
                <a:solidFill>
                  <a:srgbClr val="FFFFFF"/>
                </a:solidFill>
              </a:rPr>
              <a:t>s</a:t>
            </a:r>
            <a:r>
              <a:rPr lang="en-US" sz="3000" dirty="0" smtClean="0">
                <a:solidFill>
                  <a:srgbClr val="FFFFFF"/>
                </a:solidFill>
              </a:rPr>
              <a:t>trummed the guitar</a:t>
            </a:r>
            <a:endParaRPr kumimoji="0" lang="en-US" sz="3000" b="0" i="0" u="none" strike="noStrike" cap="none" normalizeH="0" baseline="0" dirty="0" smtClean="0">
              <a:ln>
                <a:noFill/>
              </a:ln>
              <a:solidFill>
                <a:srgbClr val="FFFFFF"/>
              </a:solidFill>
              <a:effectLst/>
            </a:endParaRPr>
          </a:p>
        </p:txBody>
      </p:sp>
      <p:sp>
        <p:nvSpPr>
          <p:cNvPr id="8" name="Rectangle 7"/>
          <p:cNvSpPr/>
          <p:nvPr/>
        </p:nvSpPr>
        <p:spPr bwMode="auto">
          <a:xfrm>
            <a:off x="3505200" y="3962400"/>
            <a:ext cx="38862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solidFill>
                  <a:srgbClr val="FFFFFF"/>
                </a:solidFill>
              </a:rPr>
              <a:t>u</a:t>
            </a:r>
            <a:r>
              <a:rPr lang="en-US" sz="2800" dirty="0" smtClean="0">
                <a:solidFill>
                  <a:srgbClr val="FFFFFF"/>
                </a:solidFill>
              </a:rPr>
              <a:t>sed instruments to praise</a:t>
            </a:r>
            <a:endParaRPr kumimoji="0" lang="en-US" sz="2800" b="0" i="0" u="none" strike="noStrike" cap="none" normalizeH="0" baseline="0" dirty="0" smtClean="0">
              <a:ln>
                <a:noFill/>
              </a:ln>
              <a:solidFill>
                <a:srgbClr val="FFFFFF"/>
              </a:solidFill>
              <a:effectLst/>
            </a:endParaRPr>
          </a:p>
        </p:txBody>
      </p:sp>
      <p:sp>
        <p:nvSpPr>
          <p:cNvPr id="9" name="Rectangle 8"/>
          <p:cNvSpPr/>
          <p:nvPr/>
        </p:nvSpPr>
        <p:spPr bwMode="auto">
          <a:xfrm>
            <a:off x="1371600" y="4495800"/>
            <a:ext cx="7772400" cy="533400"/>
          </a:xfrm>
          <a:prstGeom prst="rect">
            <a:avLst/>
          </a:prstGeom>
          <a:solidFill>
            <a:srgbClr val="8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dirty="0" smtClean="0">
                <a:solidFill>
                  <a:srgbClr val="FFFF66"/>
                </a:solidFill>
              </a:rPr>
              <a:t>What will come next? What will He say?</a:t>
            </a:r>
            <a:endParaRPr kumimoji="0" lang="en-US" sz="3600" b="0" i="0" u="none" strike="noStrike" cap="none" normalizeH="0" baseline="0" dirty="0" smtClean="0">
              <a:ln>
                <a:noFill/>
              </a:ln>
              <a:solidFill>
                <a:srgbClr val="FFFF66"/>
              </a:solidFill>
              <a:effectLst/>
            </a:endParaRPr>
          </a:p>
        </p:txBody>
      </p:sp>
    </p:spTree>
    <p:extLst>
      <p:ext uri="{BB962C8B-B14F-4D97-AF65-F5344CB8AC3E}">
        <p14:creationId xmlns:p14="http://schemas.microsoft.com/office/powerpoint/2010/main" val="14818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76200"/>
            <a:ext cx="7772400" cy="1143000"/>
          </a:xfrm>
        </p:spPr>
        <p:txBody>
          <a:bodyPr/>
          <a:lstStyle/>
          <a:p>
            <a:r>
              <a:rPr lang="en-US" sz="4800" b="1" dirty="0" smtClean="0"/>
              <a:t>Matthew 7:21-23</a:t>
            </a:r>
            <a:endParaRPr lang="en-US" sz="4800" b="1" dirty="0"/>
          </a:p>
        </p:txBody>
      </p:sp>
      <p:sp>
        <p:nvSpPr>
          <p:cNvPr id="5" name="TextBox 4"/>
          <p:cNvSpPr txBox="1"/>
          <p:nvPr/>
        </p:nvSpPr>
        <p:spPr>
          <a:xfrm>
            <a:off x="76200" y="1143000"/>
            <a:ext cx="8991600" cy="5078313"/>
          </a:xfrm>
          <a:prstGeom prst="rect">
            <a:avLst/>
          </a:prstGeom>
          <a:noFill/>
        </p:spPr>
        <p:txBody>
          <a:bodyPr wrap="square" rtlCol="0">
            <a:spAutoFit/>
          </a:bodyPr>
          <a:lstStyle/>
          <a:p>
            <a:r>
              <a:rPr lang="en-US" sz="3600" b="1" baseline="30000" dirty="0"/>
              <a:t>21 </a:t>
            </a:r>
            <a:r>
              <a:rPr lang="en-US" sz="3600" dirty="0"/>
              <a:t>“Not everyone who says to Me, ‘Lord, Lord,’ shall enter the kingdom of heaven, but he who does the will of My Father in heaven. </a:t>
            </a:r>
            <a:r>
              <a:rPr lang="en-US" sz="3600" b="1" baseline="30000" dirty="0"/>
              <a:t>22 </a:t>
            </a:r>
            <a:r>
              <a:rPr lang="en-US" sz="3600" dirty="0"/>
              <a:t>Many will say to Me in that day, ‘Lord, Lord, have we not prophesied in Your name, cast out demons in Your name, and done many wonders in Your name?’ </a:t>
            </a:r>
            <a:r>
              <a:rPr lang="en-US" sz="3600" b="1" baseline="30000" dirty="0"/>
              <a:t>23 </a:t>
            </a:r>
            <a:r>
              <a:rPr lang="en-US" sz="3600" dirty="0"/>
              <a:t>And then I will declare to them, ‘I never knew you; depart from Me, you who practice lawlessness</a:t>
            </a:r>
            <a:r>
              <a:rPr lang="en-US" sz="3600" dirty="0" smtClean="0"/>
              <a:t>!’”</a:t>
            </a:r>
            <a:endParaRPr lang="en-US" sz="3600" dirty="0"/>
          </a:p>
        </p:txBody>
      </p:sp>
      <p:sp>
        <p:nvSpPr>
          <p:cNvPr id="6" name="Rectangle 5"/>
          <p:cNvSpPr/>
          <p:nvPr/>
        </p:nvSpPr>
        <p:spPr bwMode="auto">
          <a:xfrm>
            <a:off x="762000" y="3406588"/>
            <a:ext cx="22098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000" dirty="0">
                <a:solidFill>
                  <a:srgbClr val="FFFFFF"/>
                </a:solidFill>
              </a:rPr>
              <a:t>p</a:t>
            </a:r>
            <a:r>
              <a:rPr kumimoji="0" lang="en-US" sz="3000" b="0" i="0" u="none" strike="noStrike" cap="none" normalizeH="0" baseline="0" dirty="0" smtClean="0">
                <a:ln>
                  <a:noFill/>
                </a:ln>
                <a:solidFill>
                  <a:srgbClr val="FFFFFF"/>
                </a:solidFill>
                <a:effectLst/>
              </a:rPr>
              <a:t>layed piano</a:t>
            </a:r>
          </a:p>
        </p:txBody>
      </p:sp>
      <p:sp>
        <p:nvSpPr>
          <p:cNvPr id="7" name="Rectangle 6"/>
          <p:cNvSpPr/>
          <p:nvPr/>
        </p:nvSpPr>
        <p:spPr bwMode="auto">
          <a:xfrm>
            <a:off x="5638800" y="3388659"/>
            <a:ext cx="32766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000" dirty="0">
                <a:solidFill>
                  <a:srgbClr val="FFFFFF"/>
                </a:solidFill>
              </a:rPr>
              <a:t>s</a:t>
            </a:r>
            <a:r>
              <a:rPr lang="en-US" sz="3000" dirty="0" smtClean="0">
                <a:solidFill>
                  <a:srgbClr val="FFFFFF"/>
                </a:solidFill>
              </a:rPr>
              <a:t>trummed the guitar</a:t>
            </a:r>
            <a:endParaRPr kumimoji="0" lang="en-US" sz="3000" b="0" i="0" u="none" strike="noStrike" cap="none" normalizeH="0" baseline="0" dirty="0" smtClean="0">
              <a:ln>
                <a:noFill/>
              </a:ln>
              <a:solidFill>
                <a:srgbClr val="FFFFFF"/>
              </a:solidFill>
              <a:effectLst/>
            </a:endParaRPr>
          </a:p>
        </p:txBody>
      </p:sp>
      <p:sp>
        <p:nvSpPr>
          <p:cNvPr id="8" name="Rectangle 7"/>
          <p:cNvSpPr/>
          <p:nvPr/>
        </p:nvSpPr>
        <p:spPr bwMode="auto">
          <a:xfrm>
            <a:off x="3505200" y="3962400"/>
            <a:ext cx="3886200" cy="533400"/>
          </a:xfrm>
          <a:prstGeom prst="rect">
            <a:avLst/>
          </a:prstGeom>
          <a:solidFill>
            <a:srgbClr val="00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a:solidFill>
                  <a:srgbClr val="FFFFFF"/>
                </a:solidFill>
              </a:rPr>
              <a:t>u</a:t>
            </a:r>
            <a:r>
              <a:rPr lang="en-US" sz="2800" dirty="0" smtClean="0">
                <a:solidFill>
                  <a:srgbClr val="FFFFFF"/>
                </a:solidFill>
              </a:rPr>
              <a:t>sed instruments to praise</a:t>
            </a:r>
            <a:endParaRPr kumimoji="0" lang="en-US" sz="2800" b="0" i="0" u="none" strike="noStrike" cap="none" normalizeH="0" baseline="0" dirty="0" smtClean="0">
              <a:ln>
                <a:noFill/>
              </a:ln>
              <a:solidFill>
                <a:srgbClr val="FFFFFF"/>
              </a:solidFill>
              <a:effectLst/>
            </a:endParaRPr>
          </a:p>
        </p:txBody>
      </p:sp>
    </p:spTree>
    <p:extLst>
      <p:ext uri="{BB962C8B-B14F-4D97-AF65-F5344CB8AC3E}">
        <p14:creationId xmlns:p14="http://schemas.microsoft.com/office/powerpoint/2010/main" val="1270100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0" y="0"/>
            <a:ext cx="9144000" cy="990600"/>
          </a:xfrm>
          <a:effectLst>
            <a:outerShdw blurRad="12700" dist="71841" dir="2700000" algn="ctr" rotWithShape="0">
              <a:schemeClr val="bg2"/>
            </a:outerShdw>
          </a:effectLst>
        </p:spPr>
        <p:txBody>
          <a:bodyPr/>
          <a:lstStyle/>
          <a:p>
            <a:pPr eaLnBrk="1" hangingPunct="1">
              <a:defRPr/>
            </a:pPr>
            <a:r>
              <a:rPr lang="en-US" altLang="en-US" sz="4300" dirty="0" smtClean="0">
                <a:latin typeface="Times New Roman Bold" charset="0"/>
                <a:cs typeface="Times New Roman Bold" charset="0"/>
                <a:sym typeface="Times New Roman Bold" charset="0"/>
              </a:rPr>
              <a:t>Acceptable</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Only</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If</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Do</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What</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Is</a:t>
            </a:r>
            <a:r>
              <a:rPr lang="en-US" altLang="en-US" sz="3200" dirty="0" smtClean="0">
                <a:latin typeface="Times New Roman Bold" charset="0"/>
                <a:cs typeface="Times New Roman Bold" charset="0"/>
                <a:sym typeface="Times New Roman Bold" charset="0"/>
              </a:rPr>
              <a:t> </a:t>
            </a:r>
            <a:r>
              <a:rPr lang="en-US" altLang="en-US" sz="4300" dirty="0" smtClean="0">
                <a:latin typeface="Times New Roman Bold" charset="0"/>
                <a:cs typeface="Times New Roman Bold" charset="0"/>
                <a:sym typeface="Times New Roman Bold" charset="0"/>
              </a:rPr>
              <a:t>Taught</a:t>
            </a:r>
            <a:endParaRPr lang="en-US" altLang="en-US" sz="4300" dirty="0" smtClean="0">
              <a:latin typeface="Times New Roman Bold" charset="0"/>
              <a:ea typeface="ヒラギノ明朝 ProN W6" charset="0"/>
              <a:cs typeface="ヒラギノ明朝 ProN W6" charset="0"/>
              <a:sym typeface="Times New Roman Bold" charset="0"/>
            </a:endParaRPr>
          </a:p>
        </p:txBody>
      </p:sp>
      <p:sp>
        <p:nvSpPr>
          <p:cNvPr id="15362" name="Rectangle 2"/>
          <p:cNvSpPr>
            <a:spLocks noGrp="1" noChangeArrowheads="1"/>
          </p:cNvSpPr>
          <p:nvPr>
            <p:ph type="body" idx="1"/>
          </p:nvPr>
        </p:nvSpPr>
        <p:spPr>
          <a:xfrm>
            <a:off x="76200" y="914400"/>
            <a:ext cx="9067800" cy="5943600"/>
          </a:xfrm>
        </p:spPr>
        <p:txBody>
          <a:bodyPr/>
          <a:lstStyle/>
          <a:p>
            <a:pPr marL="304800" indent="-304800" eaLnBrk="1" hangingPunct="1">
              <a:lnSpc>
                <a:spcPct val="93000"/>
              </a:lnSpc>
              <a:spcBef>
                <a:spcPts val="0"/>
              </a:spcBef>
              <a:spcAft>
                <a:spcPts val="600"/>
              </a:spcAft>
              <a:buClr>
                <a:srgbClr val="FFFF00"/>
              </a:buClr>
            </a:pPr>
            <a:r>
              <a:rPr lang="en-US" altLang="en-US" dirty="0" smtClean="0"/>
              <a:t>God instructs us to do what He teaches in His word</a:t>
            </a: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Jas. </a:t>
            </a:r>
            <a:r>
              <a:rPr lang="en-US" altLang="en-US" sz="2800" b="1" i="1" dirty="0" smtClean="0">
                <a:solidFill>
                  <a:srgbClr val="FFFF00"/>
                </a:solidFill>
                <a:cs typeface="Times New Roman" panose="02020603050405020304" pitchFamily="18" charset="0"/>
                <a:sym typeface="Times New Roman Bold Italic" charset="0"/>
              </a:rPr>
              <a:t>1:22-25</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Must be a </a:t>
            </a:r>
            <a:r>
              <a:rPr lang="en-US" altLang="en-US" sz="2800" b="1" u="sng" dirty="0" smtClean="0">
                <a:solidFill>
                  <a:srgbClr val="47FF47"/>
                </a:solidFill>
                <a:cs typeface="Times New Roman" panose="02020603050405020304" pitchFamily="18" charset="0"/>
              </a:rPr>
              <a:t>doer</a:t>
            </a:r>
            <a:r>
              <a:rPr lang="en-US" altLang="en-US" sz="2800" dirty="0" smtClean="0">
                <a:solidFill>
                  <a:srgbClr val="47FF47"/>
                </a:solidFill>
                <a:cs typeface="Times New Roman" panose="02020603050405020304" pitchFamily="18" charset="0"/>
              </a:rPr>
              <a:t> of the Word, not just hear</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Matt. 7:24f</a:t>
            </a:r>
            <a:r>
              <a:rPr lang="en-US" altLang="en-US" sz="2800" b="1" i="1" dirty="0" smtClean="0">
                <a:cs typeface="Times New Roman" panose="02020603050405020304" pitchFamily="18" charset="0"/>
              </a:rPr>
              <a:t> </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Jesus blesses hearers who </a:t>
            </a:r>
            <a:r>
              <a:rPr lang="en-US" altLang="en-US" sz="2800" b="1" dirty="0" smtClean="0">
                <a:solidFill>
                  <a:srgbClr val="47FF47"/>
                </a:solidFill>
                <a:cs typeface="Times New Roman" panose="02020603050405020304" pitchFamily="18" charset="0"/>
                <a:sym typeface="Times New Roman Bold" charset="0"/>
              </a:rPr>
              <a:t>DO</a:t>
            </a:r>
            <a:r>
              <a:rPr lang="en-US" altLang="en-US" sz="2800" dirty="0" smtClean="0">
                <a:solidFill>
                  <a:srgbClr val="47FF47"/>
                </a:solidFill>
                <a:cs typeface="Times New Roman" panose="02020603050405020304" pitchFamily="18" charset="0"/>
                <a:sym typeface="Times New Roman Bold" charset="0"/>
              </a:rPr>
              <a:t> </a:t>
            </a:r>
            <a:r>
              <a:rPr lang="en-US" altLang="en-US" sz="2800" dirty="0" smtClean="0">
                <a:solidFill>
                  <a:srgbClr val="47FF47"/>
                </a:solidFill>
                <a:cs typeface="Times New Roman" panose="02020603050405020304" pitchFamily="18" charset="0"/>
              </a:rPr>
              <a:t>will of God</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1 John 5:3</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Loving God demands obeying </a:t>
            </a:r>
            <a:r>
              <a:rPr lang="en-US" altLang="en-US" sz="2800" dirty="0" smtClean="0">
                <a:solidFill>
                  <a:srgbClr val="47FF47"/>
                </a:solidFill>
                <a:cs typeface="Times New Roman" panose="02020603050405020304" pitchFamily="18" charset="0"/>
              </a:rPr>
              <a:t>commands</a:t>
            </a: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a:solidFill>
                  <a:srgbClr val="FFFF00"/>
                </a:solidFill>
                <a:cs typeface="Times New Roman" panose="02020603050405020304" pitchFamily="18" charset="0"/>
                <a:sym typeface="Times New Roman Bold Italic" charset="0"/>
              </a:rPr>
              <a:t>1 John </a:t>
            </a:r>
            <a:r>
              <a:rPr lang="en-US" altLang="en-US" sz="2800" b="1" i="1" dirty="0" smtClean="0">
                <a:solidFill>
                  <a:srgbClr val="FFFF00"/>
                </a:solidFill>
                <a:cs typeface="Times New Roman" panose="02020603050405020304" pitchFamily="18" charset="0"/>
                <a:sym typeface="Times New Roman Bold Italic" charset="0"/>
              </a:rPr>
              <a:t>2:3-5</a:t>
            </a:r>
            <a:r>
              <a:rPr lang="en-US" altLang="en-US" sz="2800" dirty="0">
                <a:cs typeface="Times New Roman" panose="02020603050405020304" pitchFamily="18" charset="0"/>
              </a:rPr>
              <a:t>	</a:t>
            </a:r>
            <a:r>
              <a:rPr lang="en-US" altLang="en-US" sz="2800" dirty="0" smtClean="0">
                <a:solidFill>
                  <a:srgbClr val="47FF47"/>
                </a:solidFill>
                <a:cs typeface="Times New Roman" panose="02020603050405020304" pitchFamily="18" charset="0"/>
              </a:rPr>
              <a:t>We know that we know Him by keeping…</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Rev. 22:14</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Blessed if we </a:t>
            </a:r>
            <a:r>
              <a:rPr lang="en-US" altLang="en-US" sz="2800" b="1" u="sng" dirty="0" smtClean="0">
                <a:solidFill>
                  <a:srgbClr val="47FF47"/>
                </a:solidFill>
                <a:cs typeface="Times New Roman" panose="02020603050405020304" pitchFamily="18" charset="0"/>
              </a:rPr>
              <a:t>do</a:t>
            </a:r>
            <a:r>
              <a:rPr lang="en-US" altLang="en-US" sz="2800" dirty="0" smtClean="0">
                <a:solidFill>
                  <a:srgbClr val="47FF47"/>
                </a:solidFill>
                <a:cs typeface="Times New Roman" panose="02020603050405020304" pitchFamily="18" charset="0"/>
              </a:rPr>
              <a:t> His commandments</a:t>
            </a:r>
            <a:endParaRPr lang="en-US" altLang="en-US" sz="2800" dirty="0" smtClean="0">
              <a:cs typeface="Times New Roman" panose="02020603050405020304" pitchFamily="18" charset="0"/>
            </a:endParaRPr>
          </a:p>
          <a:p>
            <a:pPr marL="304800" indent="-304800" eaLnBrk="1" hangingPunct="1">
              <a:lnSpc>
                <a:spcPct val="93000"/>
              </a:lnSpc>
              <a:spcBef>
                <a:spcPts val="0"/>
              </a:spcBef>
              <a:spcAft>
                <a:spcPts val="600"/>
              </a:spcAft>
              <a:buClr>
                <a:srgbClr val="FFFF00"/>
              </a:buClr>
            </a:pPr>
            <a:r>
              <a:rPr lang="en-US" altLang="en-US" dirty="0" smtClean="0"/>
              <a:t>God</a:t>
            </a:r>
            <a:r>
              <a:rPr lang="en-US" altLang="en-US" sz="2800" dirty="0" smtClean="0"/>
              <a:t> </a:t>
            </a:r>
            <a:r>
              <a:rPr lang="en-US" altLang="en-US" dirty="0" smtClean="0"/>
              <a:t>clearly</a:t>
            </a:r>
            <a:r>
              <a:rPr lang="en-US" altLang="en-US" sz="2800" dirty="0" smtClean="0"/>
              <a:t> </a:t>
            </a:r>
            <a:r>
              <a:rPr lang="en-US" altLang="en-US" dirty="0" smtClean="0"/>
              <a:t>says</a:t>
            </a:r>
            <a:r>
              <a:rPr lang="en-US" altLang="en-US" sz="2800" dirty="0" smtClean="0"/>
              <a:t> </a:t>
            </a:r>
            <a:r>
              <a:rPr lang="en-US" altLang="en-US" dirty="0" smtClean="0"/>
              <a:t>we</a:t>
            </a:r>
            <a:r>
              <a:rPr lang="en-US" altLang="en-US" sz="2800" dirty="0" smtClean="0"/>
              <a:t> </a:t>
            </a:r>
            <a:r>
              <a:rPr lang="en-US" altLang="en-US" dirty="0" smtClean="0"/>
              <a:t>must</a:t>
            </a:r>
            <a:r>
              <a:rPr lang="en-US" altLang="en-US" sz="2800" dirty="0" smtClean="0"/>
              <a:t> </a:t>
            </a:r>
            <a:r>
              <a:rPr lang="en-US" altLang="en-US" dirty="0" smtClean="0"/>
              <a:t>do</a:t>
            </a:r>
            <a:r>
              <a:rPr lang="en-US" altLang="en-US" sz="2800" dirty="0" smtClean="0"/>
              <a:t> </a:t>
            </a:r>
            <a:r>
              <a:rPr lang="en-US" altLang="en-US" dirty="0" smtClean="0"/>
              <a:t>His</a:t>
            </a:r>
            <a:r>
              <a:rPr lang="en-US" altLang="en-US" sz="2800" dirty="0" smtClean="0"/>
              <a:t> </a:t>
            </a:r>
            <a:r>
              <a:rPr lang="en-US" altLang="en-US" dirty="0" smtClean="0"/>
              <a:t>will</a:t>
            </a:r>
            <a:r>
              <a:rPr lang="en-US" altLang="en-US" sz="2800" dirty="0" smtClean="0"/>
              <a:t> </a:t>
            </a:r>
            <a:r>
              <a:rPr lang="en-US" altLang="en-US" dirty="0" smtClean="0"/>
              <a:t>without</a:t>
            </a:r>
            <a:r>
              <a:rPr lang="en-US" altLang="en-US" sz="2800" dirty="0" smtClean="0"/>
              <a:t> </a:t>
            </a:r>
            <a:r>
              <a:rPr lang="en-US" altLang="en-US" dirty="0" smtClean="0"/>
              <a:t>change</a:t>
            </a: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Deut. 4:2</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No changes allowed to O.T.</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Rev.</a:t>
            </a:r>
            <a:r>
              <a:rPr lang="en-US" altLang="en-US" sz="1800" b="1" i="1" dirty="0" smtClean="0">
                <a:solidFill>
                  <a:srgbClr val="FFFF00"/>
                </a:solidFill>
                <a:cs typeface="Times New Roman" panose="02020603050405020304" pitchFamily="18" charset="0"/>
                <a:sym typeface="Times New Roman Bold Italic" charset="0"/>
              </a:rPr>
              <a:t> </a:t>
            </a:r>
            <a:r>
              <a:rPr lang="en-US" altLang="en-US" sz="2800" b="1" i="1" dirty="0" smtClean="0">
                <a:solidFill>
                  <a:srgbClr val="FFFF00"/>
                </a:solidFill>
                <a:cs typeface="Times New Roman" panose="02020603050405020304" pitchFamily="18" charset="0"/>
                <a:sym typeface="Times New Roman Bold Italic" charset="0"/>
              </a:rPr>
              <a:t>22:18-19</a:t>
            </a:r>
            <a:r>
              <a:rPr lang="en-US" altLang="en-US" sz="1800" dirty="0" smtClean="0">
                <a:solidFill>
                  <a:srgbClr val="FFFF00"/>
                </a:solidFill>
                <a:cs typeface="Times New Roman" panose="02020603050405020304" pitchFamily="18" charset="0"/>
                <a:sym typeface="Times New Roman Bold Italic" charset="0"/>
              </a:rPr>
              <a:t> </a:t>
            </a:r>
            <a:r>
              <a:rPr lang="en-US" altLang="en-US" sz="2800" dirty="0" smtClean="0">
                <a:solidFill>
                  <a:srgbClr val="47FF47"/>
                </a:solidFill>
                <a:cs typeface="Times New Roman" panose="02020603050405020304" pitchFamily="18" charset="0"/>
              </a:rPr>
              <a:t>Same principle in N.T.</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Mk.</a:t>
            </a:r>
            <a:r>
              <a:rPr lang="en-US" altLang="en-US" sz="1800" b="1" i="1" dirty="0" smtClean="0">
                <a:solidFill>
                  <a:srgbClr val="FFFF00"/>
                </a:solidFill>
                <a:cs typeface="Times New Roman" panose="02020603050405020304" pitchFamily="18" charset="0"/>
                <a:sym typeface="Times New Roman Bold Italic" charset="0"/>
              </a:rPr>
              <a:t> </a:t>
            </a:r>
            <a:r>
              <a:rPr lang="en-US" altLang="en-US" sz="2800" b="1" i="1" dirty="0" smtClean="0">
                <a:solidFill>
                  <a:srgbClr val="FFFF00"/>
                </a:solidFill>
                <a:cs typeface="Times New Roman" panose="02020603050405020304" pitchFamily="18" charset="0"/>
                <a:sym typeface="Times New Roman Bold Italic" charset="0"/>
              </a:rPr>
              <a:t>7:6-7, 9</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Pharisees condemned for add &amp; subtract</a:t>
            </a:r>
            <a:endParaRPr lang="en-US" altLang="en-US" sz="2800" dirty="0" smtClean="0">
              <a:cs typeface="Times New Roman" panose="02020603050405020304" pitchFamily="18" charset="0"/>
            </a:endParaRPr>
          </a:p>
          <a:p>
            <a:pPr lvl="1" eaLnBrk="1" hangingPunct="1">
              <a:lnSpc>
                <a:spcPct val="93000"/>
              </a:lnSpc>
              <a:spcBef>
                <a:spcPts val="0"/>
              </a:spcBef>
              <a:spcAft>
                <a:spcPts val="600"/>
              </a:spcAft>
              <a:buClr>
                <a:srgbClr val="66FFFF"/>
              </a:buClr>
              <a:buFont typeface="Wingdings" pitchFamily="2" charset="2"/>
              <a:buChar char="w"/>
            </a:pPr>
            <a:r>
              <a:rPr lang="en-US" altLang="en-US" sz="2800" b="1" i="1" dirty="0" smtClean="0">
                <a:solidFill>
                  <a:srgbClr val="FFFF00"/>
                </a:solidFill>
                <a:cs typeface="Times New Roman" panose="02020603050405020304" pitchFamily="18" charset="0"/>
                <a:sym typeface="Times New Roman Bold Italic" charset="0"/>
              </a:rPr>
              <a:t>2 John </a:t>
            </a:r>
            <a:r>
              <a:rPr lang="en-US" altLang="en-US" sz="2800" b="1" i="1" dirty="0" smtClean="0">
                <a:solidFill>
                  <a:srgbClr val="FFFF00"/>
                </a:solidFill>
                <a:cs typeface="Times New Roman" panose="02020603050405020304" pitchFamily="18" charset="0"/>
                <a:sym typeface="Times New Roman Bold Italic" charset="0"/>
              </a:rPr>
              <a:t>9</a:t>
            </a:r>
            <a:r>
              <a:rPr lang="en-US" altLang="en-US" sz="2800" dirty="0" smtClean="0">
                <a:cs typeface="Times New Roman" panose="02020603050405020304" pitchFamily="18" charset="0"/>
              </a:rPr>
              <a:t>	</a:t>
            </a:r>
            <a:r>
              <a:rPr lang="en-US" altLang="en-US" sz="2800" dirty="0" smtClean="0">
                <a:solidFill>
                  <a:srgbClr val="47FF47"/>
                </a:solidFill>
                <a:cs typeface="Times New Roman" panose="02020603050405020304" pitchFamily="18" charset="0"/>
              </a:rPr>
              <a:t>Must abide in Christ’s doctrine</a:t>
            </a:r>
            <a:endParaRPr lang="en-US" altLang="en-US" sz="2800" dirty="0" smtClean="0">
              <a:cs typeface="Times New Roman" panose="02020603050405020304" pitchFamily="18" charset="0"/>
            </a:endParaRPr>
          </a:p>
          <a:p>
            <a:pPr marL="304800" indent="-304800" eaLnBrk="1" hangingPunct="1">
              <a:lnSpc>
                <a:spcPct val="93000"/>
              </a:lnSpc>
              <a:spcBef>
                <a:spcPts val="0"/>
              </a:spcBef>
              <a:spcAft>
                <a:spcPts val="600"/>
              </a:spcAft>
              <a:buClr>
                <a:srgbClr val="FFFF00"/>
              </a:buClr>
            </a:pPr>
            <a:r>
              <a:rPr lang="en-US" altLang="en-US" dirty="0" smtClean="0">
                <a:latin typeface="Times New Roman Bold" charset="0"/>
                <a:cs typeface="Times New Roman Bold" charset="0"/>
                <a:sym typeface="Times New Roman Bold" charset="0"/>
              </a:rPr>
              <a:t>To obey His will, we must learn His instructions</a:t>
            </a:r>
            <a:endParaRPr lang="en-US" altLang="en-US" dirty="0" smtClean="0">
              <a:latin typeface="Times New Roman Bold" charset="0"/>
              <a:ea typeface="ヒラギノ明朝 ProN W6" charset="0"/>
              <a:cs typeface="ヒラギノ明朝 ProN W6" charset="0"/>
              <a:sym typeface="Times New Roman Bold" charset="0"/>
            </a:endParaRPr>
          </a:p>
        </p:txBody>
      </p:sp>
    </p:spTree>
    <p:extLst>
      <p:ext uri="{BB962C8B-B14F-4D97-AF65-F5344CB8AC3E}">
        <p14:creationId xmlns:p14="http://schemas.microsoft.com/office/powerpoint/2010/main" val="2014861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ox(in)">
                                      <p:cBhvr>
                                        <p:cTn id="7" dur="500"/>
                                        <p:tgtEl>
                                          <p:spTgt spid="153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box(in)">
                                      <p:cBhvr>
                                        <p:cTn id="12" dur="500"/>
                                        <p:tgtEl>
                                          <p:spTgt spid="153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box(in)">
                                      <p:cBhvr>
                                        <p:cTn id="17" dur="500"/>
                                        <p:tgtEl>
                                          <p:spTgt spid="1536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2">
                                            <p:txEl>
                                              <p:pRg st="3" end="3"/>
                                            </p:txEl>
                                          </p:spTgt>
                                        </p:tgtEl>
                                        <p:attrNameLst>
                                          <p:attrName>style.visibility</p:attrName>
                                        </p:attrNameLst>
                                      </p:cBhvr>
                                      <p:to>
                                        <p:strVal val="visible"/>
                                      </p:to>
                                    </p:set>
                                    <p:animEffect transition="in" filter="box(in)">
                                      <p:cBhvr>
                                        <p:cTn id="22" dur="500"/>
                                        <p:tgtEl>
                                          <p:spTgt spid="153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2">
                                            <p:txEl>
                                              <p:pRg st="4" end="4"/>
                                            </p:txEl>
                                          </p:spTgt>
                                        </p:tgtEl>
                                        <p:attrNameLst>
                                          <p:attrName>style.visibility</p:attrName>
                                        </p:attrNameLst>
                                      </p:cBhvr>
                                      <p:to>
                                        <p:strVal val="visible"/>
                                      </p:to>
                                    </p:set>
                                    <p:animEffect transition="in" filter="box(in)">
                                      <p:cBhvr>
                                        <p:cTn id="27" dur="500"/>
                                        <p:tgtEl>
                                          <p:spTgt spid="1536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2">
                                            <p:txEl>
                                              <p:pRg st="5" end="5"/>
                                            </p:txEl>
                                          </p:spTgt>
                                        </p:tgtEl>
                                        <p:attrNameLst>
                                          <p:attrName>style.visibility</p:attrName>
                                        </p:attrNameLst>
                                      </p:cBhvr>
                                      <p:to>
                                        <p:strVal val="visible"/>
                                      </p:to>
                                    </p:set>
                                    <p:animEffect transition="in" filter="box(in)">
                                      <p:cBhvr>
                                        <p:cTn id="32" dur="500"/>
                                        <p:tgtEl>
                                          <p:spTgt spid="1536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5362">
                                            <p:txEl>
                                              <p:pRg st="6" end="6"/>
                                            </p:txEl>
                                          </p:spTgt>
                                        </p:tgtEl>
                                        <p:attrNameLst>
                                          <p:attrName>style.visibility</p:attrName>
                                        </p:attrNameLst>
                                      </p:cBhvr>
                                      <p:to>
                                        <p:strVal val="visible"/>
                                      </p:to>
                                    </p:set>
                                    <p:animEffect transition="in" filter="box(in)">
                                      <p:cBhvr>
                                        <p:cTn id="37" dur="500"/>
                                        <p:tgtEl>
                                          <p:spTgt spid="1536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5362">
                                            <p:txEl>
                                              <p:pRg st="7" end="7"/>
                                            </p:txEl>
                                          </p:spTgt>
                                        </p:tgtEl>
                                        <p:attrNameLst>
                                          <p:attrName>style.visibility</p:attrName>
                                        </p:attrNameLst>
                                      </p:cBhvr>
                                      <p:to>
                                        <p:strVal val="visible"/>
                                      </p:to>
                                    </p:set>
                                    <p:animEffect transition="in" filter="box(in)">
                                      <p:cBhvr>
                                        <p:cTn id="42" dur="500"/>
                                        <p:tgtEl>
                                          <p:spTgt spid="1536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5362">
                                            <p:txEl>
                                              <p:pRg st="8" end="8"/>
                                            </p:txEl>
                                          </p:spTgt>
                                        </p:tgtEl>
                                        <p:attrNameLst>
                                          <p:attrName>style.visibility</p:attrName>
                                        </p:attrNameLst>
                                      </p:cBhvr>
                                      <p:to>
                                        <p:strVal val="visible"/>
                                      </p:to>
                                    </p:set>
                                    <p:animEffect transition="in" filter="box(in)">
                                      <p:cBhvr>
                                        <p:cTn id="47" dur="500"/>
                                        <p:tgtEl>
                                          <p:spTgt spid="1536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5362">
                                            <p:txEl>
                                              <p:pRg st="9" end="9"/>
                                            </p:txEl>
                                          </p:spTgt>
                                        </p:tgtEl>
                                        <p:attrNameLst>
                                          <p:attrName>style.visibility</p:attrName>
                                        </p:attrNameLst>
                                      </p:cBhvr>
                                      <p:to>
                                        <p:strVal val="visible"/>
                                      </p:to>
                                    </p:set>
                                    <p:animEffect transition="in" filter="box(in)">
                                      <p:cBhvr>
                                        <p:cTn id="52" dur="500"/>
                                        <p:tgtEl>
                                          <p:spTgt spid="15362">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5362">
                                            <p:txEl>
                                              <p:pRg st="10" end="10"/>
                                            </p:txEl>
                                          </p:spTgt>
                                        </p:tgtEl>
                                        <p:attrNameLst>
                                          <p:attrName>style.visibility</p:attrName>
                                        </p:attrNameLst>
                                      </p:cBhvr>
                                      <p:to>
                                        <p:strVal val="visible"/>
                                      </p:to>
                                    </p:set>
                                    <p:animEffect transition="in" filter="box(in)">
                                      <p:cBhvr>
                                        <p:cTn id="57" dur="500"/>
                                        <p:tgtEl>
                                          <p:spTgt spid="15362">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5362">
                                            <p:txEl>
                                              <p:pRg st="11" end="11"/>
                                            </p:txEl>
                                          </p:spTgt>
                                        </p:tgtEl>
                                        <p:attrNameLst>
                                          <p:attrName>style.visibility</p:attrName>
                                        </p:attrNameLst>
                                      </p:cBhvr>
                                      <p:to>
                                        <p:strVal val="visible"/>
                                      </p:to>
                                    </p:set>
                                    <p:animEffect transition="in" filter="box(in)">
                                      <p:cBhvr>
                                        <p:cTn id="62" dur="500"/>
                                        <p:tgtEl>
                                          <p:spTgt spid="1536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0" y="76200"/>
            <a:ext cx="9144000" cy="1749425"/>
          </a:xfrm>
          <a:effectLst/>
        </p:spPr>
        <p:txBody>
          <a:bodyPr/>
          <a:lstStyle/>
          <a:p>
            <a:pPr eaLnBrk="1" hangingPunct="1">
              <a:defRPr/>
            </a:pPr>
            <a:r>
              <a:rPr lang="en-US" altLang="en-US" sz="6200" dirty="0" smtClean="0">
                <a:latin typeface="Times New Roman Bold" charset="0"/>
                <a:cs typeface="Times New Roman Bold" charset="0"/>
                <a:sym typeface="Times New Roman Bold" charset="0"/>
              </a:rPr>
              <a:t>Action Acceptable to God:</a:t>
            </a:r>
            <a:r>
              <a:rPr lang="en-US" altLang="en-US" sz="6200" dirty="0" smtClean="0">
                <a:latin typeface="Times New Roman Bold" charset="0"/>
                <a:ea typeface="ヒラギノ明朝 ProN W6" charset="0"/>
                <a:cs typeface="ヒラギノ明朝 ProN W6" charset="0"/>
                <a:sym typeface="Times New Roman Bold" charset="0"/>
              </a:rPr>
              <a:t/>
            </a:r>
            <a:br>
              <a:rPr lang="en-US" altLang="en-US" sz="6200" dirty="0" smtClean="0">
                <a:latin typeface="Times New Roman Bold" charset="0"/>
                <a:ea typeface="ヒラギノ明朝 ProN W6" charset="0"/>
                <a:cs typeface="ヒラギノ明朝 ProN W6" charset="0"/>
                <a:sym typeface="Times New Roman Bold" charset="0"/>
              </a:rPr>
            </a:br>
            <a:r>
              <a:rPr lang="en-US" altLang="en-US" sz="5000" dirty="0" smtClean="0">
                <a:latin typeface="Times New Roman Bold Italic" charset="0"/>
                <a:cs typeface="Times New Roman Bold Italic" charset="0"/>
                <a:sym typeface="Times New Roman Bold Italic" charset="0"/>
              </a:rPr>
              <a:t>Must Understand &amp; Do as Taught</a:t>
            </a:r>
            <a:endParaRPr lang="en-US" altLang="en-US" sz="5000" dirty="0" smtClean="0">
              <a:latin typeface="Times New Roman Bold Italic" charset="0"/>
              <a:ea typeface="ヒラギノ明朝 ProN W6" charset="0"/>
              <a:cs typeface="ヒラギノ明朝 ProN W6" charset="0"/>
              <a:sym typeface="Times New Roman Bold Italic" charset="0"/>
            </a:endParaRPr>
          </a:p>
        </p:txBody>
      </p:sp>
      <p:grpSp>
        <p:nvGrpSpPr>
          <p:cNvPr id="10244" name="Group 4"/>
          <p:cNvGrpSpPr>
            <a:grpSpLocks/>
          </p:cNvGrpSpPr>
          <p:nvPr/>
        </p:nvGrpSpPr>
        <p:grpSpPr bwMode="auto">
          <a:xfrm>
            <a:off x="76200" y="2286000"/>
            <a:ext cx="4419600" cy="4495800"/>
            <a:chOff x="0" y="0"/>
            <a:chExt cx="2784" cy="2832"/>
          </a:xfrm>
        </p:grpSpPr>
        <p:sp>
          <p:nvSpPr>
            <p:cNvPr id="11271" name="Oval 2"/>
            <p:cNvSpPr>
              <a:spLocks/>
            </p:cNvSpPr>
            <p:nvPr/>
          </p:nvSpPr>
          <p:spPr bwMode="auto">
            <a:xfrm>
              <a:off x="0" y="0"/>
              <a:ext cx="2784" cy="2832"/>
            </a:xfrm>
            <a:prstGeom prst="ellipse">
              <a:avLst/>
            </a:prstGeom>
            <a:gradFill rotWithShape="0">
              <a:gsLst>
                <a:gs pos="0">
                  <a:srgbClr val="000000"/>
                </a:gs>
                <a:gs pos="100000">
                  <a:srgbClr val="0000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altLang="en-US"/>
            </a:p>
          </p:txBody>
        </p:sp>
        <p:sp>
          <p:nvSpPr>
            <p:cNvPr id="11272" name="Rectangle 3"/>
            <p:cNvSpPr>
              <a:spLocks/>
            </p:cNvSpPr>
            <p:nvPr/>
          </p:nvSpPr>
          <p:spPr bwMode="auto">
            <a:xfrm>
              <a:off x="198" y="507"/>
              <a:ext cx="2386" cy="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38100" bIns="38100" anchor="b">
              <a:spAutoFit/>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ctr" eaLnBrk="1" hangingPunct="1"/>
              <a:r>
                <a:rPr lang="en-US" altLang="en-US" sz="4800" dirty="0">
                  <a:solidFill>
                    <a:schemeClr val="tx1"/>
                  </a:solidFill>
                  <a:latin typeface="Times New Roman Bold Italic" charset="0"/>
                  <a:cs typeface="Times New Roman Bold Italic" charset="0"/>
                  <a:sym typeface="Times New Roman Bold Italic" charset="0"/>
                </a:rPr>
                <a:t>What Methods</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chemeClr val="tx1"/>
                  </a:solidFill>
                  <a:latin typeface="Times New Roman Bold Italic" charset="0"/>
                  <a:cs typeface="Times New Roman Bold Italic" charset="0"/>
                  <a:sym typeface="Times New Roman Bold Italic" charset="0"/>
                </a:rPr>
                <a:t>Are Used for</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chemeClr val="tx1"/>
                  </a:solidFill>
                  <a:latin typeface="Times New Roman Bold Italic" charset="0"/>
                  <a:cs typeface="Times New Roman Bold Italic" charset="0"/>
                  <a:sym typeface="Times New Roman Bold Italic" charset="0"/>
                </a:rPr>
                <a:t>Bible</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chemeClr val="tx1"/>
                  </a:solidFill>
                  <a:latin typeface="Times New Roman Bold Italic" charset="0"/>
                  <a:cs typeface="Times New Roman Bold Italic" charset="0"/>
                  <a:sym typeface="Times New Roman Bold Italic" charset="0"/>
                </a:rPr>
                <a:t>Instruction?</a:t>
              </a:r>
            </a:p>
          </p:txBody>
        </p:sp>
      </p:grpSp>
      <p:grpSp>
        <p:nvGrpSpPr>
          <p:cNvPr id="10247" name="Group 7"/>
          <p:cNvGrpSpPr>
            <a:grpSpLocks/>
          </p:cNvGrpSpPr>
          <p:nvPr/>
        </p:nvGrpSpPr>
        <p:grpSpPr bwMode="auto">
          <a:xfrm>
            <a:off x="4724400" y="2286000"/>
            <a:ext cx="4267200" cy="4495800"/>
            <a:chOff x="0" y="0"/>
            <a:chExt cx="2688" cy="2832"/>
          </a:xfrm>
        </p:grpSpPr>
        <p:sp>
          <p:nvSpPr>
            <p:cNvPr id="11269" name="Oval 5"/>
            <p:cNvSpPr>
              <a:spLocks/>
            </p:cNvSpPr>
            <p:nvPr/>
          </p:nvSpPr>
          <p:spPr bwMode="auto">
            <a:xfrm>
              <a:off x="0" y="0"/>
              <a:ext cx="2688" cy="2832"/>
            </a:xfrm>
            <a:prstGeom prst="ellipse">
              <a:avLst/>
            </a:prstGeom>
            <a:gradFill rotWithShape="0">
              <a:gsLst>
                <a:gs pos="0">
                  <a:srgbClr val="000000"/>
                </a:gs>
                <a:gs pos="100000">
                  <a:srgbClr val="0000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altLang="en-US"/>
            </a:p>
          </p:txBody>
        </p:sp>
        <p:sp>
          <p:nvSpPr>
            <p:cNvPr id="11270" name="Rectangle 6"/>
            <p:cNvSpPr>
              <a:spLocks/>
            </p:cNvSpPr>
            <p:nvPr/>
          </p:nvSpPr>
          <p:spPr bwMode="auto">
            <a:xfrm>
              <a:off x="140" y="461"/>
              <a:ext cx="2407" cy="1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38100" bIns="38100" anchor="ctr">
              <a:spAutoFit/>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ctr" eaLnBrk="1" hangingPunct="1"/>
              <a:r>
                <a:rPr lang="en-US" altLang="en-US" sz="4800" u="sng" dirty="0">
                  <a:solidFill>
                    <a:srgbClr val="66FFFF"/>
                  </a:solidFill>
                  <a:latin typeface="Times New Roman Bold Italic" charset="0"/>
                  <a:cs typeface="Times New Roman Bold Italic" charset="0"/>
                  <a:sym typeface="Times New Roman Bold Italic" charset="0"/>
                </a:rPr>
                <a:t>Answer</a:t>
              </a:r>
              <a:r>
                <a:rPr lang="en-US" altLang="en-US" sz="4800" dirty="0">
                  <a:solidFill>
                    <a:srgbClr val="66FFFF"/>
                  </a:solidFill>
                  <a:latin typeface="Times New Roman Bold Italic" charset="0"/>
                  <a:cs typeface="Times New Roman Bold Italic" charset="0"/>
                  <a:sym typeface="Times New Roman Bold Italic" charset="0"/>
                </a:rPr>
                <a:t>:</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rgbClr val="FFFF99"/>
                  </a:solidFill>
                  <a:latin typeface="Times New Roman Bold Italic" charset="0"/>
                  <a:cs typeface="Times New Roman Bold Italic" charset="0"/>
                  <a:sym typeface="Times New Roman Bold Italic" charset="0"/>
                </a:rPr>
                <a:t>Same Methods</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rgbClr val="FFFF99"/>
                  </a:solidFill>
                  <a:latin typeface="Times New Roman Bold Italic" charset="0"/>
                  <a:cs typeface="Times New Roman Bold Italic" charset="0"/>
                  <a:sym typeface="Times New Roman Bold Italic" charset="0"/>
                </a:rPr>
                <a:t>Used for All</a:t>
              </a:r>
              <a:endParaRPr lang="en-US" altLang="en-US" sz="1800" dirty="0">
                <a:solidFill>
                  <a:schemeClr val="tx1"/>
                </a:solidFill>
                <a:latin typeface="Times New Roman" pitchFamily="18" charset="0"/>
                <a:cs typeface="Times New Roman" pitchFamily="18" charset="0"/>
                <a:sym typeface="Times New Roman" pitchFamily="18" charset="0"/>
              </a:endParaRPr>
            </a:p>
            <a:p>
              <a:pPr algn="ctr" eaLnBrk="1" hangingPunct="1"/>
              <a:r>
                <a:rPr lang="en-US" altLang="en-US" sz="4800" dirty="0">
                  <a:solidFill>
                    <a:srgbClr val="FFFF99"/>
                  </a:solidFill>
                  <a:latin typeface="Times New Roman Bold Italic" charset="0"/>
                  <a:cs typeface="Times New Roman Bold Italic" charset="0"/>
                  <a:sym typeface="Times New Roman Bold Italic" charset="0"/>
                </a:rPr>
                <a:t>Instruction</a:t>
              </a:r>
            </a:p>
          </p:txBody>
        </p:sp>
      </p:grpSp>
    </p:spTree>
    <p:extLst>
      <p:ext uri="{BB962C8B-B14F-4D97-AF65-F5344CB8AC3E}">
        <p14:creationId xmlns:p14="http://schemas.microsoft.com/office/powerpoint/2010/main" val="1257915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10247"/>
                                        </p:tgtEl>
                                        <p:attrNameLst>
                                          <p:attrName>style.visibility</p:attrName>
                                        </p:attrNameLst>
                                      </p:cBhvr>
                                      <p:to>
                                        <p:strVal val="visible"/>
                                      </p:to>
                                    </p:set>
                                    <p:anim calcmode="lin" valueType="num">
                                      <p:cBhvr additive="base">
                                        <p:cTn id="13" dur="500" fill="hold"/>
                                        <p:tgtEl>
                                          <p:spTgt spid="10247"/>
                                        </p:tgtEl>
                                        <p:attrNameLst>
                                          <p:attrName>ppt_x</p:attrName>
                                        </p:attrNameLst>
                                      </p:cBhvr>
                                      <p:tavLst>
                                        <p:tav tm="0">
                                          <p:val>
                                            <p:strVal val="1+#ppt_w/2"/>
                                          </p:val>
                                        </p:tav>
                                        <p:tav tm="100000">
                                          <p:val>
                                            <p:strVal val="#ppt_x"/>
                                          </p:val>
                                        </p:tav>
                                      </p:tavLst>
                                    </p:anim>
                                    <p:anim calcmode="lin" valueType="num">
                                      <p:cBhvr additive="base">
                                        <p:cTn id="14"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0" y="0"/>
            <a:ext cx="9144000" cy="1600200"/>
          </a:xfrm>
          <a:effectLst>
            <a:outerShdw blurRad="12700" dist="71841" dir="2700000" algn="ctr" rotWithShape="0">
              <a:schemeClr val="bg2"/>
            </a:outerShdw>
          </a:effectLst>
        </p:spPr>
        <p:txBody>
          <a:bodyPr/>
          <a:lstStyle/>
          <a:p>
            <a:pPr eaLnBrk="1" hangingPunct="1">
              <a:defRPr/>
            </a:pPr>
            <a:r>
              <a:rPr lang="en-US" altLang="en-US" sz="4800" dirty="0" smtClean="0">
                <a:latin typeface="Times New Roman Bold" charset="0"/>
                <a:cs typeface="Times New Roman Bold" charset="0"/>
                <a:sym typeface="Times New Roman Bold" charset="0"/>
              </a:rPr>
              <a:t>Methods of Instruction in Practice</a:t>
            </a:r>
            <a:r>
              <a:rPr lang="en-US" altLang="en-US" sz="4800" dirty="0" smtClean="0">
                <a:latin typeface="Times New Roman Bold" charset="0"/>
                <a:ea typeface="ヒラギノ明朝 ProN W6" charset="0"/>
                <a:cs typeface="ヒラギノ明朝 ProN W6" charset="0"/>
                <a:sym typeface="Times New Roman Bold" charset="0"/>
              </a:rPr>
              <a:t/>
            </a:r>
            <a:br>
              <a:rPr lang="en-US" altLang="en-US" sz="4800" dirty="0" smtClean="0">
                <a:latin typeface="Times New Roman Bold" charset="0"/>
                <a:ea typeface="ヒラギノ明朝 ProN W6" charset="0"/>
                <a:cs typeface="ヒラギノ明朝 ProN W6" charset="0"/>
                <a:sym typeface="Times New Roman Bold" charset="0"/>
              </a:rPr>
            </a:br>
            <a:r>
              <a:rPr lang="en-US" altLang="en-US" dirty="0" smtClean="0">
                <a:solidFill>
                  <a:srgbClr val="FFFF99"/>
                </a:solidFill>
                <a:latin typeface="Times New Roman Bold Italic" charset="0"/>
                <a:cs typeface="Times New Roman Bold Italic" charset="0"/>
                <a:sym typeface="Times New Roman Bold Italic" charset="0"/>
              </a:rPr>
              <a:t>Jesus Taught Using Those Methods</a:t>
            </a:r>
            <a:endParaRPr lang="en-US" altLang="en-US" dirty="0" smtClean="0">
              <a:solidFill>
                <a:srgbClr val="FFFF99"/>
              </a:solidFill>
              <a:latin typeface="Times New Roman Bold Italic" charset="0"/>
              <a:ea typeface="ヒラギノ明朝 ProN W6" charset="0"/>
              <a:cs typeface="ヒラギノ明朝 ProN W6" charset="0"/>
              <a:sym typeface="Times New Roman Bold Italic" charset="0"/>
            </a:endParaRPr>
          </a:p>
        </p:txBody>
      </p:sp>
      <p:sp>
        <p:nvSpPr>
          <p:cNvPr id="12290" name="Rectangle 2"/>
          <p:cNvSpPr>
            <a:spLocks noGrp="1" noChangeArrowheads="1"/>
          </p:cNvSpPr>
          <p:nvPr>
            <p:ph type="body" idx="1"/>
          </p:nvPr>
        </p:nvSpPr>
        <p:spPr>
          <a:xfrm>
            <a:off x="0" y="1600200"/>
            <a:ext cx="9144000" cy="5257800"/>
          </a:xfrm>
        </p:spPr>
        <p:txBody>
          <a:bodyPr/>
          <a:lstStyle/>
          <a:p>
            <a:pPr marL="304800" indent="-304800" eaLnBrk="1" hangingPunct="1">
              <a:lnSpc>
                <a:spcPct val="90000"/>
              </a:lnSpc>
              <a:spcBef>
                <a:spcPct val="0"/>
              </a:spcBef>
              <a:buClr>
                <a:srgbClr val="FFFF00"/>
              </a:buClr>
            </a:pPr>
            <a:r>
              <a:rPr lang="en-US" altLang="en-US" dirty="0" smtClean="0"/>
              <a:t>Jesus taught (authorized) by direct statement</a:t>
            </a: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what is necessary to obey gospel (</a:t>
            </a:r>
            <a:r>
              <a:rPr lang="en-US" altLang="en-US" sz="2800" b="1" i="1" dirty="0" smtClean="0">
                <a:solidFill>
                  <a:srgbClr val="FFFF00"/>
                </a:solidFill>
                <a:cs typeface="Times New Roman" panose="02020603050405020304" pitchFamily="18" charset="0"/>
                <a:sym typeface="Times New Roman Bold Italic" charset="0"/>
              </a:rPr>
              <a:t>Mk. 16:15-16</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the necessity of repentance (</a:t>
            </a:r>
            <a:r>
              <a:rPr lang="en-US" altLang="en-US" sz="2800" b="1" i="1" dirty="0" smtClean="0">
                <a:solidFill>
                  <a:srgbClr val="FFFF00"/>
                </a:solidFill>
                <a:cs typeface="Times New Roman" panose="02020603050405020304" pitchFamily="18" charset="0"/>
                <a:sym typeface="Times New Roman Bold Italic" charset="0"/>
              </a:rPr>
              <a:t>Luke 13:3</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Sermon on Mount was teaching by precept (</a:t>
            </a:r>
            <a:r>
              <a:rPr lang="en-US" altLang="en-US" sz="2800" b="1" i="1" dirty="0" smtClean="0">
                <a:solidFill>
                  <a:srgbClr val="FFFF00"/>
                </a:solidFill>
                <a:cs typeface="Times New Roman" panose="02020603050405020304" pitchFamily="18" charset="0"/>
                <a:sym typeface="Times New Roman Bold Italic" charset="0"/>
              </a:rPr>
              <a:t>Matt. 5-7</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marL="304800" indent="-304800" eaLnBrk="1" hangingPunct="1">
              <a:lnSpc>
                <a:spcPct val="90000"/>
              </a:lnSpc>
              <a:spcBef>
                <a:spcPts val="600"/>
              </a:spcBef>
              <a:buClr>
                <a:srgbClr val="FFFF00"/>
              </a:buClr>
            </a:pPr>
            <a:r>
              <a:rPr lang="en-US" altLang="en-US" dirty="0" smtClean="0"/>
              <a:t>Jesus taught (authorized) by approved example</a:t>
            </a: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who is our neighbor (</a:t>
            </a:r>
            <a:r>
              <a:rPr lang="en-US" altLang="en-US" sz="2800" b="1" i="1" dirty="0" smtClean="0">
                <a:solidFill>
                  <a:srgbClr val="FFFF00"/>
                </a:solidFill>
                <a:cs typeface="Times New Roman" panose="02020603050405020304" pitchFamily="18" charset="0"/>
                <a:sym typeface="Times New Roman Bold Italic" charset="0"/>
              </a:rPr>
              <a:t>Luke 10:25-37</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on acceptable giving to God (</a:t>
            </a:r>
            <a:r>
              <a:rPr lang="en-US" altLang="en-US" sz="2800" b="1" i="1" dirty="0" smtClean="0">
                <a:solidFill>
                  <a:srgbClr val="FFFF00"/>
                </a:solidFill>
                <a:cs typeface="Times New Roman" panose="02020603050405020304" pitchFamily="18" charset="0"/>
                <a:sym typeface="Times New Roman Bold Italic" charset="0"/>
              </a:rPr>
              <a:t>Luke 21:1-4</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Every parable is teaching by example (</a:t>
            </a:r>
            <a:r>
              <a:rPr lang="en-US" altLang="en-US" sz="2800" b="1" i="1" dirty="0" smtClean="0">
                <a:solidFill>
                  <a:srgbClr val="FFFF00"/>
                </a:solidFill>
                <a:cs typeface="Times New Roman" panose="02020603050405020304" pitchFamily="18" charset="0"/>
                <a:sym typeface="Times New Roman Bold Italic" charset="0"/>
              </a:rPr>
              <a:t>Matt. 13, etc.</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marL="304800" indent="-304800" eaLnBrk="1" hangingPunct="1">
              <a:lnSpc>
                <a:spcPct val="90000"/>
              </a:lnSpc>
              <a:spcBef>
                <a:spcPts val="600"/>
              </a:spcBef>
              <a:buClr>
                <a:srgbClr val="FFFF00"/>
              </a:buClr>
            </a:pPr>
            <a:r>
              <a:rPr lang="en-US" altLang="en-US" dirty="0" smtClean="0"/>
              <a:t>Jesus taught (authorized) by necessary implication</a:t>
            </a: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who may rightly remarry after divorce (</a:t>
            </a:r>
            <a:r>
              <a:rPr lang="en-US" altLang="en-US" sz="2800" b="1" i="1" dirty="0" smtClean="0">
                <a:solidFill>
                  <a:srgbClr val="FFFF00"/>
                </a:solidFill>
                <a:cs typeface="Times New Roman" panose="02020603050405020304" pitchFamily="18" charset="0"/>
                <a:sym typeface="Times New Roman Bold Italic" charset="0"/>
              </a:rPr>
              <a:t>Mt. 19:9</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lvl="1" eaLnBrk="1" hangingPunct="1">
              <a:lnSpc>
                <a:spcPct val="90000"/>
              </a:lnSpc>
              <a:spcBef>
                <a:spcPts val="6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rPr>
              <a:t>Taught the full nature of the Messiah (</a:t>
            </a:r>
            <a:r>
              <a:rPr lang="en-US" altLang="en-US" sz="2800" b="1" i="1" dirty="0" smtClean="0">
                <a:solidFill>
                  <a:srgbClr val="FFFF00"/>
                </a:solidFill>
                <a:cs typeface="Times New Roman" panose="02020603050405020304" pitchFamily="18" charset="0"/>
                <a:sym typeface="Times New Roman Bold Italic" charset="0"/>
              </a:rPr>
              <a:t>Matt. 22:41-46</a:t>
            </a:r>
            <a:r>
              <a:rPr lang="en-US" altLang="en-US" sz="2800" dirty="0" smtClean="0">
                <a:solidFill>
                  <a:srgbClr val="47FF47"/>
                </a:solidFill>
                <a:cs typeface="Times New Roman" panose="02020603050405020304" pitchFamily="18" charset="0"/>
              </a:rPr>
              <a:t>)</a:t>
            </a:r>
          </a:p>
        </p:txBody>
      </p:sp>
    </p:spTree>
    <p:extLst>
      <p:ext uri="{BB962C8B-B14F-4D97-AF65-F5344CB8AC3E}">
        <p14:creationId xmlns:p14="http://schemas.microsoft.com/office/powerpoint/2010/main" val="38349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p:cTn id="7" dur="500" fill="hold"/>
                                        <p:tgtEl>
                                          <p:spTgt spid="12290">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229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2290">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229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2290">
                                            <p:txEl>
                                              <p:pRg st="1" end="1"/>
                                            </p:txEl>
                                          </p:spTgt>
                                        </p:tgtEl>
                                        <p:attrNameLst>
                                          <p:attrName>style.visibility</p:attrName>
                                        </p:attrNameLst>
                                      </p:cBhvr>
                                      <p:to>
                                        <p:strVal val="visible"/>
                                      </p:to>
                                    </p:set>
                                    <p:anim calcmode="lin" valueType="num">
                                      <p:cBhvr>
                                        <p:cTn id="15" dur="500" fill="hold"/>
                                        <p:tgtEl>
                                          <p:spTgt spid="12290">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2290">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229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229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2290">
                                            <p:txEl>
                                              <p:pRg st="2" end="2"/>
                                            </p:txEl>
                                          </p:spTgt>
                                        </p:tgtEl>
                                        <p:attrNameLst>
                                          <p:attrName>style.visibility</p:attrName>
                                        </p:attrNameLst>
                                      </p:cBhvr>
                                      <p:to>
                                        <p:strVal val="visible"/>
                                      </p:to>
                                    </p:set>
                                    <p:anim calcmode="lin" valueType="num">
                                      <p:cBhvr>
                                        <p:cTn id="23" dur="500" fill="hold"/>
                                        <p:tgtEl>
                                          <p:spTgt spid="12290">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2290">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229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2290">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2290">
                                            <p:txEl>
                                              <p:pRg st="3" end="3"/>
                                            </p:txEl>
                                          </p:spTgt>
                                        </p:tgtEl>
                                        <p:attrNameLst>
                                          <p:attrName>style.visibility</p:attrName>
                                        </p:attrNameLst>
                                      </p:cBhvr>
                                      <p:to>
                                        <p:strVal val="visible"/>
                                      </p:to>
                                    </p:set>
                                    <p:anim calcmode="lin" valueType="num">
                                      <p:cBhvr>
                                        <p:cTn id="31" dur="500" fill="hold"/>
                                        <p:tgtEl>
                                          <p:spTgt spid="12290">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2290">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229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2290">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2290">
                                            <p:txEl>
                                              <p:pRg st="4" end="4"/>
                                            </p:txEl>
                                          </p:spTgt>
                                        </p:tgtEl>
                                        <p:attrNameLst>
                                          <p:attrName>style.visibility</p:attrName>
                                        </p:attrNameLst>
                                      </p:cBhvr>
                                      <p:to>
                                        <p:strVal val="visible"/>
                                      </p:to>
                                    </p:set>
                                    <p:anim calcmode="lin" valueType="num">
                                      <p:cBhvr>
                                        <p:cTn id="39" dur="500" fill="hold"/>
                                        <p:tgtEl>
                                          <p:spTgt spid="12290">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2290">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2290">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2290">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2290">
                                            <p:txEl>
                                              <p:pRg st="5" end="5"/>
                                            </p:txEl>
                                          </p:spTgt>
                                        </p:tgtEl>
                                        <p:attrNameLst>
                                          <p:attrName>style.visibility</p:attrName>
                                        </p:attrNameLst>
                                      </p:cBhvr>
                                      <p:to>
                                        <p:strVal val="visible"/>
                                      </p:to>
                                    </p:set>
                                    <p:anim calcmode="lin" valueType="num">
                                      <p:cBhvr>
                                        <p:cTn id="47" dur="500" fill="hold"/>
                                        <p:tgtEl>
                                          <p:spTgt spid="12290">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2290">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2290">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2290">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2290">
                                            <p:txEl>
                                              <p:pRg st="6" end="6"/>
                                            </p:txEl>
                                          </p:spTgt>
                                        </p:tgtEl>
                                        <p:attrNameLst>
                                          <p:attrName>style.visibility</p:attrName>
                                        </p:attrNameLst>
                                      </p:cBhvr>
                                      <p:to>
                                        <p:strVal val="visible"/>
                                      </p:to>
                                    </p:set>
                                    <p:anim calcmode="lin" valueType="num">
                                      <p:cBhvr>
                                        <p:cTn id="55" dur="500" fill="hold"/>
                                        <p:tgtEl>
                                          <p:spTgt spid="12290">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2290">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2290">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2290">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2290">
                                            <p:txEl>
                                              <p:pRg st="7" end="7"/>
                                            </p:txEl>
                                          </p:spTgt>
                                        </p:tgtEl>
                                        <p:attrNameLst>
                                          <p:attrName>style.visibility</p:attrName>
                                        </p:attrNameLst>
                                      </p:cBhvr>
                                      <p:to>
                                        <p:strVal val="visible"/>
                                      </p:to>
                                    </p:set>
                                    <p:anim calcmode="lin" valueType="num">
                                      <p:cBhvr>
                                        <p:cTn id="63" dur="500" fill="hold"/>
                                        <p:tgtEl>
                                          <p:spTgt spid="12290">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2290">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2290">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2290">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12290">
                                            <p:txEl>
                                              <p:pRg st="8" end="8"/>
                                            </p:txEl>
                                          </p:spTgt>
                                        </p:tgtEl>
                                        <p:attrNameLst>
                                          <p:attrName>style.visibility</p:attrName>
                                        </p:attrNameLst>
                                      </p:cBhvr>
                                      <p:to>
                                        <p:strVal val="visible"/>
                                      </p:to>
                                    </p:set>
                                    <p:anim calcmode="lin" valueType="num">
                                      <p:cBhvr>
                                        <p:cTn id="71" dur="500" fill="hold"/>
                                        <p:tgtEl>
                                          <p:spTgt spid="12290">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12290">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12290">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12290">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12290">
                                            <p:txEl>
                                              <p:pRg st="9" end="9"/>
                                            </p:txEl>
                                          </p:spTgt>
                                        </p:tgtEl>
                                        <p:attrNameLst>
                                          <p:attrName>style.visibility</p:attrName>
                                        </p:attrNameLst>
                                      </p:cBhvr>
                                      <p:to>
                                        <p:strVal val="visible"/>
                                      </p:to>
                                    </p:set>
                                    <p:anim calcmode="lin" valueType="num">
                                      <p:cBhvr>
                                        <p:cTn id="79" dur="500" fill="hold"/>
                                        <p:tgtEl>
                                          <p:spTgt spid="12290">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12290">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12290">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12290">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12290">
                                            <p:txEl>
                                              <p:pRg st="10" end="10"/>
                                            </p:txEl>
                                          </p:spTgt>
                                        </p:tgtEl>
                                        <p:attrNameLst>
                                          <p:attrName>style.visibility</p:attrName>
                                        </p:attrNameLst>
                                      </p:cBhvr>
                                      <p:to>
                                        <p:strVal val="visible"/>
                                      </p:to>
                                    </p:set>
                                    <p:anim calcmode="lin" valueType="num">
                                      <p:cBhvr>
                                        <p:cTn id="87" dur="500" fill="hold"/>
                                        <p:tgtEl>
                                          <p:spTgt spid="12290">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12290">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12290">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12290">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0" y="0"/>
            <a:ext cx="9144000" cy="1600200"/>
          </a:xfrm>
          <a:effectLst>
            <a:outerShdw blurRad="12700" dist="71841" dir="2700000" algn="ctr" rotWithShape="0">
              <a:schemeClr val="bg2"/>
            </a:outerShdw>
          </a:effectLst>
        </p:spPr>
        <p:txBody>
          <a:bodyPr/>
          <a:lstStyle/>
          <a:p>
            <a:pPr eaLnBrk="1" hangingPunct="1">
              <a:defRPr/>
            </a:pPr>
            <a:r>
              <a:rPr lang="en-US" altLang="en-US" sz="4800" dirty="0" smtClean="0">
                <a:latin typeface="Times New Roman Bold" charset="0"/>
                <a:cs typeface="Times New Roman Bold" charset="0"/>
                <a:sym typeface="Times New Roman Bold" charset="0"/>
              </a:rPr>
              <a:t>Methods of Instruction in Practice</a:t>
            </a:r>
            <a:r>
              <a:rPr lang="en-US" altLang="en-US" sz="4800" dirty="0" smtClean="0">
                <a:latin typeface="Times New Roman Bold" charset="0"/>
                <a:ea typeface="ヒラギノ明朝 ProN W6" charset="0"/>
                <a:cs typeface="ヒラギノ明朝 ProN W6" charset="0"/>
                <a:sym typeface="Times New Roman Bold" charset="0"/>
              </a:rPr>
              <a:t/>
            </a:r>
            <a:br>
              <a:rPr lang="en-US" altLang="en-US" sz="4800" dirty="0" smtClean="0">
                <a:latin typeface="Times New Roman Bold" charset="0"/>
                <a:ea typeface="ヒラギノ明朝 ProN W6" charset="0"/>
                <a:cs typeface="ヒラギノ明朝 ProN W6" charset="0"/>
                <a:sym typeface="Times New Roman Bold" charset="0"/>
              </a:rPr>
            </a:br>
            <a:r>
              <a:rPr lang="en-US" altLang="en-US" dirty="0" smtClean="0">
                <a:solidFill>
                  <a:srgbClr val="FFFF99"/>
                </a:solidFill>
                <a:latin typeface="Times New Roman Bold Italic" charset="0"/>
                <a:cs typeface="Times New Roman Bold Italic" charset="0"/>
                <a:sym typeface="Times New Roman Bold Italic" charset="0"/>
              </a:rPr>
              <a:t>Disciples Taught by Same Methods</a:t>
            </a:r>
            <a:endParaRPr lang="en-US" altLang="en-US" dirty="0" smtClean="0">
              <a:solidFill>
                <a:srgbClr val="FFFF99"/>
              </a:solidFill>
              <a:latin typeface="Times New Roman Bold Italic" charset="0"/>
              <a:ea typeface="ヒラギノ明朝 ProN W6" charset="0"/>
              <a:cs typeface="ヒラギノ明朝 ProN W6" charset="0"/>
              <a:sym typeface="Times New Roman Bold Italic" charset="0"/>
            </a:endParaRPr>
          </a:p>
        </p:txBody>
      </p:sp>
      <p:sp>
        <p:nvSpPr>
          <p:cNvPr id="13314" name="Rectangle 2"/>
          <p:cNvSpPr>
            <a:spLocks noGrp="1" noChangeArrowheads="1"/>
          </p:cNvSpPr>
          <p:nvPr>
            <p:ph type="body" idx="1"/>
          </p:nvPr>
        </p:nvSpPr>
        <p:spPr>
          <a:xfrm>
            <a:off x="0" y="1600200"/>
            <a:ext cx="9144000" cy="5257800"/>
          </a:xfrm>
        </p:spPr>
        <p:txBody>
          <a:bodyPr/>
          <a:lstStyle/>
          <a:p>
            <a:pPr marL="304800" indent="-304800" eaLnBrk="1" hangingPunct="1">
              <a:lnSpc>
                <a:spcPct val="90000"/>
              </a:lnSpc>
              <a:spcBef>
                <a:spcPct val="0"/>
              </a:spcBef>
              <a:buClr>
                <a:srgbClr val="FFFF00"/>
              </a:buClr>
            </a:pPr>
            <a:r>
              <a:rPr lang="en-US" altLang="en-US" dirty="0" smtClean="0"/>
              <a:t>First recorded dispute (</a:t>
            </a:r>
            <a:r>
              <a:rPr lang="en-US" altLang="en-US" dirty="0" smtClean="0">
                <a:solidFill>
                  <a:srgbClr val="FFFF00"/>
                </a:solidFill>
                <a:latin typeface="Times New Roman Bold Italic" charset="0"/>
                <a:cs typeface="Times New Roman Bold Italic" charset="0"/>
                <a:sym typeface="Times New Roman Bold Italic" charset="0"/>
              </a:rPr>
              <a:t>Acts 15</a:t>
            </a:r>
            <a:r>
              <a:rPr lang="en-US" altLang="en-US" dirty="0" smtClean="0"/>
              <a:t>) from some teaching that Gentiles must keep Mosaic Law &amp; circumcision</a:t>
            </a:r>
          </a:p>
          <a:p>
            <a:pPr marL="304800" indent="-304800" eaLnBrk="1" hangingPunct="1">
              <a:lnSpc>
                <a:spcPct val="90000"/>
              </a:lnSpc>
              <a:spcBef>
                <a:spcPts val="200"/>
              </a:spcBef>
              <a:buClr>
                <a:srgbClr val="FFFF00"/>
              </a:buClr>
            </a:pPr>
            <a:r>
              <a:rPr lang="en-US" altLang="en-US" dirty="0" smtClean="0">
                <a:solidFill>
                  <a:srgbClr val="66FFFF"/>
                </a:solidFill>
              </a:rPr>
              <a:t>How did they teach the truth on </a:t>
            </a:r>
            <a:r>
              <a:rPr lang="en-US" altLang="en-US" dirty="0" smtClean="0">
                <a:solidFill>
                  <a:srgbClr val="66FFFF"/>
                </a:solidFill>
              </a:rPr>
              <a:t>acceptable </a:t>
            </a:r>
            <a:r>
              <a:rPr lang="en-US" altLang="en-US" dirty="0" smtClean="0">
                <a:solidFill>
                  <a:srgbClr val="66FFFF"/>
                </a:solidFill>
              </a:rPr>
              <a:t>practice?</a:t>
            </a:r>
          </a:p>
          <a:p>
            <a:pPr marL="304800" indent="-304800" eaLnBrk="1" hangingPunct="1">
              <a:lnSpc>
                <a:spcPct val="90000"/>
              </a:lnSpc>
              <a:spcBef>
                <a:spcPts val="200"/>
              </a:spcBef>
              <a:buClr>
                <a:srgbClr val="FFFF00"/>
              </a:buClr>
            </a:pPr>
            <a:r>
              <a:rPr lang="en-US" altLang="en-US" dirty="0" smtClean="0"/>
              <a:t>They taught (authorized) by approved example</a:t>
            </a:r>
          </a:p>
          <a:p>
            <a:pPr lvl="1" eaLnBrk="1" hangingPunct="1">
              <a:lnSpc>
                <a:spcPct val="90000"/>
              </a:lnSpc>
              <a:spcBef>
                <a:spcPts val="2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sym typeface="Times New Roman Bold" charset="0"/>
              </a:rPr>
              <a:t>Peter used </a:t>
            </a:r>
            <a:r>
              <a:rPr lang="en-US" altLang="en-US" sz="2800" dirty="0" smtClean="0">
                <a:solidFill>
                  <a:srgbClr val="FFFF00"/>
                </a:solidFill>
                <a:cs typeface="Times New Roman" panose="02020603050405020304" pitchFamily="18" charset="0"/>
                <a:sym typeface="Times New Roman Bold" charset="0"/>
              </a:rPr>
              <a:t>approved example</a:t>
            </a:r>
            <a:r>
              <a:rPr lang="en-US" altLang="en-US" sz="2800" dirty="0" smtClean="0">
                <a:solidFill>
                  <a:srgbClr val="FFFF00"/>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 taught Gentiles first &amp; God made no distinction, showing same sign (</a:t>
            </a:r>
            <a:r>
              <a:rPr lang="en-US" altLang="en-US" sz="2800" b="1" i="1" dirty="0" smtClean="0">
                <a:solidFill>
                  <a:srgbClr val="FFFF00"/>
                </a:solidFill>
                <a:cs typeface="Times New Roman" panose="02020603050405020304" pitchFamily="18" charset="0"/>
                <a:sym typeface="Times New Roman Bold Italic" charset="0"/>
              </a:rPr>
              <a:t>vs. 6-11</a:t>
            </a:r>
            <a:r>
              <a:rPr lang="en-US" altLang="en-US" sz="2800" dirty="0" smtClean="0">
                <a:solidFill>
                  <a:srgbClr val="47FF47"/>
                </a:solidFill>
                <a:cs typeface="Times New Roman" panose="02020603050405020304" pitchFamily="18" charset="0"/>
              </a:rPr>
              <a:t>)</a:t>
            </a:r>
            <a:endParaRPr lang="en-US" altLang="en-US" sz="2800" dirty="0" smtClean="0">
              <a:cs typeface="Times New Roman" panose="02020603050405020304" pitchFamily="18" charset="0"/>
            </a:endParaRPr>
          </a:p>
          <a:p>
            <a:pPr marL="304800" indent="-304800" eaLnBrk="1" hangingPunct="1">
              <a:lnSpc>
                <a:spcPct val="90000"/>
              </a:lnSpc>
              <a:spcBef>
                <a:spcPts val="200"/>
              </a:spcBef>
              <a:buClr>
                <a:srgbClr val="FFFF00"/>
              </a:buClr>
            </a:pPr>
            <a:r>
              <a:rPr lang="en-US" altLang="en-US" dirty="0" smtClean="0"/>
              <a:t>They taught (authorized) by necessary implication</a:t>
            </a:r>
          </a:p>
          <a:p>
            <a:pPr lvl="1" eaLnBrk="1" hangingPunct="1">
              <a:lnSpc>
                <a:spcPct val="90000"/>
              </a:lnSpc>
              <a:spcBef>
                <a:spcPts val="2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sym typeface="Times New Roman Bold" charset="0"/>
              </a:rPr>
              <a:t>Paul appealed to </a:t>
            </a:r>
            <a:r>
              <a:rPr lang="en-US" altLang="en-US" sz="2800" dirty="0" smtClean="0">
                <a:solidFill>
                  <a:srgbClr val="FFFF00"/>
                </a:solidFill>
                <a:cs typeface="Times New Roman" panose="02020603050405020304" pitchFamily="18" charset="0"/>
                <a:sym typeface="Times New Roman Bold" charset="0"/>
              </a:rPr>
              <a:t>necessary inference</a:t>
            </a:r>
            <a:r>
              <a:rPr lang="en-US" altLang="en-US" sz="2800" dirty="0" smtClean="0">
                <a:solidFill>
                  <a:srgbClr val="FFFF00"/>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 God worked signs &amp; wonders through Gentiles</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a:t>
            </a:r>
            <a:r>
              <a:rPr lang="en-US" altLang="en-US" sz="2800" b="1" i="1" dirty="0" smtClean="0">
                <a:solidFill>
                  <a:srgbClr val="FFFF00"/>
                </a:solidFill>
                <a:cs typeface="Times New Roman" panose="02020603050405020304" pitchFamily="18" charset="0"/>
                <a:sym typeface="Times New Roman Bold Italic" charset="0"/>
              </a:rPr>
              <a:t>v. 12</a:t>
            </a:r>
            <a:r>
              <a:rPr lang="en-US" altLang="en-US" sz="2800" dirty="0" smtClean="0">
                <a:solidFill>
                  <a:srgbClr val="47FF47"/>
                </a:solidFill>
                <a:cs typeface="Times New Roman" panose="02020603050405020304" pitchFamily="18" charset="0"/>
              </a:rPr>
              <a:t>)</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a:t>
            </a:r>
            <a:r>
              <a:rPr lang="en-US" altLang="en-US" sz="2000" dirty="0" smtClean="0">
                <a:solidFill>
                  <a:srgbClr val="47FF47"/>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What is conclusion?</a:t>
            </a:r>
            <a:endParaRPr lang="en-US" altLang="en-US" sz="2800" dirty="0" smtClean="0">
              <a:cs typeface="Times New Roman" panose="02020603050405020304" pitchFamily="18" charset="0"/>
            </a:endParaRPr>
          </a:p>
          <a:p>
            <a:pPr marL="304800" indent="-304800" eaLnBrk="1" hangingPunct="1">
              <a:lnSpc>
                <a:spcPct val="90000"/>
              </a:lnSpc>
              <a:spcBef>
                <a:spcPts val="200"/>
              </a:spcBef>
              <a:buClr>
                <a:srgbClr val="FFFF00"/>
              </a:buClr>
            </a:pPr>
            <a:r>
              <a:rPr lang="en-US" altLang="en-US" dirty="0" smtClean="0"/>
              <a:t>They taught (authorized) by direct statement</a:t>
            </a:r>
          </a:p>
          <a:p>
            <a:pPr lvl="1" eaLnBrk="1" hangingPunct="1">
              <a:lnSpc>
                <a:spcPct val="90000"/>
              </a:lnSpc>
              <a:spcBef>
                <a:spcPts val="200"/>
              </a:spcBef>
              <a:buClr>
                <a:srgbClr val="66FFFF"/>
              </a:buClr>
              <a:buFont typeface="Wingdings" pitchFamily="2" charset="2"/>
              <a:buChar char="w"/>
            </a:pPr>
            <a:r>
              <a:rPr lang="en-US" altLang="en-US" sz="2800" dirty="0" smtClean="0">
                <a:solidFill>
                  <a:srgbClr val="47FF47"/>
                </a:solidFill>
                <a:cs typeface="Times New Roman" panose="02020603050405020304" pitchFamily="18" charset="0"/>
                <a:sym typeface="Times New Roman Bold" charset="0"/>
              </a:rPr>
              <a:t>James taught by </a:t>
            </a:r>
            <a:r>
              <a:rPr lang="en-US" altLang="en-US" sz="2800" dirty="0" smtClean="0">
                <a:solidFill>
                  <a:srgbClr val="FFFF00"/>
                </a:solidFill>
                <a:cs typeface="Times New Roman" panose="02020603050405020304" pitchFamily="18" charset="0"/>
                <a:sym typeface="Times New Roman Bold" charset="0"/>
              </a:rPr>
              <a:t>direct statement</a:t>
            </a:r>
            <a:r>
              <a:rPr lang="en-US" altLang="en-US" sz="2800" dirty="0" smtClean="0">
                <a:solidFill>
                  <a:srgbClr val="FFFF00"/>
                </a:solidFill>
                <a:cs typeface="Times New Roman" panose="02020603050405020304" pitchFamily="18" charset="0"/>
              </a:rPr>
              <a:t> </a:t>
            </a:r>
            <a:r>
              <a:rPr lang="en-US" altLang="en-US" sz="2800" dirty="0" smtClean="0">
                <a:solidFill>
                  <a:srgbClr val="47FF47"/>
                </a:solidFill>
                <a:cs typeface="Times New Roman" panose="02020603050405020304" pitchFamily="18" charset="0"/>
              </a:rPr>
              <a:t>- “To this agree the words of the prophets…” (</a:t>
            </a:r>
            <a:r>
              <a:rPr lang="en-US" altLang="en-US" sz="2800" b="1" i="1" dirty="0" smtClean="0">
                <a:solidFill>
                  <a:srgbClr val="FFFF00"/>
                </a:solidFill>
                <a:cs typeface="Times New Roman" panose="02020603050405020304" pitchFamily="18" charset="0"/>
                <a:sym typeface="Times New Roman Bold Italic" charset="0"/>
              </a:rPr>
              <a:t>vs. 13-18</a:t>
            </a:r>
            <a:r>
              <a:rPr lang="en-US" altLang="en-US" sz="2800" dirty="0" smtClean="0">
                <a:solidFill>
                  <a:srgbClr val="47FF47"/>
                </a:solidFill>
                <a:cs typeface="Times New Roman" panose="02020603050405020304" pitchFamily="18" charset="0"/>
              </a:rPr>
              <a:t>)</a:t>
            </a:r>
          </a:p>
        </p:txBody>
      </p:sp>
    </p:spTree>
    <p:extLst>
      <p:ext uri="{BB962C8B-B14F-4D97-AF65-F5344CB8AC3E}">
        <p14:creationId xmlns:p14="http://schemas.microsoft.com/office/powerpoint/2010/main" val="67197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p:cTn id="7" dur="500" fill="hold"/>
                                        <p:tgtEl>
                                          <p:spTgt spid="1331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331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331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331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3314">
                                            <p:txEl>
                                              <p:pRg st="1" end="1"/>
                                            </p:txEl>
                                          </p:spTgt>
                                        </p:tgtEl>
                                        <p:attrNameLst>
                                          <p:attrName>style.visibility</p:attrName>
                                        </p:attrNameLst>
                                      </p:cBhvr>
                                      <p:to>
                                        <p:strVal val="visible"/>
                                      </p:to>
                                    </p:set>
                                    <p:anim calcmode="lin" valueType="num">
                                      <p:cBhvr>
                                        <p:cTn id="15" dur="500" fill="hold"/>
                                        <p:tgtEl>
                                          <p:spTgt spid="13314">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331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331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31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3314">
                                            <p:txEl>
                                              <p:pRg st="2" end="2"/>
                                            </p:txEl>
                                          </p:spTgt>
                                        </p:tgtEl>
                                        <p:attrNameLst>
                                          <p:attrName>style.visibility</p:attrName>
                                        </p:attrNameLst>
                                      </p:cBhvr>
                                      <p:to>
                                        <p:strVal val="visible"/>
                                      </p:to>
                                    </p:set>
                                    <p:anim calcmode="lin" valueType="num">
                                      <p:cBhvr>
                                        <p:cTn id="23" dur="500" fill="hold"/>
                                        <p:tgtEl>
                                          <p:spTgt spid="13314">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3314">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3314">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3314">
                                            <p:txEl>
                                              <p:pRg st="3" end="3"/>
                                            </p:txEl>
                                          </p:spTgt>
                                        </p:tgtEl>
                                        <p:attrNameLst>
                                          <p:attrName>style.visibility</p:attrName>
                                        </p:attrNameLst>
                                      </p:cBhvr>
                                      <p:to>
                                        <p:strVal val="visible"/>
                                      </p:to>
                                    </p:set>
                                    <p:anim calcmode="lin" valueType="num">
                                      <p:cBhvr>
                                        <p:cTn id="31" dur="500" fill="hold"/>
                                        <p:tgtEl>
                                          <p:spTgt spid="13314">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3314">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331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31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3314">
                                            <p:txEl>
                                              <p:pRg st="4" end="4"/>
                                            </p:txEl>
                                          </p:spTgt>
                                        </p:tgtEl>
                                        <p:attrNameLst>
                                          <p:attrName>style.visibility</p:attrName>
                                        </p:attrNameLst>
                                      </p:cBhvr>
                                      <p:to>
                                        <p:strVal val="visible"/>
                                      </p:to>
                                    </p:set>
                                    <p:anim calcmode="lin" valueType="num">
                                      <p:cBhvr>
                                        <p:cTn id="39" dur="500" fill="hold"/>
                                        <p:tgtEl>
                                          <p:spTgt spid="13314">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3314">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3314">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331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3314">
                                            <p:txEl>
                                              <p:pRg st="5" end="5"/>
                                            </p:txEl>
                                          </p:spTgt>
                                        </p:tgtEl>
                                        <p:attrNameLst>
                                          <p:attrName>style.visibility</p:attrName>
                                        </p:attrNameLst>
                                      </p:cBhvr>
                                      <p:to>
                                        <p:strVal val="visible"/>
                                      </p:to>
                                    </p:set>
                                    <p:anim calcmode="lin" valueType="num">
                                      <p:cBhvr>
                                        <p:cTn id="47" dur="500" fill="hold"/>
                                        <p:tgtEl>
                                          <p:spTgt spid="13314">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3314">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3314">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331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3314">
                                            <p:txEl>
                                              <p:pRg st="6" end="6"/>
                                            </p:txEl>
                                          </p:spTgt>
                                        </p:tgtEl>
                                        <p:attrNameLst>
                                          <p:attrName>style.visibility</p:attrName>
                                        </p:attrNameLst>
                                      </p:cBhvr>
                                      <p:to>
                                        <p:strVal val="visible"/>
                                      </p:to>
                                    </p:set>
                                    <p:anim calcmode="lin" valueType="num">
                                      <p:cBhvr>
                                        <p:cTn id="55" dur="500" fill="hold"/>
                                        <p:tgtEl>
                                          <p:spTgt spid="13314">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3314">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3314">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331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3314">
                                            <p:txEl>
                                              <p:pRg st="7" end="7"/>
                                            </p:txEl>
                                          </p:spTgt>
                                        </p:tgtEl>
                                        <p:attrNameLst>
                                          <p:attrName>style.visibility</p:attrName>
                                        </p:attrNameLst>
                                      </p:cBhvr>
                                      <p:to>
                                        <p:strVal val="visible"/>
                                      </p:to>
                                    </p:set>
                                    <p:anim calcmode="lin" valueType="num">
                                      <p:cBhvr>
                                        <p:cTn id="63" dur="500" fill="hold"/>
                                        <p:tgtEl>
                                          <p:spTgt spid="13314">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3314">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3314">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3314">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dirty="0" smtClean="0"/>
              <a:t>What the N.T. Instructs on Music</a:t>
            </a:r>
            <a:endParaRPr lang="en-US" b="1" dirty="0"/>
          </a:p>
        </p:txBody>
      </p:sp>
      <p:sp>
        <p:nvSpPr>
          <p:cNvPr id="3" name="Content Placeholder 2"/>
          <p:cNvSpPr>
            <a:spLocks noGrp="1"/>
          </p:cNvSpPr>
          <p:nvPr>
            <p:ph idx="1"/>
          </p:nvPr>
        </p:nvSpPr>
        <p:spPr>
          <a:xfrm>
            <a:off x="76200" y="838200"/>
            <a:ext cx="9067800" cy="6019800"/>
          </a:xfrm>
        </p:spPr>
        <p:txBody>
          <a:bodyPr/>
          <a:lstStyle/>
          <a:p>
            <a:pPr>
              <a:lnSpc>
                <a:spcPct val="90000"/>
              </a:lnSpc>
              <a:spcBef>
                <a:spcPts val="0"/>
              </a:spcBef>
              <a:spcAft>
                <a:spcPts val="600"/>
              </a:spcAft>
              <a:buClr>
                <a:srgbClr val="66FFFF"/>
              </a:buClr>
            </a:pPr>
            <a:r>
              <a:rPr lang="en-US" sz="3000" b="1" i="1" dirty="0" smtClean="0">
                <a:solidFill>
                  <a:srgbClr val="FFFF00"/>
                </a:solidFill>
              </a:rPr>
              <a:t>Matt. 26:30</a:t>
            </a:r>
            <a:r>
              <a:rPr lang="en-US" dirty="0" smtClean="0"/>
              <a:t> </a:t>
            </a:r>
            <a:r>
              <a:rPr lang="en-US" sz="2800" dirty="0" smtClean="0"/>
              <a:t>“</a:t>
            </a:r>
            <a:r>
              <a:rPr lang="en-US" sz="2800" dirty="0"/>
              <a:t>And when they had sung a hymn, they went out to the Mount of Olives.</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Mark 14:26 </a:t>
            </a:r>
            <a:r>
              <a:rPr lang="en-US" sz="2800" dirty="0" smtClean="0"/>
              <a:t>“</a:t>
            </a:r>
            <a:r>
              <a:rPr lang="en-US" sz="2800" dirty="0"/>
              <a:t>And when they had sung a hymn, they went out to the Mount of Olives.</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Acts 16:25 </a:t>
            </a:r>
            <a:r>
              <a:rPr lang="en-US" sz="2800" dirty="0" smtClean="0"/>
              <a:t>“</a:t>
            </a:r>
            <a:r>
              <a:rPr lang="en-US" sz="2800" b="1" baseline="30000" dirty="0"/>
              <a:t> </a:t>
            </a:r>
            <a:r>
              <a:rPr lang="en-US" sz="2800" dirty="0"/>
              <a:t>But at midnight Paul and Silas were praying and singing hymns to God, and the prisoners were listening to them.</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Rom. 15:9 </a:t>
            </a:r>
            <a:r>
              <a:rPr lang="en-US" sz="2800" dirty="0" smtClean="0"/>
              <a:t>“…and </a:t>
            </a:r>
            <a:r>
              <a:rPr lang="en-US" sz="2800" dirty="0"/>
              <a:t>that the Gentiles might glorify </a:t>
            </a:r>
            <a:r>
              <a:rPr lang="en-US" sz="2800" dirty="0" smtClean="0"/>
              <a:t>God for His</a:t>
            </a:r>
            <a:r>
              <a:rPr lang="en-US" sz="2800" dirty="0"/>
              <a:t> mercy, as it is </a:t>
            </a:r>
            <a:r>
              <a:rPr lang="en-US" sz="2800" dirty="0" smtClean="0"/>
              <a:t>written: ‘For </a:t>
            </a:r>
            <a:r>
              <a:rPr lang="en-US" sz="2800" dirty="0"/>
              <a:t>this reason I </a:t>
            </a:r>
            <a:r>
              <a:rPr lang="en-US" sz="2800" dirty="0" smtClean="0"/>
              <a:t>will confess to </a:t>
            </a:r>
            <a:r>
              <a:rPr lang="en-US" sz="2800" dirty="0"/>
              <a:t>You among the </a:t>
            </a:r>
            <a:r>
              <a:rPr lang="en-US" sz="2800" dirty="0" smtClean="0"/>
              <a:t>Gentiles,</a:t>
            </a:r>
            <a:r>
              <a:rPr lang="en-US" sz="2800" dirty="0"/>
              <a:t> </a:t>
            </a:r>
            <a:r>
              <a:rPr lang="en-US" sz="2800" dirty="0" smtClean="0"/>
              <a:t>and </a:t>
            </a:r>
            <a:r>
              <a:rPr lang="en-US" sz="2800" dirty="0"/>
              <a:t>sing to Your name</a:t>
            </a:r>
            <a:r>
              <a:rPr lang="en-US" sz="2800" dirty="0" smtClean="0"/>
              <a:t>.’”</a:t>
            </a:r>
          </a:p>
          <a:p>
            <a:pPr>
              <a:lnSpc>
                <a:spcPct val="90000"/>
              </a:lnSpc>
              <a:spcBef>
                <a:spcPts val="0"/>
              </a:spcBef>
              <a:spcAft>
                <a:spcPts val="600"/>
              </a:spcAft>
              <a:buClr>
                <a:srgbClr val="66FFFF"/>
              </a:buClr>
            </a:pPr>
            <a:r>
              <a:rPr lang="en-US" sz="3000" b="1" i="1" dirty="0" smtClean="0">
                <a:solidFill>
                  <a:srgbClr val="FFFF00"/>
                </a:solidFill>
              </a:rPr>
              <a:t>1 Cor. 14:15 </a:t>
            </a:r>
            <a:r>
              <a:rPr lang="en-US" sz="2800" dirty="0" smtClean="0"/>
              <a:t>“</a:t>
            </a:r>
            <a:r>
              <a:rPr lang="en-US" sz="2800" dirty="0"/>
              <a:t>What is the conclusion then? I will pray with the spirit, and I will also pray with the understanding. I will sing with the spirit, and I will also sing with the understanding</a:t>
            </a:r>
            <a:r>
              <a:rPr lang="en-US" sz="2800" dirty="0" smtClean="0"/>
              <a:t>.”</a:t>
            </a:r>
            <a:endParaRPr lang="en-US" sz="2800" dirty="0"/>
          </a:p>
        </p:txBody>
      </p:sp>
    </p:spTree>
    <p:extLst>
      <p:ext uri="{BB962C8B-B14F-4D97-AF65-F5344CB8AC3E}">
        <p14:creationId xmlns:p14="http://schemas.microsoft.com/office/powerpoint/2010/main" val="31474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b="1" dirty="0" smtClean="0"/>
              <a:t>What the N.T. Instructs on Music</a:t>
            </a:r>
            <a:endParaRPr lang="en-US" b="1" dirty="0"/>
          </a:p>
        </p:txBody>
      </p:sp>
      <p:sp>
        <p:nvSpPr>
          <p:cNvPr id="3" name="Content Placeholder 2"/>
          <p:cNvSpPr>
            <a:spLocks noGrp="1"/>
          </p:cNvSpPr>
          <p:nvPr>
            <p:ph idx="1"/>
          </p:nvPr>
        </p:nvSpPr>
        <p:spPr>
          <a:xfrm>
            <a:off x="76200" y="990600"/>
            <a:ext cx="9067800" cy="5867400"/>
          </a:xfrm>
        </p:spPr>
        <p:txBody>
          <a:bodyPr/>
          <a:lstStyle/>
          <a:p>
            <a:pPr>
              <a:lnSpc>
                <a:spcPct val="95000"/>
              </a:lnSpc>
              <a:spcBef>
                <a:spcPts val="0"/>
              </a:spcBef>
              <a:spcAft>
                <a:spcPts val="800"/>
              </a:spcAft>
              <a:buClr>
                <a:srgbClr val="66FFFF"/>
              </a:buClr>
            </a:pPr>
            <a:r>
              <a:rPr lang="en-US" sz="3000" b="1" i="1" dirty="0" smtClean="0">
                <a:solidFill>
                  <a:srgbClr val="FFFF00"/>
                </a:solidFill>
              </a:rPr>
              <a:t>Eph. 5:19 </a:t>
            </a:r>
            <a:r>
              <a:rPr lang="en-US" sz="2800" dirty="0" smtClean="0"/>
              <a:t>“…speaking </a:t>
            </a:r>
            <a:r>
              <a:rPr lang="en-US" sz="2800" dirty="0"/>
              <a:t>to one another in psalms and hymns and spiritual songs, singing and making melody in your heart to the </a:t>
            </a:r>
            <a:r>
              <a:rPr lang="en-US" sz="2800" dirty="0" smtClean="0"/>
              <a:t>Lord…”</a:t>
            </a:r>
          </a:p>
          <a:p>
            <a:pPr>
              <a:lnSpc>
                <a:spcPct val="95000"/>
              </a:lnSpc>
              <a:spcBef>
                <a:spcPts val="0"/>
              </a:spcBef>
              <a:spcAft>
                <a:spcPts val="800"/>
              </a:spcAft>
              <a:buClr>
                <a:srgbClr val="66FFFF"/>
              </a:buClr>
            </a:pPr>
            <a:r>
              <a:rPr lang="en-US" sz="3000" b="1" i="1" dirty="0" smtClean="0">
                <a:solidFill>
                  <a:srgbClr val="FFFF00"/>
                </a:solidFill>
              </a:rPr>
              <a:t>Col. 3:16 </a:t>
            </a:r>
            <a:r>
              <a:rPr lang="en-US" sz="2800" dirty="0" smtClean="0"/>
              <a:t>“</a:t>
            </a:r>
            <a:r>
              <a:rPr lang="en-US" sz="2800" dirty="0"/>
              <a:t>Let the word of Christ dwell in you richly in all wisdom, teaching and admonishing one another in psalms and hymns and spiritual songs, singing with grace in your hearts to the Lord.</a:t>
            </a:r>
            <a:r>
              <a:rPr lang="en-US" sz="2800" dirty="0" smtClean="0"/>
              <a:t>”</a:t>
            </a:r>
          </a:p>
          <a:p>
            <a:pPr>
              <a:lnSpc>
                <a:spcPct val="95000"/>
              </a:lnSpc>
              <a:spcBef>
                <a:spcPts val="0"/>
              </a:spcBef>
              <a:spcAft>
                <a:spcPts val="800"/>
              </a:spcAft>
              <a:buClr>
                <a:srgbClr val="66FFFF"/>
              </a:buClr>
            </a:pPr>
            <a:r>
              <a:rPr lang="en-US" sz="3000" b="1" i="1" dirty="0" smtClean="0">
                <a:solidFill>
                  <a:srgbClr val="FFFF00"/>
                </a:solidFill>
              </a:rPr>
              <a:t>Heb. 2:12 </a:t>
            </a:r>
            <a:r>
              <a:rPr lang="en-US" sz="2800" dirty="0" smtClean="0"/>
              <a:t>“…saying: ‘I </a:t>
            </a:r>
            <a:r>
              <a:rPr lang="en-US" sz="2800" dirty="0"/>
              <a:t>will declare Your name to My brethren</a:t>
            </a:r>
            <a:r>
              <a:rPr lang="en-US" sz="2800" dirty="0" smtClean="0"/>
              <a:t>; in </a:t>
            </a:r>
            <a:r>
              <a:rPr lang="en-US" sz="2800" dirty="0"/>
              <a:t>the midst of the assembly I will sing praise to You</a:t>
            </a:r>
            <a:r>
              <a:rPr lang="en-US" sz="2800" dirty="0" smtClean="0"/>
              <a:t>.’”</a:t>
            </a:r>
          </a:p>
          <a:p>
            <a:pPr>
              <a:lnSpc>
                <a:spcPct val="95000"/>
              </a:lnSpc>
              <a:spcBef>
                <a:spcPts val="0"/>
              </a:spcBef>
              <a:spcAft>
                <a:spcPts val="800"/>
              </a:spcAft>
              <a:buClr>
                <a:srgbClr val="66FFFF"/>
              </a:buClr>
            </a:pPr>
            <a:r>
              <a:rPr lang="en-US" sz="3000" b="1" i="1" dirty="0" smtClean="0">
                <a:solidFill>
                  <a:srgbClr val="FFFF00"/>
                </a:solidFill>
              </a:rPr>
              <a:t>Jas. 5:13 </a:t>
            </a:r>
            <a:r>
              <a:rPr lang="en-US" sz="2800" dirty="0" smtClean="0"/>
              <a:t>“</a:t>
            </a:r>
            <a:r>
              <a:rPr lang="en-US" sz="2800" dirty="0"/>
              <a:t>Is anyone among you suffering? Let him pray. Is anyone cheerful? Let him sing psalms.</a:t>
            </a:r>
            <a:r>
              <a:rPr lang="en-US" sz="2800" dirty="0" smtClean="0"/>
              <a:t>”</a:t>
            </a:r>
            <a:endParaRPr lang="en-US" sz="2800" dirty="0"/>
          </a:p>
        </p:txBody>
      </p:sp>
    </p:spTree>
    <p:extLst>
      <p:ext uri="{BB962C8B-B14F-4D97-AF65-F5344CB8AC3E}">
        <p14:creationId xmlns:p14="http://schemas.microsoft.com/office/powerpoint/2010/main" val="117344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b="1" dirty="0" smtClean="0"/>
              <a:t>What the N.T. Instructs on Music</a:t>
            </a:r>
            <a:endParaRPr lang="en-US" b="1" dirty="0"/>
          </a:p>
        </p:txBody>
      </p:sp>
      <p:sp>
        <p:nvSpPr>
          <p:cNvPr id="3" name="Content Placeholder 2"/>
          <p:cNvSpPr>
            <a:spLocks noGrp="1"/>
          </p:cNvSpPr>
          <p:nvPr>
            <p:ph idx="1"/>
          </p:nvPr>
        </p:nvSpPr>
        <p:spPr>
          <a:xfrm>
            <a:off x="0" y="838200"/>
            <a:ext cx="9144000" cy="6019800"/>
          </a:xfrm>
        </p:spPr>
        <p:txBody>
          <a:bodyPr/>
          <a:lstStyle/>
          <a:p>
            <a:pPr>
              <a:lnSpc>
                <a:spcPct val="90000"/>
              </a:lnSpc>
              <a:spcBef>
                <a:spcPts val="0"/>
              </a:spcBef>
              <a:spcAft>
                <a:spcPts val="600"/>
              </a:spcAft>
              <a:buClr>
                <a:srgbClr val="66FFFF"/>
              </a:buClr>
            </a:pPr>
            <a:r>
              <a:rPr lang="en-US" sz="3000" b="1" i="1" dirty="0" smtClean="0">
                <a:solidFill>
                  <a:srgbClr val="FFFF00"/>
                </a:solidFill>
              </a:rPr>
              <a:t>Matt. 26:30</a:t>
            </a:r>
            <a:r>
              <a:rPr lang="en-US" dirty="0" smtClean="0"/>
              <a:t> </a:t>
            </a:r>
            <a:r>
              <a:rPr lang="en-US" sz="2800" dirty="0" smtClean="0"/>
              <a:t>“sung </a:t>
            </a:r>
            <a:r>
              <a:rPr lang="en-US" sz="2800" dirty="0"/>
              <a:t>a </a:t>
            </a:r>
            <a:r>
              <a:rPr lang="en-US" sz="2800" dirty="0" smtClean="0"/>
              <a:t>hymn”</a:t>
            </a:r>
          </a:p>
          <a:p>
            <a:pPr>
              <a:lnSpc>
                <a:spcPct val="90000"/>
              </a:lnSpc>
              <a:spcBef>
                <a:spcPts val="0"/>
              </a:spcBef>
              <a:spcAft>
                <a:spcPts val="600"/>
              </a:spcAft>
              <a:buClr>
                <a:srgbClr val="66FFFF"/>
              </a:buClr>
            </a:pPr>
            <a:r>
              <a:rPr lang="en-US" sz="3000" b="1" i="1" dirty="0" smtClean="0">
                <a:solidFill>
                  <a:srgbClr val="FFFF00"/>
                </a:solidFill>
              </a:rPr>
              <a:t>Mark 14:26 </a:t>
            </a:r>
            <a:r>
              <a:rPr lang="en-US" sz="2800" dirty="0" smtClean="0"/>
              <a:t>“sung </a:t>
            </a:r>
            <a:r>
              <a:rPr lang="en-US" sz="2800" dirty="0"/>
              <a:t>a </a:t>
            </a:r>
            <a:r>
              <a:rPr lang="en-US" sz="2800" dirty="0" smtClean="0"/>
              <a:t>hymn”</a:t>
            </a:r>
          </a:p>
          <a:p>
            <a:pPr>
              <a:lnSpc>
                <a:spcPct val="90000"/>
              </a:lnSpc>
              <a:spcBef>
                <a:spcPts val="0"/>
              </a:spcBef>
              <a:spcAft>
                <a:spcPts val="600"/>
              </a:spcAft>
              <a:buClr>
                <a:srgbClr val="66FFFF"/>
              </a:buClr>
            </a:pPr>
            <a:r>
              <a:rPr lang="en-US" sz="3000" b="1" i="1" dirty="0" smtClean="0">
                <a:solidFill>
                  <a:srgbClr val="FFFF00"/>
                </a:solidFill>
              </a:rPr>
              <a:t>Acts 16:25 </a:t>
            </a:r>
            <a:r>
              <a:rPr lang="en-US" sz="2800" dirty="0" smtClean="0"/>
              <a:t>“singing hymns”</a:t>
            </a:r>
          </a:p>
          <a:p>
            <a:pPr>
              <a:lnSpc>
                <a:spcPct val="90000"/>
              </a:lnSpc>
              <a:spcBef>
                <a:spcPts val="0"/>
              </a:spcBef>
              <a:spcAft>
                <a:spcPts val="600"/>
              </a:spcAft>
              <a:buClr>
                <a:srgbClr val="66FFFF"/>
              </a:buClr>
            </a:pPr>
            <a:r>
              <a:rPr lang="en-US" sz="3000" b="1" i="1" dirty="0" smtClean="0">
                <a:solidFill>
                  <a:srgbClr val="FFFF00"/>
                </a:solidFill>
              </a:rPr>
              <a:t>Rom. 15:9 </a:t>
            </a:r>
            <a:r>
              <a:rPr lang="en-US" sz="2800" dirty="0" smtClean="0"/>
              <a:t>“sing </a:t>
            </a:r>
            <a:r>
              <a:rPr lang="en-US" sz="2800" dirty="0"/>
              <a:t>to Your </a:t>
            </a:r>
            <a:r>
              <a:rPr lang="en-US" sz="2800" dirty="0" smtClean="0"/>
              <a:t>name”</a:t>
            </a:r>
          </a:p>
          <a:p>
            <a:pPr>
              <a:lnSpc>
                <a:spcPct val="90000"/>
              </a:lnSpc>
              <a:spcBef>
                <a:spcPts val="0"/>
              </a:spcBef>
              <a:spcAft>
                <a:spcPts val="600"/>
              </a:spcAft>
              <a:buClr>
                <a:srgbClr val="66FFFF"/>
              </a:buClr>
            </a:pPr>
            <a:r>
              <a:rPr lang="en-US" sz="3000" b="1" i="1" dirty="0" smtClean="0">
                <a:solidFill>
                  <a:srgbClr val="FFFF00"/>
                </a:solidFill>
              </a:rPr>
              <a:t>1 Cor. 14:15 </a:t>
            </a:r>
            <a:r>
              <a:rPr lang="en-US" sz="2800" dirty="0" smtClean="0"/>
              <a:t>“sing with the spirit”</a:t>
            </a:r>
          </a:p>
          <a:p>
            <a:pPr>
              <a:lnSpc>
                <a:spcPct val="90000"/>
              </a:lnSpc>
              <a:spcBef>
                <a:spcPts val="0"/>
              </a:spcBef>
              <a:spcAft>
                <a:spcPts val="600"/>
              </a:spcAft>
              <a:buClr>
                <a:srgbClr val="66FFFF"/>
              </a:buClr>
            </a:pPr>
            <a:r>
              <a:rPr lang="en-US" sz="3000" b="1" i="1" dirty="0">
                <a:solidFill>
                  <a:srgbClr val="FFFF00"/>
                </a:solidFill>
              </a:rPr>
              <a:t>1 Cor. 14:15 </a:t>
            </a:r>
            <a:r>
              <a:rPr lang="en-US" sz="2800" dirty="0"/>
              <a:t>“sing with </a:t>
            </a:r>
            <a:r>
              <a:rPr lang="en-US" sz="2800" dirty="0" smtClean="0"/>
              <a:t>the understanding”</a:t>
            </a:r>
          </a:p>
          <a:p>
            <a:pPr>
              <a:lnSpc>
                <a:spcPct val="90000"/>
              </a:lnSpc>
              <a:spcBef>
                <a:spcPts val="0"/>
              </a:spcBef>
              <a:spcAft>
                <a:spcPts val="600"/>
              </a:spcAft>
              <a:buClr>
                <a:srgbClr val="66FFFF"/>
              </a:buClr>
            </a:pPr>
            <a:r>
              <a:rPr lang="en-US" sz="3000" b="1" i="1" dirty="0" smtClean="0">
                <a:solidFill>
                  <a:srgbClr val="FFFF00"/>
                </a:solidFill>
              </a:rPr>
              <a:t>Eph. 5:19 </a:t>
            </a:r>
            <a:r>
              <a:rPr lang="en-US" sz="2800" dirty="0" smtClean="0"/>
              <a:t>“speaking” </a:t>
            </a:r>
            <a:r>
              <a:rPr lang="en-US" sz="2600" dirty="0" smtClean="0"/>
              <a:t>[in psalms &amp; hymns &amp; spiritual songs]</a:t>
            </a:r>
          </a:p>
          <a:p>
            <a:pPr>
              <a:lnSpc>
                <a:spcPct val="90000"/>
              </a:lnSpc>
              <a:spcBef>
                <a:spcPts val="0"/>
              </a:spcBef>
              <a:spcAft>
                <a:spcPts val="600"/>
              </a:spcAft>
              <a:buClr>
                <a:srgbClr val="66FFFF"/>
              </a:buClr>
            </a:pPr>
            <a:r>
              <a:rPr lang="en-US" sz="3000" b="1" i="1" dirty="0">
                <a:solidFill>
                  <a:srgbClr val="FFFF00"/>
                </a:solidFill>
              </a:rPr>
              <a:t>Eph. 5:19 </a:t>
            </a:r>
            <a:r>
              <a:rPr lang="en-US" sz="2800" dirty="0" smtClean="0"/>
              <a:t>“singing </a:t>
            </a:r>
            <a:r>
              <a:rPr lang="en-US" sz="2800" dirty="0"/>
              <a:t>and making melody in your </a:t>
            </a:r>
            <a:r>
              <a:rPr lang="en-US" sz="2800" dirty="0" smtClean="0"/>
              <a:t>heart”</a:t>
            </a:r>
          </a:p>
          <a:p>
            <a:pPr>
              <a:lnSpc>
                <a:spcPct val="90000"/>
              </a:lnSpc>
              <a:spcBef>
                <a:spcPts val="0"/>
              </a:spcBef>
              <a:spcAft>
                <a:spcPts val="600"/>
              </a:spcAft>
              <a:buClr>
                <a:srgbClr val="66FFFF"/>
              </a:buClr>
            </a:pPr>
            <a:r>
              <a:rPr lang="en-US" sz="3000" b="1" i="1" dirty="0" smtClean="0">
                <a:solidFill>
                  <a:srgbClr val="FFFF00"/>
                </a:solidFill>
              </a:rPr>
              <a:t>Col. 3:16 </a:t>
            </a:r>
            <a:r>
              <a:rPr lang="en-US" sz="2800" dirty="0" smtClean="0"/>
              <a:t>“teaching </a:t>
            </a:r>
            <a:r>
              <a:rPr lang="en-US" sz="2800" dirty="0"/>
              <a:t>and admonishing one another </a:t>
            </a:r>
            <a:r>
              <a:rPr lang="en-US" sz="2800" dirty="0" smtClean="0"/>
              <a:t>in…”</a:t>
            </a:r>
          </a:p>
          <a:p>
            <a:pPr>
              <a:lnSpc>
                <a:spcPct val="90000"/>
              </a:lnSpc>
              <a:spcBef>
                <a:spcPts val="0"/>
              </a:spcBef>
              <a:spcAft>
                <a:spcPts val="600"/>
              </a:spcAft>
              <a:buClr>
                <a:srgbClr val="66FFFF"/>
              </a:buClr>
            </a:pPr>
            <a:r>
              <a:rPr lang="en-US" sz="3000" b="1" i="1" dirty="0">
                <a:solidFill>
                  <a:srgbClr val="FFFF00"/>
                </a:solidFill>
              </a:rPr>
              <a:t>Col. 3:16 </a:t>
            </a:r>
            <a:r>
              <a:rPr lang="en-US" sz="2800" dirty="0" smtClean="0"/>
              <a:t>“singing </a:t>
            </a:r>
            <a:r>
              <a:rPr lang="en-US" sz="2800" dirty="0"/>
              <a:t>with grace in your </a:t>
            </a:r>
            <a:r>
              <a:rPr lang="en-US" sz="2800" dirty="0" smtClean="0"/>
              <a:t>hearts”</a:t>
            </a:r>
          </a:p>
          <a:p>
            <a:pPr>
              <a:lnSpc>
                <a:spcPct val="90000"/>
              </a:lnSpc>
              <a:spcBef>
                <a:spcPts val="0"/>
              </a:spcBef>
              <a:spcAft>
                <a:spcPts val="600"/>
              </a:spcAft>
              <a:buClr>
                <a:srgbClr val="66FFFF"/>
              </a:buClr>
            </a:pPr>
            <a:r>
              <a:rPr lang="en-US" sz="3000" b="1" i="1" dirty="0" smtClean="0">
                <a:solidFill>
                  <a:srgbClr val="FFFF00"/>
                </a:solidFill>
              </a:rPr>
              <a:t>Heb. 2:12 </a:t>
            </a:r>
            <a:r>
              <a:rPr lang="en-US" sz="2800" dirty="0" smtClean="0"/>
              <a:t>“sing </a:t>
            </a:r>
            <a:r>
              <a:rPr lang="en-US" sz="2800" dirty="0"/>
              <a:t>praise to </a:t>
            </a:r>
            <a:r>
              <a:rPr lang="en-US" sz="2800" dirty="0" smtClean="0"/>
              <a:t>You”</a:t>
            </a:r>
          </a:p>
          <a:p>
            <a:pPr>
              <a:lnSpc>
                <a:spcPct val="90000"/>
              </a:lnSpc>
              <a:spcBef>
                <a:spcPts val="0"/>
              </a:spcBef>
              <a:spcAft>
                <a:spcPts val="600"/>
              </a:spcAft>
              <a:buClr>
                <a:srgbClr val="66FFFF"/>
              </a:buClr>
            </a:pPr>
            <a:r>
              <a:rPr lang="en-US" sz="3000" b="1" i="1" dirty="0" smtClean="0">
                <a:solidFill>
                  <a:srgbClr val="FFFF00"/>
                </a:solidFill>
              </a:rPr>
              <a:t>Jas. 5:13 </a:t>
            </a:r>
            <a:r>
              <a:rPr lang="en-US" sz="2800" dirty="0" smtClean="0"/>
              <a:t>“Let </a:t>
            </a:r>
            <a:r>
              <a:rPr lang="en-US" sz="2800" dirty="0"/>
              <a:t>him sing </a:t>
            </a:r>
            <a:r>
              <a:rPr lang="en-US" sz="2800" dirty="0" smtClean="0"/>
              <a:t>psalms”</a:t>
            </a:r>
            <a:endParaRPr lang="en-US" sz="2800" dirty="0"/>
          </a:p>
        </p:txBody>
      </p:sp>
    </p:spTree>
    <p:extLst>
      <p:ext uri="{BB962C8B-B14F-4D97-AF65-F5344CB8AC3E}">
        <p14:creationId xmlns:p14="http://schemas.microsoft.com/office/powerpoint/2010/main" val="304098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left)">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sz="4600" b="1" dirty="0" smtClean="0"/>
              <a:t>What Word Describes the Action?</a:t>
            </a:r>
            <a:endParaRPr lang="en-US" sz="4600" b="1" dirty="0"/>
          </a:p>
        </p:txBody>
      </p:sp>
      <p:sp>
        <p:nvSpPr>
          <p:cNvPr id="3" name="Content Placeholder 2"/>
          <p:cNvSpPr>
            <a:spLocks noGrp="1"/>
          </p:cNvSpPr>
          <p:nvPr>
            <p:ph idx="1"/>
          </p:nvPr>
        </p:nvSpPr>
        <p:spPr>
          <a:xfrm>
            <a:off x="2362200" y="990600"/>
            <a:ext cx="4495800" cy="5867400"/>
          </a:xfrm>
        </p:spPr>
        <p:txBody>
          <a:bodyPr/>
          <a:lstStyle/>
          <a:p>
            <a:pPr marL="0" indent="0">
              <a:spcBef>
                <a:spcPts val="0"/>
              </a:spcBef>
              <a:spcAft>
                <a:spcPts val="1000"/>
              </a:spcAft>
              <a:buNone/>
              <a:tabLst>
                <a:tab pos="2460625" algn="l"/>
              </a:tabLst>
            </a:pPr>
            <a:r>
              <a:rPr lang="en-US" sz="3400" b="1" i="1" dirty="0" smtClean="0">
                <a:solidFill>
                  <a:srgbClr val="FFFF00"/>
                </a:solidFill>
              </a:rPr>
              <a:t>Matt. 26:30</a:t>
            </a:r>
            <a:r>
              <a:rPr lang="en-US" sz="3400" dirty="0"/>
              <a:t>	</a:t>
            </a:r>
            <a:r>
              <a:rPr lang="en-US" sz="3400" b="1" dirty="0" smtClean="0"/>
              <a:t>“sung”</a:t>
            </a:r>
          </a:p>
          <a:p>
            <a:pPr marL="0" indent="0">
              <a:spcBef>
                <a:spcPts val="0"/>
              </a:spcBef>
              <a:spcAft>
                <a:spcPts val="1000"/>
              </a:spcAft>
              <a:buNone/>
              <a:tabLst>
                <a:tab pos="2460625" algn="l"/>
              </a:tabLst>
            </a:pPr>
            <a:r>
              <a:rPr lang="en-US" sz="3400" b="1" i="1" dirty="0" smtClean="0">
                <a:solidFill>
                  <a:srgbClr val="FFFF00"/>
                </a:solidFill>
              </a:rPr>
              <a:t>Mark 14:26	</a:t>
            </a:r>
            <a:r>
              <a:rPr lang="en-US" sz="3400" b="1" dirty="0" smtClean="0"/>
              <a:t>“sung”</a:t>
            </a:r>
          </a:p>
          <a:p>
            <a:pPr marL="0" indent="0">
              <a:spcBef>
                <a:spcPts val="0"/>
              </a:spcBef>
              <a:spcAft>
                <a:spcPts val="1000"/>
              </a:spcAft>
              <a:buNone/>
              <a:tabLst>
                <a:tab pos="2460625" algn="l"/>
              </a:tabLst>
            </a:pPr>
            <a:r>
              <a:rPr lang="en-US" sz="3400" b="1" i="1" dirty="0" smtClean="0">
                <a:solidFill>
                  <a:srgbClr val="FFFF00"/>
                </a:solidFill>
              </a:rPr>
              <a:t>Acts 16:25	</a:t>
            </a:r>
            <a:r>
              <a:rPr lang="en-US" sz="3400" b="1" dirty="0" smtClean="0"/>
              <a:t>“singing”</a:t>
            </a:r>
          </a:p>
          <a:p>
            <a:pPr marL="0" indent="0">
              <a:spcBef>
                <a:spcPts val="0"/>
              </a:spcBef>
              <a:spcAft>
                <a:spcPts val="1000"/>
              </a:spcAft>
              <a:buNone/>
              <a:tabLst>
                <a:tab pos="2460625" algn="l"/>
              </a:tabLst>
            </a:pPr>
            <a:r>
              <a:rPr lang="en-US" sz="3400" b="1" i="1" dirty="0" smtClean="0">
                <a:solidFill>
                  <a:srgbClr val="FFFF00"/>
                </a:solidFill>
              </a:rPr>
              <a:t>Rom. 15:9	</a:t>
            </a:r>
            <a:r>
              <a:rPr lang="en-US" sz="3400" b="1" dirty="0" smtClean="0"/>
              <a:t>“sing”</a:t>
            </a:r>
          </a:p>
          <a:p>
            <a:pPr marL="0" indent="0">
              <a:spcBef>
                <a:spcPts val="0"/>
              </a:spcBef>
              <a:spcAft>
                <a:spcPts val="1000"/>
              </a:spcAft>
              <a:buNone/>
              <a:tabLst>
                <a:tab pos="2460625" algn="l"/>
              </a:tabLst>
            </a:pPr>
            <a:r>
              <a:rPr lang="en-US" sz="3400" b="1" i="1" dirty="0">
                <a:solidFill>
                  <a:srgbClr val="FFFF00"/>
                </a:solidFill>
              </a:rPr>
              <a:t>1 Cor. </a:t>
            </a:r>
            <a:r>
              <a:rPr lang="en-US" sz="3400" b="1" i="1" dirty="0" smtClean="0">
                <a:solidFill>
                  <a:srgbClr val="FFFF00"/>
                </a:solidFill>
              </a:rPr>
              <a:t>14:15	</a:t>
            </a:r>
            <a:r>
              <a:rPr lang="en-US" sz="3400" b="1" dirty="0" smtClean="0"/>
              <a:t>“sing”</a:t>
            </a:r>
          </a:p>
          <a:p>
            <a:pPr marL="0" indent="0">
              <a:spcBef>
                <a:spcPts val="0"/>
              </a:spcBef>
              <a:spcAft>
                <a:spcPts val="1000"/>
              </a:spcAft>
              <a:buNone/>
              <a:tabLst>
                <a:tab pos="2460625" algn="l"/>
              </a:tabLst>
            </a:pPr>
            <a:r>
              <a:rPr lang="en-US" sz="3400" b="1" i="1" dirty="0">
                <a:solidFill>
                  <a:srgbClr val="FFFF00"/>
                </a:solidFill>
              </a:rPr>
              <a:t>Eph. </a:t>
            </a:r>
            <a:r>
              <a:rPr lang="en-US" sz="3400" b="1" i="1" dirty="0" smtClean="0">
                <a:solidFill>
                  <a:srgbClr val="FFFF00"/>
                </a:solidFill>
              </a:rPr>
              <a:t>5:19	</a:t>
            </a:r>
            <a:r>
              <a:rPr lang="en-US" sz="3400" b="1" dirty="0" smtClean="0"/>
              <a:t>“singing”</a:t>
            </a:r>
          </a:p>
          <a:p>
            <a:pPr marL="0" indent="0">
              <a:spcBef>
                <a:spcPts val="0"/>
              </a:spcBef>
              <a:spcAft>
                <a:spcPts val="1000"/>
              </a:spcAft>
              <a:buNone/>
              <a:tabLst>
                <a:tab pos="2460625" algn="l"/>
              </a:tabLst>
            </a:pPr>
            <a:r>
              <a:rPr lang="en-US" sz="3400" b="1" i="1" dirty="0">
                <a:solidFill>
                  <a:srgbClr val="FFFF00"/>
                </a:solidFill>
              </a:rPr>
              <a:t>Col. </a:t>
            </a:r>
            <a:r>
              <a:rPr lang="en-US" sz="3400" b="1" i="1" dirty="0" smtClean="0">
                <a:solidFill>
                  <a:srgbClr val="FFFF00"/>
                </a:solidFill>
              </a:rPr>
              <a:t>3:16	</a:t>
            </a:r>
            <a:r>
              <a:rPr lang="en-US" sz="3400" b="1" dirty="0" smtClean="0"/>
              <a:t>“singing”</a:t>
            </a:r>
          </a:p>
          <a:p>
            <a:pPr marL="0" indent="0">
              <a:spcBef>
                <a:spcPts val="0"/>
              </a:spcBef>
              <a:spcAft>
                <a:spcPts val="1000"/>
              </a:spcAft>
              <a:buNone/>
              <a:tabLst>
                <a:tab pos="2460625" algn="l"/>
              </a:tabLst>
            </a:pPr>
            <a:r>
              <a:rPr lang="en-US" sz="3400" b="1" i="1" dirty="0" smtClean="0">
                <a:solidFill>
                  <a:srgbClr val="FFFF00"/>
                </a:solidFill>
              </a:rPr>
              <a:t>Heb. 2:12	</a:t>
            </a:r>
            <a:r>
              <a:rPr lang="en-US" sz="3400" b="1" dirty="0" smtClean="0"/>
              <a:t>“sing”</a:t>
            </a:r>
          </a:p>
          <a:p>
            <a:pPr marL="0" indent="0">
              <a:spcBef>
                <a:spcPts val="0"/>
              </a:spcBef>
              <a:spcAft>
                <a:spcPts val="1000"/>
              </a:spcAft>
              <a:buNone/>
              <a:tabLst>
                <a:tab pos="2460625" algn="l"/>
              </a:tabLst>
            </a:pPr>
            <a:r>
              <a:rPr lang="en-US" sz="3400" b="1" i="1" dirty="0" smtClean="0">
                <a:solidFill>
                  <a:srgbClr val="FFFF00"/>
                </a:solidFill>
              </a:rPr>
              <a:t>Jas. 5:13	</a:t>
            </a:r>
            <a:r>
              <a:rPr lang="en-US" sz="3400" b="1" dirty="0" smtClean="0"/>
              <a:t>“sing”</a:t>
            </a:r>
            <a:endParaRPr lang="en-US" sz="3400" b="1" dirty="0"/>
          </a:p>
        </p:txBody>
      </p:sp>
    </p:spTree>
    <p:extLst>
      <p:ext uri="{BB962C8B-B14F-4D97-AF65-F5344CB8AC3E}">
        <p14:creationId xmlns:p14="http://schemas.microsoft.com/office/powerpoint/2010/main" val="14434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ETLBAR">
  <a:themeElements>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fontScheme name="METLBAR">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TLBAR 1">
        <a:dk1>
          <a:srgbClr val="000066"/>
        </a:dk1>
        <a:lt1>
          <a:srgbClr val="FFFFFF"/>
        </a:lt1>
        <a:dk2>
          <a:srgbClr val="0000FF"/>
        </a:dk2>
        <a:lt2>
          <a:srgbClr val="FFFF00"/>
        </a:lt2>
        <a:accent1>
          <a:srgbClr val="FFCC00"/>
        </a:accent1>
        <a:accent2>
          <a:srgbClr val="CC0066"/>
        </a:accent2>
        <a:accent3>
          <a:srgbClr val="AAAAFF"/>
        </a:accent3>
        <a:accent4>
          <a:srgbClr val="DADADA"/>
        </a:accent4>
        <a:accent5>
          <a:srgbClr val="FFE2AA"/>
        </a:accent5>
        <a:accent6>
          <a:srgbClr val="B9005C"/>
        </a:accent6>
        <a:hlink>
          <a:srgbClr val="00CCCC"/>
        </a:hlink>
        <a:folHlink>
          <a:srgbClr val="6699FF"/>
        </a:folHlink>
      </a:clrScheme>
      <a:clrMap bg1="dk2" tx1="lt1" bg2="dk1" tx2="lt2" accent1="accent1" accent2="accent2" accent3="accent3" accent4="accent4" accent5="accent5" accent6="accent6" hlink="hlink" folHlink="folHlink"/>
    </a:extraClrScheme>
    <a:extraClrScheme>
      <a:clrScheme name="METLBAR 2">
        <a:dk1>
          <a:srgbClr val="000080"/>
        </a:dk1>
        <a:lt1>
          <a:srgbClr val="B2B2B2"/>
        </a:lt1>
        <a:dk2>
          <a:srgbClr val="4D4D4D"/>
        </a:dk2>
        <a:lt2>
          <a:srgbClr val="CCCCFF"/>
        </a:lt2>
        <a:accent1>
          <a:srgbClr val="99CCFF"/>
        </a:accent1>
        <a:accent2>
          <a:srgbClr val="00CCCC"/>
        </a:accent2>
        <a:accent3>
          <a:srgbClr val="D5D5D5"/>
        </a:accent3>
        <a:accent4>
          <a:srgbClr val="00006C"/>
        </a:accent4>
        <a:accent5>
          <a:srgbClr val="CAE2FF"/>
        </a:accent5>
        <a:accent6>
          <a:srgbClr val="00B9B9"/>
        </a:accent6>
        <a:hlink>
          <a:srgbClr val="CC66FF"/>
        </a:hlink>
        <a:folHlink>
          <a:srgbClr val="9999FF"/>
        </a:folHlink>
      </a:clrScheme>
      <a:clrMap bg1="lt1" tx1="dk1" bg2="lt2" tx2="dk2" accent1="accent1" accent2="accent2" accent3="accent3" accent4="accent4" accent5="accent5" accent6="accent6" hlink="hlink" folHlink="folHlink"/>
    </a:extraClrScheme>
    <a:extraClrScheme>
      <a:clrScheme name="METLBA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METLBAR</Template>
  <TotalTime>26690</TotalTime>
  <Words>909</Words>
  <Application>Microsoft Office PowerPoint</Application>
  <PresentationFormat>On-screen Show (4:3)</PresentationFormat>
  <Paragraphs>153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METLBAR</vt:lpstr>
      <vt:lpstr>Is Instrumental Music Acceptable to God in Worship Today?</vt:lpstr>
      <vt:lpstr>Acceptable Only If Do What Is Taught</vt:lpstr>
      <vt:lpstr>Action Acceptable to God: Must Understand &amp; Do as Taught</vt:lpstr>
      <vt:lpstr>Methods of Instruction in Practice Jesus Taught Using Those Methods</vt:lpstr>
      <vt:lpstr>Methods of Instruction in Practice Disciples Taught by Same Methods</vt:lpstr>
      <vt:lpstr>What the N.T. Instructs on Music</vt:lpstr>
      <vt:lpstr>What the N.T. Instructs on Music</vt:lpstr>
      <vt:lpstr>What the N.T. Instructs on Music</vt:lpstr>
      <vt:lpstr>What Word Describes the Action?</vt:lpstr>
      <vt:lpstr>N.T. Instructs Us to Sing in Worship…</vt:lpstr>
      <vt:lpstr>N.T. Instructs Us to Sing in Worship…</vt:lpstr>
      <vt:lpstr>What N.T. Says on Instrumental Music in Worship to God…</vt:lpstr>
      <vt:lpstr>A Simple Parallel</vt:lpstr>
      <vt:lpstr>Matthew 7:21-23</vt:lpstr>
      <vt:lpstr>PowerPoint Presentation</vt:lpstr>
      <vt:lpstr>Matthew 7:21-23</vt:lpstr>
      <vt:lpstr>Matthew 7:21-23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Music Acceptable in Worship Today?</dc:title>
  <dc:creator>Harry Osborne</dc:creator>
  <cp:lastModifiedBy>Harry</cp:lastModifiedBy>
  <cp:revision>136</cp:revision>
  <dcterms:created xsi:type="dcterms:W3CDTF">2007-04-01T19:12:46Z</dcterms:created>
  <dcterms:modified xsi:type="dcterms:W3CDTF">2016-03-06T13:28:28Z</dcterms:modified>
</cp:coreProperties>
</file>