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FFFF66"/>
    <a:srgbClr val="800000"/>
    <a:srgbClr val="3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3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5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9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9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C1C6-FB2E-496C-865B-0216F3037CE6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32E-7E27-40D9-BD07-DF731770D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800000"/>
            </a:gs>
            <a:gs pos="50000">
              <a:srgbClr val="360000"/>
            </a:gs>
            <a:gs pos="9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346C1C6-FB2E-496C-865B-0216F3037CE6}" type="datetimeFigureOut">
              <a:rPr lang="en-US" smtClean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CEAF932E-7E27-40D9-BD07-DF731770D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3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The Invitation of Christ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rgbClr val="FFFFFF"/>
                </a:solidFill>
              </a:rPr>
              <a:t>Matthew 11:27-30</a:t>
            </a:r>
            <a:endParaRPr lang="en-US" sz="5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0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Matthew 11:27-30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668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things have been delivered to Me 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 My Father, and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 knows the Son except the Father. 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 does anyone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the Father except the Son, and the one to whom the Son wills to reveal Him. </a:t>
            </a:r>
            <a:r>
              <a:rPr lang="en-US" sz="3600" b="1" baseline="300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Me</a:t>
            </a:r>
            <a:r>
              <a:rPr lang="en-US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all of you who labor 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are heavy laden, and I will give you rest. </a:t>
            </a:r>
            <a:r>
              <a:rPr lang="en-US" sz="3600" b="1" baseline="300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My yoke upon you and learn from Me, for I am gentle and lowly in heart, and you will find rest for your souls. </a:t>
            </a:r>
            <a:r>
              <a:rPr lang="en-US" sz="3600" b="1" baseline="300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36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My yoke is easy and My burden is light.</a:t>
            </a:r>
          </a:p>
        </p:txBody>
      </p:sp>
    </p:spTree>
    <p:extLst>
      <p:ext uri="{BB962C8B-B14F-4D97-AF65-F5344CB8AC3E}">
        <p14:creationId xmlns:p14="http://schemas.microsoft.com/office/powerpoint/2010/main" val="2684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Those Invited by Christ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951037"/>
            <a:ext cx="8839200" cy="40687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Those responding to the invitation of Christ must first understand the labor &amp; heavy burden of…</a:t>
            </a:r>
          </a:p>
          <a:p>
            <a:pPr lvl="1">
              <a:buClr>
                <a:srgbClr val="FFFFFF"/>
              </a:buClr>
            </a:pPr>
            <a:r>
              <a:rPr lang="en-US" sz="2900" dirty="0" smtClean="0">
                <a:solidFill>
                  <a:srgbClr val="FFFF66"/>
                </a:solidFill>
              </a:rPr>
              <a:t>Sin’s guilt before God, but also before others</a:t>
            </a:r>
          </a:p>
          <a:p>
            <a:pPr lvl="1">
              <a:buClr>
                <a:srgbClr val="FFFFFF"/>
              </a:buClr>
            </a:pPr>
            <a:r>
              <a:rPr lang="en-US" sz="2900" dirty="0" smtClean="0">
                <a:solidFill>
                  <a:srgbClr val="FFFF66"/>
                </a:solidFill>
              </a:rPr>
              <a:t>Sin’s penalty of eternal death &amp; hardship in this life </a:t>
            </a:r>
          </a:p>
          <a:p>
            <a:pPr lvl="1">
              <a:buClr>
                <a:srgbClr val="FFFFFF"/>
              </a:buClr>
            </a:pPr>
            <a:r>
              <a:rPr lang="en-US" sz="2900" dirty="0" smtClean="0">
                <a:solidFill>
                  <a:srgbClr val="FFFF66"/>
                </a:solidFill>
              </a:rPr>
              <a:t>Sin’s dominion making us slaves of destructive ways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rgbClr val="FFFFFF"/>
                </a:solidFill>
              </a:rPr>
              <a:t>Only in knowing the comparative burden of Satan can one appreciate the promise of Jesus…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990600"/>
            <a:ext cx="8610600" cy="9144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“All of you who labor and are heavy laden”</a:t>
            </a:r>
            <a:endParaRPr lang="en-US" sz="3600" b="1" i="1" dirty="0">
              <a:solidFill>
                <a:srgbClr val="FF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5791200"/>
            <a:ext cx="8610600" cy="914400"/>
          </a:xfrm>
          <a:prstGeom prst="round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“My yoke is easy and My burden is light”</a:t>
            </a:r>
            <a:endParaRPr lang="en-US" sz="3800" b="1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78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Come to Me…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41437"/>
            <a:ext cx="8763000" cy="5364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Must come to Jesus because He is the only solution to the problem of sin</a:t>
            </a: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John 14:6  </a:t>
            </a:r>
            <a:r>
              <a:rPr lang="en-US" sz="3200" dirty="0" smtClean="0">
                <a:solidFill>
                  <a:srgbClr val="FFFFFF"/>
                </a:solidFill>
              </a:rPr>
              <a:t>Jesus is the only way to the Father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John 6:66-68  </a:t>
            </a:r>
            <a:r>
              <a:rPr lang="en-US" sz="3200" dirty="0" smtClean="0">
                <a:solidFill>
                  <a:srgbClr val="FFFFFF"/>
                </a:solidFill>
              </a:rPr>
              <a:t>“You have words of eternal life”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Acts 4:12  “</a:t>
            </a:r>
            <a:r>
              <a:rPr lang="en-US" sz="3200" dirty="0" smtClean="0">
                <a:solidFill>
                  <a:srgbClr val="FFFFFF"/>
                </a:solidFill>
              </a:rPr>
              <a:t>Nor is there salvation in any other”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Without Christ, we are left with no hope in this present world (cf. </a:t>
            </a:r>
            <a:r>
              <a:rPr lang="en-US" sz="3600" b="1" i="1" dirty="0" smtClean="0">
                <a:solidFill>
                  <a:srgbClr val="FFFF66"/>
                </a:solidFill>
              </a:rPr>
              <a:t>Eph. 2:11-13</a:t>
            </a:r>
            <a:r>
              <a:rPr lang="en-US" sz="3600" dirty="0" smtClean="0">
                <a:solidFill>
                  <a:srgbClr val="FFFFFF"/>
                </a:solidFill>
              </a:rPr>
              <a:t>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Take My Yoke upon You…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The responsibility of obedience is inherent in the invitation of Christ</a:t>
            </a:r>
            <a:endParaRPr lang="en-US" sz="3600" dirty="0" smtClean="0">
              <a:solidFill>
                <a:srgbClr val="FFFFFF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Jas. 1:25  </a:t>
            </a:r>
            <a:r>
              <a:rPr lang="en-US" sz="3200" dirty="0" smtClean="0">
                <a:solidFill>
                  <a:srgbClr val="FFFFFF"/>
                </a:solidFill>
              </a:rPr>
              <a:t>Must both hear &amp; obey to be blessed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John 13:17  </a:t>
            </a:r>
            <a:r>
              <a:rPr lang="en-US" sz="3200" dirty="0" smtClean="0">
                <a:solidFill>
                  <a:srgbClr val="FFFFFF"/>
                </a:solidFill>
              </a:rPr>
              <a:t>Must both know &amp; obey</a:t>
            </a:r>
            <a:endParaRPr lang="en-US" sz="3200" b="1" i="1" dirty="0" smtClean="0">
              <a:solidFill>
                <a:srgbClr val="FFFFFF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1 John 2:17  </a:t>
            </a:r>
            <a:r>
              <a:rPr lang="en-US" sz="3200" dirty="0" smtClean="0">
                <a:solidFill>
                  <a:srgbClr val="FFFFFF"/>
                </a:solidFill>
              </a:rPr>
              <a:t>Doer of God’s will abides forever</a:t>
            </a:r>
            <a:endParaRPr lang="en-US" sz="3600" dirty="0" smtClean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If we claim there is no need to obey His will, we are rejecting the invitation offered</a:t>
            </a:r>
          </a:p>
          <a:p>
            <a:pPr>
              <a:buClr>
                <a:srgbClr val="FFFF00"/>
              </a:buClr>
            </a:pP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0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Learn from Me…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The invitation of Jesus requires receiving instruction from His will (a </a:t>
            </a:r>
            <a:r>
              <a:rPr lang="en-US" sz="3600" b="1" cap="small" dirty="0" smtClean="0">
                <a:solidFill>
                  <a:srgbClr val="FFFFFF"/>
                </a:solidFill>
              </a:rPr>
              <a:t>learned</a:t>
            </a:r>
            <a:r>
              <a:rPr lang="en-US" sz="3600" dirty="0" smtClean="0">
                <a:solidFill>
                  <a:srgbClr val="FFFFFF"/>
                </a:solidFill>
              </a:rPr>
              <a:t> way)</a:t>
            </a:r>
            <a:endParaRPr lang="en-US" sz="3600" dirty="0" smtClean="0">
              <a:solidFill>
                <a:srgbClr val="FFFFFF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John 6:44-45  </a:t>
            </a:r>
            <a:r>
              <a:rPr lang="en-US" sz="3200" dirty="0" smtClean="0">
                <a:solidFill>
                  <a:srgbClr val="FFFFFF"/>
                </a:solidFill>
              </a:rPr>
              <a:t>Hear </a:t>
            </a:r>
            <a:r>
              <a:rPr lang="en-US" sz="32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Learn  Come to Lord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Eph. </a:t>
            </a:r>
            <a:r>
              <a:rPr lang="en-US" sz="3200" b="1" i="1" dirty="0" smtClean="0">
                <a:solidFill>
                  <a:srgbClr val="FFFF66"/>
                </a:solidFill>
              </a:rPr>
              <a:t>4:20-21  </a:t>
            </a:r>
            <a:r>
              <a:rPr lang="en-US" sz="3200" dirty="0" smtClean="0">
                <a:solidFill>
                  <a:srgbClr val="FFFFFF"/>
                </a:solidFill>
              </a:rPr>
              <a:t>Learning Christ = Learning truth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Titus 2:11-15  </a:t>
            </a:r>
            <a:r>
              <a:rPr lang="en-US" sz="3200" dirty="0" smtClean="0">
                <a:solidFill>
                  <a:srgbClr val="FFFFFF"/>
                </a:solidFill>
              </a:rPr>
              <a:t>Teaching of truth is act of grace</a:t>
            </a:r>
            <a:endParaRPr lang="en-US" sz="3600" dirty="0" smtClean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Deluded if expect a “better felt than told” experience to save us apart from His word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61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You Will Find Rest for Your Souls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4864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Rest received in this world is a spiritual rest of freedom from the enslavement of sin</a:t>
            </a:r>
            <a:endParaRPr lang="en-US" sz="3600" dirty="0" smtClean="0">
              <a:solidFill>
                <a:srgbClr val="FFFFFF"/>
              </a:solidFill>
            </a:endParaRPr>
          </a:p>
          <a:p>
            <a:pPr marL="804863" lvl="1" indent="-347663"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John </a:t>
            </a:r>
            <a:r>
              <a:rPr lang="en-US" sz="3200" b="1" i="1" dirty="0" smtClean="0">
                <a:solidFill>
                  <a:srgbClr val="FFFF66"/>
                </a:solidFill>
              </a:rPr>
              <a:t>8</a:t>
            </a:r>
            <a:r>
              <a:rPr lang="en-US" sz="3200" b="1" i="1" dirty="0" smtClean="0">
                <a:solidFill>
                  <a:srgbClr val="FFFF66"/>
                </a:solidFill>
              </a:rPr>
              <a:t>:31-32  </a:t>
            </a:r>
            <a:r>
              <a:rPr lang="en-US" sz="3200" dirty="0" smtClean="0">
                <a:solidFill>
                  <a:srgbClr val="FFFFFF"/>
                </a:solidFill>
              </a:rPr>
              <a:t>Truth brings freedom if obeyed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 marL="804863" lvl="1" indent="-347663"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Luke 4:16-21  </a:t>
            </a:r>
            <a:r>
              <a:rPr lang="en-US" sz="3200" dirty="0" smtClean="0">
                <a:solidFill>
                  <a:srgbClr val="FFFFFF"/>
                </a:solidFill>
              </a:rPr>
              <a:t>Liberty to captives &amp; oppressed</a:t>
            </a:r>
            <a:endParaRPr lang="en-US" sz="3600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rgbClr val="FFFFFF"/>
                </a:solidFill>
              </a:rPr>
              <a:t>Rest to be received in heaven is an eternal rest from labors for Christ under lighter yoke</a:t>
            </a:r>
            <a:endParaRPr lang="en-US" sz="3600" dirty="0" smtClean="0">
              <a:solidFill>
                <a:srgbClr val="FFFFFF"/>
              </a:solidFill>
            </a:endParaRPr>
          </a:p>
          <a:p>
            <a:pPr marL="804863" lvl="1" indent="-347663"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Heb. 4:9-10  </a:t>
            </a:r>
            <a:r>
              <a:rPr lang="en-US" sz="3200" dirty="0" smtClean="0">
                <a:solidFill>
                  <a:srgbClr val="FFFFFF"/>
                </a:solidFill>
              </a:rPr>
              <a:t>Rest remains for people of God</a:t>
            </a:r>
            <a:endParaRPr lang="en-US" sz="3600" dirty="0" smtClean="0">
              <a:solidFill>
                <a:srgbClr val="FFFFFF"/>
              </a:solidFill>
            </a:endParaRPr>
          </a:p>
          <a:p>
            <a:pPr marL="804863" lvl="1" indent="-347663">
              <a:buClr>
                <a:srgbClr val="FFFFFF"/>
              </a:buClr>
            </a:pPr>
            <a:r>
              <a:rPr lang="en-US" sz="3200" b="1" i="1" dirty="0" smtClean="0">
                <a:solidFill>
                  <a:srgbClr val="FFFF66"/>
                </a:solidFill>
              </a:rPr>
              <a:t>1 Pet. 1:3-5  </a:t>
            </a:r>
            <a:r>
              <a:rPr lang="en-US" sz="3200" dirty="0" smtClean="0">
                <a:solidFill>
                  <a:srgbClr val="FFFFFF"/>
                </a:solidFill>
              </a:rPr>
              <a:t>Heaven – incorruptible, undefiled…</a:t>
            </a:r>
            <a:endParaRPr lang="en-US" sz="3200" b="1" i="1" dirty="0" smtClean="0">
              <a:solidFill>
                <a:srgbClr val="FFFF66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600" dirty="0" smtClean="0">
                <a:solidFill>
                  <a:srgbClr val="66FFFF"/>
                </a:solidFill>
              </a:rPr>
              <a:t>Think about devil’s offer to those serving him</a:t>
            </a:r>
            <a:endParaRPr lang="en-US" sz="36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7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371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Invitation of Christ</vt:lpstr>
      <vt:lpstr>Matthew 11:27-30</vt:lpstr>
      <vt:lpstr>Those Invited by Christ</vt:lpstr>
      <vt:lpstr>Come to Me…</vt:lpstr>
      <vt:lpstr>Take My Yoke upon You…</vt:lpstr>
      <vt:lpstr>Learn from Me…</vt:lpstr>
      <vt:lpstr>You Will Find Rest for Your Souls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Invitation of Christ</dc:title>
  <dc:creator>Harry</dc:creator>
  <cp:lastModifiedBy>Harry</cp:lastModifiedBy>
  <cp:revision>19</cp:revision>
  <dcterms:created xsi:type="dcterms:W3CDTF">2016-03-19T19:43:51Z</dcterms:created>
  <dcterms:modified xsi:type="dcterms:W3CDTF">2016-03-20T13:17:28Z</dcterms:modified>
</cp:coreProperties>
</file>