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9" r:id="rId3"/>
    <p:sldId id="263" r:id="rId4"/>
    <p:sldId id="261" r:id="rId5"/>
    <p:sldId id="264" r:id="rId6"/>
    <p:sldId id="26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0000"/>
    <a:srgbClr val="800000"/>
    <a:srgbClr val="460000"/>
    <a:srgbClr val="FFFF00"/>
    <a:srgbClr val="FFFF66"/>
    <a:srgbClr val="A47D00"/>
    <a:srgbClr val="663300"/>
    <a:srgbClr val="060E18"/>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684" autoAdjust="0"/>
  </p:normalViewPr>
  <p:slideViewPr>
    <p:cSldViewPr>
      <p:cViewPr varScale="1">
        <p:scale>
          <a:sx n="71" d="100"/>
          <a:sy n="71" d="100"/>
        </p:scale>
        <p:origin x="-71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1616E8-EA19-435B-9D37-AF37D31F9A1B}" type="datetimeFigureOut">
              <a:rPr lang="en-US" smtClean="0"/>
              <a:t>3/26/2016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567AD1-E15E-4693-9783-8E51B5C294F1}" type="slidenum">
              <a:rPr lang="en-US" smtClean="0"/>
              <a:t>‹#›</a:t>
            </a:fld>
            <a:endParaRPr lang="en-US"/>
          </a:p>
        </p:txBody>
      </p:sp>
    </p:spTree>
    <p:extLst>
      <p:ext uri="{BB962C8B-B14F-4D97-AF65-F5344CB8AC3E}">
        <p14:creationId xmlns:p14="http://schemas.microsoft.com/office/powerpoint/2010/main" val="1047955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567AD1-E15E-4693-9783-8E51B5C294F1}" type="slidenum">
              <a:rPr lang="en-US" smtClean="0"/>
              <a:t>1</a:t>
            </a:fld>
            <a:endParaRPr lang="en-US"/>
          </a:p>
        </p:txBody>
      </p:sp>
    </p:spTree>
    <p:extLst>
      <p:ext uri="{BB962C8B-B14F-4D97-AF65-F5344CB8AC3E}">
        <p14:creationId xmlns:p14="http://schemas.microsoft.com/office/powerpoint/2010/main" val="623325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567AD1-E15E-4693-9783-8E51B5C294F1}" type="slidenum">
              <a:rPr lang="en-US" smtClean="0"/>
              <a:t>2</a:t>
            </a:fld>
            <a:endParaRPr lang="en-US"/>
          </a:p>
        </p:txBody>
      </p:sp>
    </p:spTree>
    <p:extLst>
      <p:ext uri="{BB962C8B-B14F-4D97-AF65-F5344CB8AC3E}">
        <p14:creationId xmlns:p14="http://schemas.microsoft.com/office/powerpoint/2010/main" val="623325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089BE4-3445-4213-AC6B-E277FC09AA28}" type="datetimeFigureOut">
              <a:rPr lang="en-US" smtClean="0"/>
              <a:t>3/26/2016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76BB0-0879-4372-AFBE-C9D53032B5EA}" type="slidenum">
              <a:rPr lang="en-US" smtClean="0"/>
              <a:t>‹#›</a:t>
            </a:fld>
            <a:endParaRPr lang="en-US"/>
          </a:p>
        </p:txBody>
      </p:sp>
    </p:spTree>
    <p:extLst>
      <p:ext uri="{BB962C8B-B14F-4D97-AF65-F5344CB8AC3E}">
        <p14:creationId xmlns:p14="http://schemas.microsoft.com/office/powerpoint/2010/main" val="3981194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089BE4-3445-4213-AC6B-E277FC09AA28}" type="datetimeFigureOut">
              <a:rPr lang="en-US" smtClean="0"/>
              <a:t>3/26/2016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76BB0-0879-4372-AFBE-C9D53032B5EA}" type="slidenum">
              <a:rPr lang="en-US" smtClean="0"/>
              <a:t>‹#›</a:t>
            </a:fld>
            <a:endParaRPr lang="en-US"/>
          </a:p>
        </p:txBody>
      </p:sp>
    </p:spTree>
    <p:extLst>
      <p:ext uri="{BB962C8B-B14F-4D97-AF65-F5344CB8AC3E}">
        <p14:creationId xmlns:p14="http://schemas.microsoft.com/office/powerpoint/2010/main" val="1023751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089BE4-3445-4213-AC6B-E277FC09AA28}" type="datetimeFigureOut">
              <a:rPr lang="en-US" smtClean="0"/>
              <a:t>3/26/2016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76BB0-0879-4372-AFBE-C9D53032B5EA}" type="slidenum">
              <a:rPr lang="en-US" smtClean="0"/>
              <a:t>‹#›</a:t>
            </a:fld>
            <a:endParaRPr lang="en-US"/>
          </a:p>
        </p:txBody>
      </p:sp>
    </p:spTree>
    <p:extLst>
      <p:ext uri="{BB962C8B-B14F-4D97-AF65-F5344CB8AC3E}">
        <p14:creationId xmlns:p14="http://schemas.microsoft.com/office/powerpoint/2010/main" val="527366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089BE4-3445-4213-AC6B-E277FC09AA28}" type="datetimeFigureOut">
              <a:rPr lang="en-US" smtClean="0"/>
              <a:t>3/26/2016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76BB0-0879-4372-AFBE-C9D53032B5EA}" type="slidenum">
              <a:rPr lang="en-US" smtClean="0"/>
              <a:t>‹#›</a:t>
            </a:fld>
            <a:endParaRPr lang="en-US"/>
          </a:p>
        </p:txBody>
      </p:sp>
    </p:spTree>
    <p:extLst>
      <p:ext uri="{BB962C8B-B14F-4D97-AF65-F5344CB8AC3E}">
        <p14:creationId xmlns:p14="http://schemas.microsoft.com/office/powerpoint/2010/main" val="3699427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089BE4-3445-4213-AC6B-E277FC09AA28}" type="datetimeFigureOut">
              <a:rPr lang="en-US" smtClean="0"/>
              <a:t>3/26/2016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76BB0-0879-4372-AFBE-C9D53032B5EA}" type="slidenum">
              <a:rPr lang="en-US" smtClean="0"/>
              <a:t>‹#›</a:t>
            </a:fld>
            <a:endParaRPr lang="en-US"/>
          </a:p>
        </p:txBody>
      </p:sp>
    </p:spTree>
    <p:extLst>
      <p:ext uri="{BB962C8B-B14F-4D97-AF65-F5344CB8AC3E}">
        <p14:creationId xmlns:p14="http://schemas.microsoft.com/office/powerpoint/2010/main" val="1006952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089BE4-3445-4213-AC6B-E277FC09AA28}" type="datetimeFigureOut">
              <a:rPr lang="en-US" smtClean="0"/>
              <a:t>3/26/2016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D76BB0-0879-4372-AFBE-C9D53032B5EA}" type="slidenum">
              <a:rPr lang="en-US" smtClean="0"/>
              <a:t>‹#›</a:t>
            </a:fld>
            <a:endParaRPr lang="en-US"/>
          </a:p>
        </p:txBody>
      </p:sp>
    </p:spTree>
    <p:extLst>
      <p:ext uri="{BB962C8B-B14F-4D97-AF65-F5344CB8AC3E}">
        <p14:creationId xmlns:p14="http://schemas.microsoft.com/office/powerpoint/2010/main" val="151925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089BE4-3445-4213-AC6B-E277FC09AA28}" type="datetimeFigureOut">
              <a:rPr lang="en-US" smtClean="0"/>
              <a:t>3/26/2016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D76BB0-0879-4372-AFBE-C9D53032B5EA}" type="slidenum">
              <a:rPr lang="en-US" smtClean="0"/>
              <a:t>‹#›</a:t>
            </a:fld>
            <a:endParaRPr lang="en-US"/>
          </a:p>
        </p:txBody>
      </p:sp>
    </p:spTree>
    <p:extLst>
      <p:ext uri="{BB962C8B-B14F-4D97-AF65-F5344CB8AC3E}">
        <p14:creationId xmlns:p14="http://schemas.microsoft.com/office/powerpoint/2010/main" val="2002850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089BE4-3445-4213-AC6B-E277FC09AA28}" type="datetimeFigureOut">
              <a:rPr lang="en-US" smtClean="0"/>
              <a:t>3/26/2016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D76BB0-0879-4372-AFBE-C9D53032B5EA}" type="slidenum">
              <a:rPr lang="en-US" smtClean="0"/>
              <a:t>‹#›</a:t>
            </a:fld>
            <a:endParaRPr lang="en-US"/>
          </a:p>
        </p:txBody>
      </p:sp>
    </p:spTree>
    <p:extLst>
      <p:ext uri="{BB962C8B-B14F-4D97-AF65-F5344CB8AC3E}">
        <p14:creationId xmlns:p14="http://schemas.microsoft.com/office/powerpoint/2010/main" val="3730966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089BE4-3445-4213-AC6B-E277FC09AA28}" type="datetimeFigureOut">
              <a:rPr lang="en-US" smtClean="0"/>
              <a:t>3/26/2016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D76BB0-0879-4372-AFBE-C9D53032B5EA}" type="slidenum">
              <a:rPr lang="en-US" smtClean="0"/>
              <a:t>‹#›</a:t>
            </a:fld>
            <a:endParaRPr lang="en-US"/>
          </a:p>
        </p:txBody>
      </p:sp>
    </p:spTree>
    <p:extLst>
      <p:ext uri="{BB962C8B-B14F-4D97-AF65-F5344CB8AC3E}">
        <p14:creationId xmlns:p14="http://schemas.microsoft.com/office/powerpoint/2010/main" val="3526211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089BE4-3445-4213-AC6B-E277FC09AA28}" type="datetimeFigureOut">
              <a:rPr lang="en-US" smtClean="0"/>
              <a:t>3/26/2016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D76BB0-0879-4372-AFBE-C9D53032B5EA}" type="slidenum">
              <a:rPr lang="en-US" smtClean="0"/>
              <a:t>‹#›</a:t>
            </a:fld>
            <a:endParaRPr lang="en-US"/>
          </a:p>
        </p:txBody>
      </p:sp>
    </p:spTree>
    <p:extLst>
      <p:ext uri="{BB962C8B-B14F-4D97-AF65-F5344CB8AC3E}">
        <p14:creationId xmlns:p14="http://schemas.microsoft.com/office/powerpoint/2010/main" val="3695334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089BE4-3445-4213-AC6B-E277FC09AA28}" type="datetimeFigureOut">
              <a:rPr lang="en-US" smtClean="0"/>
              <a:t>3/26/2016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D76BB0-0879-4372-AFBE-C9D53032B5EA}" type="slidenum">
              <a:rPr lang="en-US" smtClean="0"/>
              <a:t>‹#›</a:t>
            </a:fld>
            <a:endParaRPr lang="en-US"/>
          </a:p>
        </p:txBody>
      </p:sp>
    </p:spTree>
    <p:extLst>
      <p:ext uri="{BB962C8B-B14F-4D97-AF65-F5344CB8AC3E}">
        <p14:creationId xmlns:p14="http://schemas.microsoft.com/office/powerpoint/2010/main" val="1372957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5E089BE4-3445-4213-AC6B-E277FC09AA28}" type="datetimeFigureOut">
              <a:rPr lang="en-US" smtClean="0"/>
              <a:pPr/>
              <a:t>3/26/2016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75D76BB0-0879-4372-AFBE-C9D53032B5EA}" type="slidenum">
              <a:rPr lang="en-US" smtClean="0"/>
              <a:pPr/>
              <a:t>‹#›</a:t>
            </a:fld>
            <a:endParaRPr lang="en-US" dirty="0"/>
          </a:p>
        </p:txBody>
      </p:sp>
    </p:spTree>
    <p:extLst>
      <p:ext uri="{BB962C8B-B14F-4D97-AF65-F5344CB8AC3E}">
        <p14:creationId xmlns:p14="http://schemas.microsoft.com/office/powerpoint/2010/main" val="2314835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Times New Roman" panose="02020603050405020304"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bright="-42000"/>
                    </a14:imgEffect>
                  </a14:imgLayer>
                </a14:imgProps>
              </a:ext>
              <a:ext uri="{28A0092B-C50C-407E-A947-70E740481C1C}">
                <a14:useLocalDpi xmlns:a14="http://schemas.microsoft.com/office/drawing/2010/main" val="0"/>
              </a:ext>
            </a:extLst>
          </a:blip>
          <a:stretch>
            <a:fillRect/>
          </a:stretch>
        </p:blipFill>
        <p:spPr>
          <a:xfrm>
            <a:off x="-15470" y="0"/>
            <a:ext cx="9163750" cy="6858000"/>
          </a:xfrm>
          <a:prstGeom prst="rect">
            <a:avLst/>
          </a:prstGeom>
        </p:spPr>
      </p:pic>
      <p:sp>
        <p:nvSpPr>
          <p:cNvPr id="2" name="Title 1"/>
          <p:cNvSpPr>
            <a:spLocks noGrp="1"/>
          </p:cNvSpPr>
          <p:nvPr>
            <p:ph type="ctrTitle"/>
          </p:nvPr>
        </p:nvSpPr>
        <p:spPr>
          <a:xfrm>
            <a:off x="0" y="0"/>
            <a:ext cx="9144000" cy="1470025"/>
          </a:xfrm>
        </p:spPr>
        <p:txBody>
          <a:bodyPr>
            <a:normAutofit/>
          </a:bodyPr>
          <a:lstStyle/>
          <a:p>
            <a:r>
              <a:rPr lang="en-US" sz="5200" b="1" dirty="0" smtClean="0">
                <a:solidFill>
                  <a:srgbClr val="FFFF00"/>
                </a:solidFill>
              </a:rPr>
              <a:t>Perplexed, But Not to Despair</a:t>
            </a:r>
            <a:endParaRPr lang="en-US" sz="5200" b="1" dirty="0">
              <a:solidFill>
                <a:srgbClr val="FFFF00"/>
              </a:solidFill>
            </a:endParaRPr>
          </a:p>
        </p:txBody>
      </p:sp>
      <p:sp>
        <p:nvSpPr>
          <p:cNvPr id="3" name="Subtitle 2"/>
          <p:cNvSpPr>
            <a:spLocks noGrp="1"/>
          </p:cNvSpPr>
          <p:nvPr>
            <p:ph type="subTitle" idx="1"/>
          </p:nvPr>
        </p:nvSpPr>
        <p:spPr>
          <a:xfrm>
            <a:off x="1676400" y="3540457"/>
            <a:ext cx="7162800" cy="762000"/>
          </a:xfrm>
        </p:spPr>
        <p:txBody>
          <a:bodyPr>
            <a:normAutofit/>
          </a:bodyPr>
          <a:lstStyle/>
          <a:p>
            <a:pPr algn="l"/>
            <a:r>
              <a:rPr lang="en-US" sz="3600" b="1" dirty="0" smtClean="0">
                <a:solidFill>
                  <a:schemeClr val="bg1"/>
                </a:solidFill>
              </a:rPr>
              <a:t>2</a:t>
            </a:r>
            <a:r>
              <a:rPr lang="en-US" sz="3600" b="1" baseline="30000" dirty="0" smtClean="0">
                <a:solidFill>
                  <a:schemeClr val="bg1"/>
                </a:solidFill>
              </a:rPr>
              <a:t>nd</a:t>
            </a:r>
            <a:r>
              <a:rPr lang="en-US" sz="3600" b="1" dirty="0" smtClean="0">
                <a:solidFill>
                  <a:schemeClr val="bg1"/>
                </a:solidFill>
              </a:rPr>
              <a:t> Corinthians 4:8-9</a:t>
            </a:r>
          </a:p>
          <a:p>
            <a:pPr algn="l"/>
            <a:endParaRPr lang="en-US" sz="900" b="1" dirty="0" smtClean="0">
              <a:solidFill>
                <a:schemeClr val="bg1"/>
              </a:solidFill>
            </a:endParaRPr>
          </a:p>
        </p:txBody>
      </p:sp>
    </p:spTree>
    <p:extLst>
      <p:ext uri="{BB962C8B-B14F-4D97-AF65-F5344CB8AC3E}">
        <p14:creationId xmlns:p14="http://schemas.microsoft.com/office/powerpoint/2010/main" val="689437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bright="-42000"/>
                    </a14:imgEffect>
                  </a14:imgLayer>
                </a14:imgProps>
              </a:ext>
              <a:ext uri="{28A0092B-C50C-407E-A947-70E740481C1C}">
                <a14:useLocalDpi xmlns:a14="http://schemas.microsoft.com/office/drawing/2010/main" val="0"/>
              </a:ext>
            </a:extLst>
          </a:blip>
          <a:stretch>
            <a:fillRect/>
          </a:stretch>
        </p:blipFill>
        <p:spPr>
          <a:xfrm>
            <a:off x="-15470" y="0"/>
            <a:ext cx="9163750" cy="6858000"/>
          </a:xfrm>
          <a:prstGeom prst="rect">
            <a:avLst/>
          </a:prstGeom>
        </p:spPr>
      </p:pic>
      <p:sp>
        <p:nvSpPr>
          <p:cNvPr id="2" name="Title 1"/>
          <p:cNvSpPr>
            <a:spLocks noGrp="1"/>
          </p:cNvSpPr>
          <p:nvPr>
            <p:ph type="ctrTitle"/>
          </p:nvPr>
        </p:nvSpPr>
        <p:spPr>
          <a:xfrm>
            <a:off x="0" y="0"/>
            <a:ext cx="9144000" cy="1470025"/>
          </a:xfrm>
        </p:spPr>
        <p:txBody>
          <a:bodyPr>
            <a:normAutofit/>
          </a:bodyPr>
          <a:lstStyle/>
          <a:p>
            <a:r>
              <a:rPr lang="en-US" sz="5200" b="1" dirty="0" smtClean="0">
                <a:solidFill>
                  <a:srgbClr val="FFFF00"/>
                </a:solidFill>
              </a:rPr>
              <a:t>Perplexed, But Not to Despair</a:t>
            </a:r>
            <a:endParaRPr lang="en-US" sz="5200" b="1" dirty="0">
              <a:solidFill>
                <a:srgbClr val="FFFF00"/>
              </a:solidFill>
            </a:endParaRPr>
          </a:p>
        </p:txBody>
      </p:sp>
      <p:sp>
        <p:nvSpPr>
          <p:cNvPr id="3" name="Subtitle 2"/>
          <p:cNvSpPr>
            <a:spLocks noGrp="1"/>
          </p:cNvSpPr>
          <p:nvPr>
            <p:ph type="subTitle" idx="1"/>
          </p:nvPr>
        </p:nvSpPr>
        <p:spPr>
          <a:xfrm>
            <a:off x="1676400" y="3657600"/>
            <a:ext cx="7162800" cy="3124200"/>
          </a:xfrm>
        </p:spPr>
        <p:txBody>
          <a:bodyPr>
            <a:normAutofit fontScale="92500" lnSpcReduction="20000"/>
          </a:bodyPr>
          <a:lstStyle/>
          <a:p>
            <a:pPr algn="l"/>
            <a:r>
              <a:rPr lang="en-US" sz="3900" b="1" dirty="0" smtClean="0">
                <a:solidFill>
                  <a:schemeClr val="bg1"/>
                </a:solidFill>
              </a:rPr>
              <a:t>2</a:t>
            </a:r>
            <a:r>
              <a:rPr lang="en-US" sz="3900" b="1" baseline="30000" dirty="0" smtClean="0">
                <a:solidFill>
                  <a:schemeClr val="bg1"/>
                </a:solidFill>
              </a:rPr>
              <a:t>nd</a:t>
            </a:r>
            <a:r>
              <a:rPr lang="en-US" sz="3900" b="1" dirty="0" smtClean="0">
                <a:solidFill>
                  <a:schemeClr val="bg1"/>
                </a:solidFill>
              </a:rPr>
              <a:t> Corinthians 4:8-9</a:t>
            </a:r>
          </a:p>
          <a:p>
            <a:pPr algn="l"/>
            <a:endParaRPr lang="en-US" sz="900" b="1" dirty="0" smtClean="0">
              <a:solidFill>
                <a:schemeClr val="bg1"/>
              </a:solidFill>
            </a:endParaRPr>
          </a:p>
          <a:p>
            <a:pPr algn="l"/>
            <a:r>
              <a:rPr lang="en-US" sz="3900" b="1" i="1" dirty="0" smtClean="0">
                <a:solidFill>
                  <a:srgbClr val="FFFF00"/>
                </a:solidFill>
              </a:rPr>
              <a:t>We </a:t>
            </a:r>
            <a:r>
              <a:rPr lang="en-US" sz="3900" b="1" i="1" dirty="0">
                <a:solidFill>
                  <a:srgbClr val="FFFF00"/>
                </a:solidFill>
              </a:rPr>
              <a:t>are hard-pressed on every side, yet not crushed; we are perplexed, but not </a:t>
            </a:r>
            <a:r>
              <a:rPr lang="en-US" sz="3900" b="1" i="1" dirty="0" smtClean="0">
                <a:solidFill>
                  <a:srgbClr val="FFFF00"/>
                </a:solidFill>
              </a:rPr>
              <a:t>to despair; persecuted</a:t>
            </a:r>
            <a:r>
              <a:rPr lang="en-US" sz="3900" b="1" i="1" dirty="0">
                <a:solidFill>
                  <a:srgbClr val="FFFF00"/>
                </a:solidFill>
              </a:rPr>
              <a:t>, but not forsaken; struck down, but not </a:t>
            </a:r>
            <a:r>
              <a:rPr lang="en-US" sz="3900" b="1" i="1" dirty="0" smtClean="0">
                <a:solidFill>
                  <a:srgbClr val="FFFF00"/>
                </a:solidFill>
              </a:rPr>
              <a:t>destroyed…</a:t>
            </a:r>
            <a:endParaRPr lang="en-US" sz="3900" b="1" i="1" dirty="0">
              <a:solidFill>
                <a:srgbClr val="FFFF00"/>
              </a:solidFill>
            </a:endParaRPr>
          </a:p>
        </p:txBody>
      </p:sp>
    </p:spTree>
    <p:extLst>
      <p:ext uri="{BB962C8B-B14F-4D97-AF65-F5344CB8AC3E}">
        <p14:creationId xmlns:p14="http://schemas.microsoft.com/office/powerpoint/2010/main" val="3780977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2006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0" y="0"/>
            <a:ext cx="9144000" cy="2006600"/>
          </a:xfrm>
        </p:spPr>
        <p:txBody>
          <a:bodyPr>
            <a:noAutofit/>
          </a:bodyPr>
          <a:lstStyle/>
          <a:p>
            <a:pPr>
              <a:lnSpc>
                <a:spcPct val="110000"/>
              </a:lnSpc>
            </a:pPr>
            <a:r>
              <a:rPr lang="en-US" sz="5100" b="1" dirty="0" smtClean="0">
                <a:solidFill>
                  <a:srgbClr val="FFC000"/>
                </a:solidFill>
              </a:rPr>
              <a:t>How Can We Endure Suffering, Yet Not Be Overcome By It?</a:t>
            </a:r>
            <a:endParaRPr lang="en-US" sz="5100" b="1" dirty="0">
              <a:solidFill>
                <a:srgbClr val="FFC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26" y="2006600"/>
            <a:ext cx="9192126" cy="4851400"/>
          </a:xfrm>
          <a:prstGeom prst="rect">
            <a:avLst/>
          </a:prstGeom>
        </p:spPr>
      </p:pic>
    </p:spTree>
    <p:extLst>
      <p:ext uri="{BB962C8B-B14F-4D97-AF65-F5344CB8AC3E}">
        <p14:creationId xmlns:p14="http://schemas.microsoft.com/office/powerpoint/2010/main" val="1616905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29000"/>
            <a:ext cx="9220200" cy="5257800"/>
          </a:xfrm>
          <a:prstGeom prst="rect">
            <a:avLst/>
          </a:prstGeom>
        </p:spPr>
      </p:pic>
      <p:sp>
        <p:nvSpPr>
          <p:cNvPr id="4" name="Rectangle 3"/>
          <p:cNvSpPr/>
          <p:nvPr/>
        </p:nvSpPr>
        <p:spPr>
          <a:xfrm>
            <a:off x="0" y="0"/>
            <a:ext cx="9220200" cy="388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latin typeface="Times New Roman" panose="02020603050405020304" pitchFamily="18" charset="0"/>
              <a:cs typeface="Times New Roman" panose="02020603050405020304" pitchFamily="18" charset="0"/>
            </a:endParaRPr>
          </a:p>
        </p:txBody>
      </p:sp>
      <p:sp>
        <p:nvSpPr>
          <p:cNvPr id="5" name="TextBox 4"/>
          <p:cNvSpPr txBox="1"/>
          <p:nvPr/>
        </p:nvSpPr>
        <p:spPr>
          <a:xfrm>
            <a:off x="76200" y="21044"/>
            <a:ext cx="9055769" cy="5617756"/>
          </a:xfrm>
          <a:prstGeom prst="rect">
            <a:avLst/>
          </a:prstGeom>
          <a:noFill/>
        </p:spPr>
        <p:txBody>
          <a:bodyPr wrap="square" rtlCol="0">
            <a:spAutoFit/>
          </a:bodyPr>
          <a:lstStyle/>
          <a:p>
            <a:pPr>
              <a:lnSpc>
                <a:spcPct val="88000"/>
              </a:lnSpc>
            </a:pPr>
            <a:r>
              <a:rPr lang="en-US" sz="2400" b="1" baseline="30000" dirty="0" smtClean="0">
                <a:solidFill>
                  <a:schemeClr val="bg1"/>
                </a:solidFill>
                <a:latin typeface="Times New Roman" panose="02020603050405020304" pitchFamily="18" charset="0"/>
                <a:cs typeface="Times New Roman" panose="02020603050405020304" pitchFamily="18" charset="0"/>
              </a:rPr>
              <a:t>3 </a:t>
            </a:r>
            <a:r>
              <a:rPr lang="en-US" sz="2400" dirty="0" smtClean="0">
                <a:solidFill>
                  <a:schemeClr val="bg1"/>
                </a:solidFill>
                <a:latin typeface="Times New Roman" panose="02020603050405020304" pitchFamily="18" charset="0"/>
                <a:cs typeface="Times New Roman" panose="02020603050405020304" pitchFamily="18" charset="0"/>
              </a:rPr>
              <a:t>Blessed be the God and Father of our Lord Jesus Christ, the Father of mercies and God of all comfort, </a:t>
            </a:r>
            <a:r>
              <a:rPr lang="en-US" sz="2400" b="1" baseline="30000" dirty="0" smtClean="0">
                <a:solidFill>
                  <a:schemeClr val="bg1"/>
                </a:solidFill>
                <a:latin typeface="Times New Roman" panose="02020603050405020304" pitchFamily="18" charset="0"/>
                <a:cs typeface="Times New Roman" panose="02020603050405020304" pitchFamily="18" charset="0"/>
              </a:rPr>
              <a:t>4 </a:t>
            </a:r>
            <a:r>
              <a:rPr lang="en-US" sz="2400" dirty="0" smtClean="0">
                <a:solidFill>
                  <a:schemeClr val="bg1"/>
                </a:solidFill>
                <a:latin typeface="Times New Roman" panose="02020603050405020304" pitchFamily="18" charset="0"/>
                <a:cs typeface="Times New Roman" panose="02020603050405020304" pitchFamily="18" charset="0"/>
              </a:rPr>
              <a:t>who comforts us in all our tribulation, that we may be able to comfort those who are in any trouble, with the comfort with which we ourselves are comforted by God. </a:t>
            </a:r>
            <a:r>
              <a:rPr lang="en-US" sz="2400" b="1" baseline="30000" dirty="0" smtClean="0">
                <a:solidFill>
                  <a:schemeClr val="bg1"/>
                </a:solidFill>
                <a:latin typeface="Times New Roman" panose="02020603050405020304" pitchFamily="18" charset="0"/>
                <a:cs typeface="Times New Roman" panose="02020603050405020304" pitchFamily="18" charset="0"/>
              </a:rPr>
              <a:t>5 </a:t>
            </a:r>
            <a:r>
              <a:rPr lang="en-US" sz="2400" dirty="0" smtClean="0">
                <a:solidFill>
                  <a:schemeClr val="bg1"/>
                </a:solidFill>
                <a:latin typeface="Times New Roman" panose="02020603050405020304" pitchFamily="18" charset="0"/>
                <a:cs typeface="Times New Roman" panose="02020603050405020304" pitchFamily="18" charset="0"/>
              </a:rPr>
              <a:t>For as the sufferings of Christ abound in us, so our consolation also abounds through Christ. </a:t>
            </a:r>
            <a:r>
              <a:rPr lang="en-US" sz="2400" b="1" baseline="30000" dirty="0" smtClean="0">
                <a:solidFill>
                  <a:schemeClr val="bg1"/>
                </a:solidFill>
                <a:latin typeface="Times New Roman" panose="02020603050405020304" pitchFamily="18" charset="0"/>
                <a:cs typeface="Times New Roman" panose="02020603050405020304" pitchFamily="18" charset="0"/>
              </a:rPr>
              <a:t>6 </a:t>
            </a:r>
            <a:r>
              <a:rPr lang="en-US" sz="2400" dirty="0" smtClean="0">
                <a:solidFill>
                  <a:schemeClr val="bg1"/>
                </a:solidFill>
                <a:latin typeface="Times New Roman" panose="02020603050405020304" pitchFamily="18" charset="0"/>
                <a:cs typeface="Times New Roman" panose="02020603050405020304" pitchFamily="18" charset="0"/>
              </a:rPr>
              <a:t>Now if we are afflicted, it is for your consolation and salvation, which is effective for enduring the same sufferings which we also</a:t>
            </a:r>
            <a:r>
              <a:rPr lang="en-US" sz="1600" dirty="0" smtClean="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suffer.</a:t>
            </a:r>
            <a:r>
              <a:rPr lang="en-US" sz="1400" dirty="0" smtClean="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Or</a:t>
            </a:r>
            <a:r>
              <a:rPr lang="en-US" dirty="0" smtClean="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if</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we</a:t>
            </a:r>
            <a:r>
              <a:rPr lang="en-US" sz="1400" dirty="0" smtClean="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are</a:t>
            </a:r>
            <a:r>
              <a:rPr lang="en-US" sz="1400" dirty="0" smtClean="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comforted,</a:t>
            </a:r>
            <a:r>
              <a:rPr lang="en-US" sz="1200" dirty="0" smtClean="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it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is</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for</a:t>
            </a:r>
            <a:r>
              <a:rPr lang="en-US" sz="1600" dirty="0" smtClean="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your</a:t>
            </a:r>
            <a:r>
              <a:rPr lang="en-US" dirty="0" smtClean="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consolation</a:t>
            </a:r>
            <a:r>
              <a:rPr lang="en-US" sz="1600" dirty="0" smtClean="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and</a:t>
            </a:r>
            <a:r>
              <a:rPr lang="en-US" sz="1600" dirty="0" smtClean="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salvation. </a:t>
            </a:r>
            <a:r>
              <a:rPr lang="en-US" sz="2400" b="1" baseline="30000" dirty="0" smtClean="0">
                <a:solidFill>
                  <a:schemeClr val="bg1"/>
                </a:solidFill>
                <a:latin typeface="Times New Roman" panose="02020603050405020304" pitchFamily="18" charset="0"/>
                <a:cs typeface="Times New Roman" panose="02020603050405020304" pitchFamily="18" charset="0"/>
              </a:rPr>
              <a:t>7 </a:t>
            </a:r>
            <a:r>
              <a:rPr lang="en-US" sz="2400" dirty="0" smtClean="0">
                <a:solidFill>
                  <a:schemeClr val="bg1"/>
                </a:solidFill>
                <a:latin typeface="Times New Roman" panose="02020603050405020304" pitchFamily="18" charset="0"/>
                <a:cs typeface="Times New Roman" panose="02020603050405020304" pitchFamily="18" charset="0"/>
              </a:rPr>
              <a:t>And our hope for you is steadfast, because we know that as you are partakers of the sufferings, so also you will partake of the consolation. </a:t>
            </a:r>
            <a:r>
              <a:rPr lang="en-US" sz="2400" b="1" baseline="30000" dirty="0" smtClean="0">
                <a:solidFill>
                  <a:schemeClr val="bg1"/>
                </a:solidFill>
                <a:latin typeface="Times New Roman" panose="02020603050405020304" pitchFamily="18" charset="0"/>
                <a:cs typeface="Times New Roman" panose="02020603050405020304" pitchFamily="18" charset="0"/>
              </a:rPr>
              <a:t>8 </a:t>
            </a:r>
            <a:r>
              <a:rPr lang="en-US" sz="2400" dirty="0" smtClean="0">
                <a:solidFill>
                  <a:schemeClr val="bg1"/>
                </a:solidFill>
                <a:latin typeface="Times New Roman" panose="02020603050405020304" pitchFamily="18" charset="0"/>
                <a:cs typeface="Times New Roman" panose="02020603050405020304" pitchFamily="18" charset="0"/>
              </a:rPr>
              <a:t>For we do not want you to be ignorant, brethren, of our trouble which came</a:t>
            </a:r>
            <a:r>
              <a:rPr lang="en-US" sz="1400" dirty="0" smtClean="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to</a:t>
            </a:r>
            <a:r>
              <a:rPr lang="en-US" sz="1400" dirty="0" smtClean="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us</a:t>
            </a:r>
            <a:r>
              <a:rPr lang="en-US" sz="1600" dirty="0" smtClean="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in</a:t>
            </a:r>
            <a:r>
              <a:rPr lang="en-US" sz="1200" dirty="0" smtClean="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Asia</a:t>
            </a:r>
            <a:r>
              <a:rPr lang="en-US" sz="2200" dirty="0" smtClean="0">
                <a:solidFill>
                  <a:schemeClr val="bg1"/>
                </a:solidFill>
                <a:latin typeface="Times New Roman" panose="02020603050405020304" pitchFamily="18" charset="0"/>
                <a:cs typeface="Times New Roman" panose="02020603050405020304" pitchFamily="18" charset="0"/>
              </a:rPr>
              <a:t>:</a:t>
            </a:r>
            <a:r>
              <a:rPr lang="en-US" sz="1600" dirty="0" smtClean="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that</a:t>
            </a:r>
            <a:r>
              <a:rPr lang="en-US" sz="1400" dirty="0" smtClean="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we</a:t>
            </a:r>
            <a:r>
              <a:rPr lang="en-US" sz="1400" dirty="0" smtClean="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were</a:t>
            </a:r>
            <a:r>
              <a:rPr lang="en-US" sz="1400" dirty="0" smtClean="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burdened</a:t>
            </a:r>
            <a:r>
              <a:rPr lang="en-US" sz="1400" dirty="0" smtClean="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beyond</a:t>
            </a:r>
            <a:r>
              <a:rPr lang="en-US" sz="1400" dirty="0" smtClean="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measure</a:t>
            </a:r>
            <a:r>
              <a:rPr lang="en-US" sz="2200" dirty="0" smtClean="0">
                <a:solidFill>
                  <a:schemeClr val="bg1"/>
                </a:solidFill>
                <a:latin typeface="Times New Roman" panose="02020603050405020304" pitchFamily="18" charset="0"/>
                <a:cs typeface="Times New Roman" panose="02020603050405020304" pitchFamily="18" charset="0"/>
              </a:rPr>
              <a:t>,</a:t>
            </a:r>
            <a:r>
              <a:rPr lang="en-US" sz="1400" dirty="0" smtClean="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above</a:t>
            </a:r>
            <a:r>
              <a:rPr lang="en-US" sz="1400" dirty="0" smtClean="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strength</a:t>
            </a:r>
            <a:r>
              <a:rPr lang="en-US" sz="2200" dirty="0" smtClean="0">
                <a:solidFill>
                  <a:schemeClr val="bg1"/>
                </a:solidFill>
                <a:latin typeface="Times New Roman" panose="02020603050405020304" pitchFamily="18" charset="0"/>
                <a:cs typeface="Times New Roman" panose="02020603050405020304" pitchFamily="18" charset="0"/>
              </a:rPr>
              <a:t>,</a:t>
            </a:r>
            <a:r>
              <a:rPr lang="en-US" sz="2400" dirty="0" smtClean="0">
                <a:solidFill>
                  <a:schemeClr val="bg1"/>
                </a:solidFill>
                <a:latin typeface="Times New Roman" panose="02020603050405020304" pitchFamily="18" charset="0"/>
                <a:cs typeface="Times New Roman" panose="02020603050405020304" pitchFamily="18" charset="0"/>
              </a:rPr>
              <a:t> so that we despaired even of life. </a:t>
            </a:r>
            <a:r>
              <a:rPr lang="en-US" sz="2400" b="1" baseline="30000" dirty="0" smtClean="0">
                <a:solidFill>
                  <a:schemeClr val="bg1"/>
                </a:solidFill>
                <a:latin typeface="Times New Roman" panose="02020603050405020304" pitchFamily="18" charset="0"/>
                <a:cs typeface="Times New Roman" panose="02020603050405020304" pitchFamily="18" charset="0"/>
              </a:rPr>
              <a:t>9 </a:t>
            </a:r>
            <a:r>
              <a:rPr lang="en-US" sz="2400" dirty="0" smtClean="0">
                <a:solidFill>
                  <a:schemeClr val="bg1"/>
                </a:solidFill>
                <a:latin typeface="Times New Roman" panose="02020603050405020304" pitchFamily="18" charset="0"/>
                <a:cs typeface="Times New Roman" panose="02020603050405020304" pitchFamily="18" charset="0"/>
              </a:rPr>
              <a:t>Yes, we had the sentence of death in</a:t>
            </a:r>
          </a:p>
          <a:p>
            <a:pPr>
              <a:lnSpc>
                <a:spcPct val="88000"/>
              </a:lnSpc>
            </a:pPr>
            <a:r>
              <a:rPr lang="en-US" sz="2400" dirty="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ourselves, that we should not trust in ourselves but</a:t>
            </a:r>
          </a:p>
          <a:p>
            <a:pPr>
              <a:lnSpc>
                <a:spcPct val="88000"/>
              </a:lnSpc>
            </a:pPr>
            <a:r>
              <a:rPr lang="en-US" sz="2400" dirty="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in God who raises the dead, </a:t>
            </a:r>
            <a:r>
              <a:rPr lang="en-US" sz="2400" b="1" baseline="30000" dirty="0" smtClean="0">
                <a:solidFill>
                  <a:schemeClr val="bg1"/>
                </a:solidFill>
                <a:latin typeface="Times New Roman" panose="02020603050405020304" pitchFamily="18" charset="0"/>
                <a:cs typeface="Times New Roman" panose="02020603050405020304" pitchFamily="18" charset="0"/>
              </a:rPr>
              <a:t>10 </a:t>
            </a:r>
            <a:r>
              <a:rPr lang="en-US" sz="2400" dirty="0" smtClean="0">
                <a:solidFill>
                  <a:schemeClr val="bg1"/>
                </a:solidFill>
                <a:latin typeface="Times New Roman" panose="02020603050405020304" pitchFamily="18" charset="0"/>
                <a:cs typeface="Times New Roman" panose="02020603050405020304" pitchFamily="18" charset="0"/>
              </a:rPr>
              <a:t>who delivered us</a:t>
            </a:r>
          </a:p>
          <a:p>
            <a:pPr>
              <a:lnSpc>
                <a:spcPct val="88000"/>
              </a:lnSpc>
            </a:pPr>
            <a:r>
              <a:rPr lang="en-US" sz="2400" dirty="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from so great a death, and does deliver us; in</a:t>
            </a:r>
          </a:p>
          <a:p>
            <a:pPr>
              <a:lnSpc>
                <a:spcPct val="88000"/>
              </a:lnSpc>
            </a:pPr>
            <a:r>
              <a:rPr lang="en-US" sz="2400" dirty="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whom we trust that He will still deliver us…</a:t>
            </a:r>
            <a:endParaRPr lang="en-US" sz="2400" b="1" i="1" dirty="0" smtClean="0">
              <a:solidFill>
                <a:srgbClr val="FFFF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705600" y="6096000"/>
            <a:ext cx="2286000" cy="480131"/>
          </a:xfrm>
          <a:prstGeom prst="rect">
            <a:avLst/>
          </a:prstGeom>
          <a:noFill/>
        </p:spPr>
        <p:txBody>
          <a:bodyPr wrap="square" rtlCol="0">
            <a:spAutoFit/>
          </a:bodyPr>
          <a:lstStyle/>
          <a:p>
            <a:pPr algn="ctr">
              <a:lnSpc>
                <a:spcPct val="90000"/>
              </a:lnSpc>
            </a:pPr>
            <a:r>
              <a:rPr lang="en-US" sz="2800" b="1" i="1" dirty="0" smtClean="0">
                <a:solidFill>
                  <a:srgbClr val="FFFF00"/>
                </a:solidFill>
                <a:latin typeface="Times New Roman" panose="02020603050405020304" pitchFamily="18" charset="0"/>
                <a:cs typeface="Times New Roman" panose="02020603050405020304" pitchFamily="18" charset="0"/>
              </a:rPr>
              <a:t>2 Cor. 1:3-10</a:t>
            </a:r>
            <a:endParaRPr lang="en-US" sz="2800" b="1" i="1" dirty="0" smtClean="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3547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
            <a:ext cx="11049000" cy="6905625"/>
          </a:xfrm>
          <a:prstGeom prst="rect">
            <a:avLst/>
          </a:prstGeom>
        </p:spPr>
      </p:pic>
      <p:sp>
        <p:nvSpPr>
          <p:cNvPr id="2" name="Title 1"/>
          <p:cNvSpPr>
            <a:spLocks noGrp="1"/>
          </p:cNvSpPr>
          <p:nvPr>
            <p:ph type="title"/>
          </p:nvPr>
        </p:nvSpPr>
        <p:spPr>
          <a:xfrm>
            <a:off x="0" y="5715000"/>
            <a:ext cx="9144000" cy="1143000"/>
          </a:xfrm>
        </p:spPr>
        <p:txBody>
          <a:bodyPr>
            <a:noAutofit/>
          </a:bodyPr>
          <a:lstStyle/>
          <a:p>
            <a:r>
              <a:rPr lang="en-US" sz="3600" b="1" i="1" dirty="0" smtClean="0">
                <a:solidFill>
                  <a:schemeClr val="bg1"/>
                </a:solidFill>
                <a:effectLst>
                  <a:outerShdw blurRad="38100" dist="38100" dir="2700000" algn="tl">
                    <a:srgbClr val="000000">
                      <a:alpha val="43137"/>
                    </a:srgbClr>
                  </a:outerShdw>
                </a:effectLst>
              </a:rPr>
              <a:t>The lessons of suffering do not come after deliverance from trials, but in their presence</a:t>
            </a:r>
            <a:endParaRPr lang="en-US" sz="36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13151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brightnessContrast bright="75000" contrast="-60000"/>
                    </a14:imgEffect>
                  </a14:imgLayer>
                </a14:imgProps>
              </a:ext>
              <a:ext uri="{28A0092B-C50C-407E-A947-70E740481C1C}">
                <a14:useLocalDpi xmlns:a14="http://schemas.microsoft.com/office/drawing/2010/main" val="0"/>
              </a:ext>
            </a:extLst>
          </a:blip>
          <a:stretch>
            <a:fillRect/>
          </a:stretch>
        </p:blipFill>
        <p:spPr>
          <a:xfrm>
            <a:off x="-609600" y="-319565"/>
            <a:ext cx="10363199" cy="7497127"/>
          </a:xfrm>
          <a:prstGeom prst="rect">
            <a:avLst/>
          </a:prstGeom>
        </p:spPr>
      </p:pic>
      <p:sp>
        <p:nvSpPr>
          <p:cNvPr id="2" name="Title 1"/>
          <p:cNvSpPr>
            <a:spLocks noGrp="1"/>
          </p:cNvSpPr>
          <p:nvPr>
            <p:ph type="title"/>
          </p:nvPr>
        </p:nvSpPr>
        <p:spPr>
          <a:xfrm>
            <a:off x="0" y="0"/>
            <a:ext cx="9144000" cy="990600"/>
          </a:xfrm>
          <a:effectLst/>
        </p:spPr>
        <p:txBody>
          <a:bodyPr>
            <a:normAutofit/>
          </a:bodyPr>
          <a:lstStyle/>
          <a:p>
            <a:r>
              <a:rPr lang="en-US" b="1" dirty="0" smtClean="0">
                <a:solidFill>
                  <a:srgbClr val="460000"/>
                </a:solidFill>
              </a:rPr>
              <a:t>Things That Make Trials Bearable</a:t>
            </a:r>
            <a:endParaRPr lang="en-US" b="1" dirty="0">
              <a:solidFill>
                <a:srgbClr val="460000"/>
              </a:solidFill>
            </a:endParaRPr>
          </a:p>
        </p:txBody>
      </p:sp>
      <p:sp>
        <p:nvSpPr>
          <p:cNvPr id="3" name="Content Placeholder 2"/>
          <p:cNvSpPr>
            <a:spLocks noGrp="1"/>
          </p:cNvSpPr>
          <p:nvPr>
            <p:ph idx="1"/>
          </p:nvPr>
        </p:nvSpPr>
        <p:spPr>
          <a:xfrm>
            <a:off x="152399" y="941696"/>
            <a:ext cx="8953499" cy="5916304"/>
          </a:xfrm>
        </p:spPr>
        <p:txBody>
          <a:bodyPr>
            <a:normAutofit fontScale="92500" lnSpcReduction="10000"/>
          </a:bodyPr>
          <a:lstStyle/>
          <a:p>
            <a:pPr>
              <a:lnSpc>
                <a:spcPct val="101000"/>
              </a:lnSpc>
              <a:spcBef>
                <a:spcPts val="0"/>
              </a:spcBef>
              <a:spcAft>
                <a:spcPts val="500"/>
              </a:spcAft>
              <a:buClr>
                <a:srgbClr val="460000"/>
              </a:buClr>
            </a:pPr>
            <a:r>
              <a:rPr lang="en-US" b="1" dirty="0" smtClean="0"/>
              <a:t>The Comfort We Receive from God</a:t>
            </a:r>
          </a:p>
          <a:p>
            <a:pPr lvl="1">
              <a:lnSpc>
                <a:spcPct val="101000"/>
              </a:lnSpc>
              <a:spcBef>
                <a:spcPts val="0"/>
              </a:spcBef>
              <a:spcAft>
                <a:spcPts val="500"/>
              </a:spcAft>
              <a:buClr>
                <a:schemeClr val="tx1"/>
              </a:buClr>
              <a:buFont typeface="Book Antiqua" panose="02040602050305030304" pitchFamily="18" charset="0"/>
              <a:buChar char="−"/>
            </a:pPr>
            <a:r>
              <a:rPr lang="en-US" altLang="en-US" sz="2900" b="1" i="1" dirty="0" smtClean="0">
                <a:solidFill>
                  <a:srgbClr val="640000"/>
                </a:solidFill>
              </a:rPr>
              <a:t>Isa. 51:12-16</a:t>
            </a:r>
            <a:r>
              <a:rPr lang="en-US" altLang="en-US" sz="2900" b="1" i="1" dirty="0" smtClean="0">
                <a:solidFill>
                  <a:srgbClr val="800000"/>
                </a:solidFill>
              </a:rPr>
              <a:t>  </a:t>
            </a:r>
            <a:r>
              <a:rPr lang="en-US" altLang="en-US" sz="2900" dirty="0" smtClean="0"/>
              <a:t>Caused to think on God’s power to deliver</a:t>
            </a:r>
            <a:endParaRPr lang="en-US" altLang="en-US" sz="2900" b="1" i="1" dirty="0" smtClean="0">
              <a:solidFill>
                <a:srgbClr val="800000"/>
              </a:solidFill>
            </a:endParaRPr>
          </a:p>
          <a:p>
            <a:pPr lvl="1">
              <a:lnSpc>
                <a:spcPct val="101000"/>
              </a:lnSpc>
              <a:spcBef>
                <a:spcPts val="0"/>
              </a:spcBef>
              <a:spcAft>
                <a:spcPts val="500"/>
              </a:spcAft>
              <a:buClr>
                <a:schemeClr val="tx1"/>
              </a:buClr>
              <a:buFont typeface="Book Antiqua" panose="02040602050305030304" pitchFamily="18" charset="0"/>
              <a:buChar char="−"/>
            </a:pPr>
            <a:r>
              <a:rPr lang="en-US" altLang="en-US" sz="2900" b="1" i="1" dirty="0" smtClean="0">
                <a:solidFill>
                  <a:srgbClr val="640000"/>
                </a:solidFill>
              </a:rPr>
              <a:t>Psa. 27:5; 30:2-5</a:t>
            </a:r>
            <a:r>
              <a:rPr lang="en-US" altLang="en-US" sz="2900" b="1" i="1" dirty="0" smtClean="0">
                <a:solidFill>
                  <a:srgbClr val="800000"/>
                </a:solidFill>
              </a:rPr>
              <a:t>  </a:t>
            </a:r>
            <a:r>
              <a:rPr lang="en-US" altLang="en-US" sz="2900" dirty="0" smtClean="0"/>
              <a:t>Lord’s strength seen in our weakness</a:t>
            </a:r>
            <a:endParaRPr lang="en-US" altLang="en-US" sz="2900" b="1" i="1" dirty="0" smtClean="0">
              <a:solidFill>
                <a:srgbClr val="800000"/>
              </a:solidFill>
            </a:endParaRPr>
          </a:p>
          <a:p>
            <a:pPr lvl="1">
              <a:lnSpc>
                <a:spcPct val="101000"/>
              </a:lnSpc>
              <a:spcBef>
                <a:spcPts val="0"/>
              </a:spcBef>
              <a:spcAft>
                <a:spcPts val="500"/>
              </a:spcAft>
              <a:buClr>
                <a:schemeClr val="tx1"/>
              </a:buClr>
              <a:buFont typeface="Book Antiqua" panose="02040602050305030304" pitchFamily="18" charset="0"/>
              <a:buChar char="−"/>
            </a:pPr>
            <a:r>
              <a:rPr lang="en-US" altLang="en-US" sz="2900" b="1" i="1" dirty="0" smtClean="0">
                <a:solidFill>
                  <a:srgbClr val="640000"/>
                </a:solidFill>
              </a:rPr>
              <a:t>Matt. 6:25-33</a:t>
            </a:r>
            <a:r>
              <a:rPr lang="en-US" altLang="en-US" sz="2900" b="1" i="1" dirty="0" smtClean="0">
                <a:solidFill>
                  <a:srgbClr val="800000"/>
                </a:solidFill>
              </a:rPr>
              <a:t>  </a:t>
            </a:r>
            <a:r>
              <a:rPr lang="en-US" altLang="en-US" sz="2900" dirty="0" smtClean="0"/>
              <a:t>Help from</a:t>
            </a:r>
            <a:r>
              <a:rPr lang="en-US" altLang="en-US" sz="2900" dirty="0" smtClean="0"/>
              <a:t> God </a:t>
            </a:r>
            <a:r>
              <a:rPr lang="en-US" altLang="en-US" sz="2900" dirty="0" smtClean="0"/>
              <a:t>does what we cannot</a:t>
            </a:r>
            <a:r>
              <a:rPr lang="en-US" altLang="en-US" sz="2900" dirty="0" smtClean="0"/>
              <a:t> </a:t>
            </a:r>
            <a:endParaRPr lang="en-US" sz="2900" dirty="0" smtClean="0">
              <a:solidFill>
                <a:srgbClr val="800000"/>
              </a:solidFill>
            </a:endParaRPr>
          </a:p>
          <a:p>
            <a:pPr>
              <a:lnSpc>
                <a:spcPct val="101000"/>
              </a:lnSpc>
              <a:spcBef>
                <a:spcPts val="0"/>
              </a:spcBef>
              <a:spcAft>
                <a:spcPts val="500"/>
              </a:spcAft>
              <a:buClr>
                <a:srgbClr val="460000"/>
              </a:buClr>
            </a:pPr>
            <a:r>
              <a:rPr lang="en-US" b="1" dirty="0" smtClean="0"/>
              <a:t>The Confirmation We Are Identified with Christ</a:t>
            </a:r>
            <a:endParaRPr lang="en-US" b="1" dirty="0" smtClean="0"/>
          </a:p>
          <a:p>
            <a:pPr lvl="1">
              <a:lnSpc>
                <a:spcPct val="101000"/>
              </a:lnSpc>
              <a:spcBef>
                <a:spcPts val="0"/>
              </a:spcBef>
              <a:spcAft>
                <a:spcPts val="500"/>
              </a:spcAft>
              <a:buClr>
                <a:schemeClr val="tx1"/>
              </a:buClr>
              <a:buFont typeface="Book Antiqua" panose="02040602050305030304" pitchFamily="18" charset="0"/>
              <a:buChar char="−"/>
            </a:pPr>
            <a:r>
              <a:rPr lang="en-US" altLang="en-US" sz="2900" b="1" i="1" dirty="0" smtClean="0">
                <a:solidFill>
                  <a:srgbClr val="640000"/>
                </a:solidFill>
              </a:rPr>
              <a:t>Heb. 2:10-15</a:t>
            </a:r>
            <a:r>
              <a:rPr lang="en-US" altLang="en-US" sz="2900" b="1" i="1" dirty="0" smtClean="0">
                <a:solidFill>
                  <a:srgbClr val="800000"/>
                </a:solidFill>
              </a:rPr>
              <a:t>  </a:t>
            </a:r>
            <a:r>
              <a:rPr lang="en-US" altLang="en-US" sz="2900" dirty="0" smtClean="0"/>
              <a:t>Christ suffered to be perfected &amp; captain</a:t>
            </a:r>
            <a:endParaRPr lang="en-US" altLang="en-US" sz="2900" b="1" i="1" dirty="0" smtClean="0">
              <a:solidFill>
                <a:srgbClr val="800000"/>
              </a:solidFill>
            </a:endParaRPr>
          </a:p>
          <a:p>
            <a:pPr lvl="1">
              <a:lnSpc>
                <a:spcPct val="101000"/>
              </a:lnSpc>
              <a:spcBef>
                <a:spcPts val="0"/>
              </a:spcBef>
              <a:spcAft>
                <a:spcPts val="500"/>
              </a:spcAft>
              <a:buClr>
                <a:schemeClr val="tx1"/>
              </a:buClr>
              <a:buFont typeface="Book Antiqua" panose="02040602050305030304" pitchFamily="18" charset="0"/>
              <a:buChar char="−"/>
            </a:pPr>
            <a:r>
              <a:rPr lang="en-US" altLang="en-US" sz="2900" b="1" i="1" dirty="0" smtClean="0">
                <a:solidFill>
                  <a:srgbClr val="640000"/>
                </a:solidFill>
              </a:rPr>
              <a:t>1</a:t>
            </a:r>
            <a:r>
              <a:rPr lang="en-US" altLang="en-US" sz="2900" b="1" i="1" dirty="0" smtClean="0">
                <a:solidFill>
                  <a:srgbClr val="640000"/>
                </a:solidFill>
              </a:rPr>
              <a:t> Pet. 4:12-16 </a:t>
            </a:r>
            <a:r>
              <a:rPr lang="en-US" altLang="en-US" sz="2900" b="1" i="1" dirty="0" smtClean="0">
                <a:solidFill>
                  <a:srgbClr val="800000"/>
                </a:solidFill>
              </a:rPr>
              <a:t> </a:t>
            </a:r>
            <a:r>
              <a:rPr lang="en-US" altLang="en-US" sz="2900" dirty="0"/>
              <a:t>M</a:t>
            </a:r>
            <a:r>
              <a:rPr lang="en-US" altLang="en-US" sz="2900" dirty="0" smtClean="0"/>
              <a:t>ade partakers with Him by suffering</a:t>
            </a:r>
            <a:endParaRPr lang="en-US" altLang="en-US" sz="2900" b="1" i="1" dirty="0" smtClean="0">
              <a:solidFill>
                <a:srgbClr val="800000"/>
              </a:solidFill>
            </a:endParaRPr>
          </a:p>
          <a:p>
            <a:pPr lvl="1">
              <a:lnSpc>
                <a:spcPct val="101000"/>
              </a:lnSpc>
              <a:spcBef>
                <a:spcPts val="0"/>
              </a:spcBef>
              <a:spcAft>
                <a:spcPts val="500"/>
              </a:spcAft>
              <a:buClr>
                <a:schemeClr val="tx1"/>
              </a:buClr>
              <a:buFont typeface="Book Antiqua" panose="02040602050305030304" pitchFamily="18" charset="0"/>
              <a:buChar char="−"/>
            </a:pPr>
            <a:r>
              <a:rPr lang="en-US" altLang="en-US" sz="2900" b="1" i="1" dirty="0" smtClean="0">
                <a:solidFill>
                  <a:srgbClr val="640000"/>
                </a:solidFill>
              </a:rPr>
              <a:t>Phil</a:t>
            </a:r>
            <a:r>
              <a:rPr lang="en-US" altLang="en-US" sz="2900" b="1" i="1" dirty="0" smtClean="0">
                <a:solidFill>
                  <a:srgbClr val="640000"/>
                </a:solidFill>
              </a:rPr>
              <a:t>. 3:8-10</a:t>
            </a:r>
            <a:r>
              <a:rPr lang="en-US" altLang="en-US" sz="2900" b="1" i="1" dirty="0" smtClean="0">
                <a:solidFill>
                  <a:srgbClr val="800000"/>
                </a:solidFill>
              </a:rPr>
              <a:t>  </a:t>
            </a:r>
            <a:r>
              <a:rPr lang="en-US" altLang="en-US" sz="2900" dirty="0" smtClean="0"/>
              <a:t>Paul desired “fellowship of His suffering”</a:t>
            </a:r>
            <a:endParaRPr lang="en-US" sz="2900" dirty="0" smtClean="0"/>
          </a:p>
          <a:p>
            <a:pPr>
              <a:lnSpc>
                <a:spcPct val="101000"/>
              </a:lnSpc>
              <a:spcBef>
                <a:spcPts val="0"/>
              </a:spcBef>
              <a:spcAft>
                <a:spcPts val="500"/>
              </a:spcAft>
              <a:buClr>
                <a:srgbClr val="460000"/>
              </a:buClr>
            </a:pPr>
            <a:r>
              <a:rPr lang="en-US" b="1" dirty="0" smtClean="0"/>
              <a:t>The Preparation We Experience to Help Others</a:t>
            </a:r>
          </a:p>
          <a:p>
            <a:pPr lvl="1">
              <a:lnSpc>
                <a:spcPct val="101000"/>
              </a:lnSpc>
              <a:spcBef>
                <a:spcPts val="0"/>
              </a:spcBef>
              <a:spcAft>
                <a:spcPts val="500"/>
              </a:spcAft>
              <a:buClr>
                <a:schemeClr val="tx1"/>
              </a:buClr>
              <a:buFont typeface="Book Antiqua" panose="02040602050305030304" pitchFamily="18" charset="0"/>
              <a:buChar char="−"/>
            </a:pPr>
            <a:r>
              <a:rPr lang="en-US" altLang="en-US" sz="2900" b="1" i="1" dirty="0" smtClean="0">
                <a:solidFill>
                  <a:srgbClr val="640000"/>
                </a:solidFill>
              </a:rPr>
              <a:t>2 Cor. 7:5-7, 13</a:t>
            </a:r>
            <a:r>
              <a:rPr lang="en-US" altLang="en-US" sz="2900" b="1" i="1" dirty="0" smtClean="0">
                <a:solidFill>
                  <a:srgbClr val="800000"/>
                </a:solidFill>
              </a:rPr>
              <a:t>  </a:t>
            </a:r>
            <a:r>
              <a:rPr lang="en-US" altLang="en-US" sz="2900" dirty="0" smtClean="0"/>
              <a:t>Paul helped by their reaction to trial</a:t>
            </a:r>
            <a:endParaRPr lang="en-US" altLang="en-US" sz="2900" b="1" i="1" dirty="0" smtClean="0">
              <a:solidFill>
                <a:srgbClr val="800000"/>
              </a:solidFill>
            </a:endParaRPr>
          </a:p>
          <a:p>
            <a:pPr lvl="1">
              <a:lnSpc>
                <a:spcPct val="101000"/>
              </a:lnSpc>
              <a:spcBef>
                <a:spcPts val="0"/>
              </a:spcBef>
              <a:spcAft>
                <a:spcPts val="500"/>
              </a:spcAft>
              <a:buClr>
                <a:schemeClr val="tx1"/>
              </a:buClr>
              <a:buFont typeface="Book Antiqua" panose="02040602050305030304" pitchFamily="18" charset="0"/>
              <a:buChar char="−"/>
            </a:pPr>
            <a:r>
              <a:rPr lang="en-US" altLang="en-US" sz="2900" b="1" i="1" dirty="0" smtClean="0">
                <a:solidFill>
                  <a:srgbClr val="640000"/>
                </a:solidFill>
              </a:rPr>
              <a:t>2 Tim. 2:10</a:t>
            </a:r>
            <a:r>
              <a:rPr lang="en-US" altLang="en-US" sz="2900" b="1" i="1" dirty="0" smtClean="0">
                <a:solidFill>
                  <a:srgbClr val="800000"/>
                </a:solidFill>
              </a:rPr>
              <a:t>  </a:t>
            </a:r>
            <a:r>
              <a:rPr lang="en-US" altLang="en-US" sz="2900" dirty="0" smtClean="0"/>
              <a:t>Suffering of Paul aided in our salvation</a:t>
            </a:r>
          </a:p>
          <a:p>
            <a:pPr lvl="1">
              <a:lnSpc>
                <a:spcPct val="101000"/>
              </a:lnSpc>
              <a:spcBef>
                <a:spcPts val="0"/>
              </a:spcBef>
              <a:spcAft>
                <a:spcPts val="500"/>
              </a:spcAft>
              <a:buClr>
                <a:schemeClr val="tx1"/>
              </a:buClr>
              <a:buFont typeface="Book Antiqua" panose="02040602050305030304" pitchFamily="18" charset="0"/>
              <a:buChar char="−"/>
            </a:pPr>
            <a:r>
              <a:rPr lang="en-US" altLang="en-US" sz="2900" b="1" i="1" dirty="0" smtClean="0">
                <a:solidFill>
                  <a:srgbClr val="640000"/>
                </a:solidFill>
              </a:rPr>
              <a:t>James 5:11</a:t>
            </a:r>
            <a:r>
              <a:rPr lang="en-US" altLang="en-US" sz="2900" b="1" i="1" dirty="0" smtClean="0">
                <a:solidFill>
                  <a:srgbClr val="800000"/>
                </a:solidFill>
              </a:rPr>
              <a:t>  </a:t>
            </a:r>
            <a:r>
              <a:rPr lang="en-US" altLang="en-US" sz="2900" dirty="0" smtClean="0"/>
              <a:t>Suffering of Job </a:t>
            </a:r>
            <a:r>
              <a:rPr lang="en-US" altLang="en-US" sz="2900" dirty="0" smtClean="0"/>
              <a:t>was for</a:t>
            </a:r>
            <a:r>
              <a:rPr lang="en-US" altLang="en-US" sz="2900" dirty="0" smtClean="0"/>
              <a:t> example to help us</a:t>
            </a:r>
            <a:endParaRPr lang="en-US" altLang="en-US" sz="2900" b="1" i="1" dirty="0" smtClean="0">
              <a:solidFill>
                <a:srgbClr val="800000"/>
              </a:solidFill>
            </a:endParaRPr>
          </a:p>
          <a:p>
            <a:pPr lvl="1">
              <a:lnSpc>
                <a:spcPct val="101000"/>
              </a:lnSpc>
              <a:spcBef>
                <a:spcPts val="0"/>
              </a:spcBef>
              <a:spcAft>
                <a:spcPts val="500"/>
              </a:spcAft>
              <a:buClr>
                <a:schemeClr val="tx1"/>
              </a:buClr>
              <a:buFont typeface="Book Antiqua" panose="02040602050305030304" pitchFamily="18" charset="0"/>
              <a:buChar char="−"/>
            </a:pPr>
            <a:r>
              <a:rPr lang="en-US" altLang="en-US" sz="2900" b="1" i="1" dirty="0" smtClean="0">
                <a:solidFill>
                  <a:srgbClr val="640000"/>
                </a:solidFill>
              </a:rPr>
              <a:t>2 Cor</a:t>
            </a:r>
            <a:r>
              <a:rPr lang="en-US" altLang="en-US" sz="2900" b="1" i="1" dirty="0" smtClean="0">
                <a:solidFill>
                  <a:srgbClr val="640000"/>
                </a:solidFill>
              </a:rPr>
              <a:t>. 4:8-12</a:t>
            </a:r>
            <a:r>
              <a:rPr lang="en-US" altLang="en-US" sz="2900" b="1" i="1" dirty="0" smtClean="0">
                <a:solidFill>
                  <a:srgbClr val="800000"/>
                </a:solidFill>
              </a:rPr>
              <a:t>  </a:t>
            </a:r>
            <a:r>
              <a:rPr lang="en-US" altLang="en-US" sz="2900" dirty="0" smtClean="0"/>
              <a:t>Death for Paul = Life for them</a:t>
            </a:r>
            <a:endParaRPr lang="en-US" altLang="en-US" sz="2900" dirty="0" smtClean="0"/>
          </a:p>
        </p:txBody>
      </p:sp>
    </p:spTree>
    <p:extLst>
      <p:ext uri="{BB962C8B-B14F-4D97-AF65-F5344CB8AC3E}">
        <p14:creationId xmlns:p14="http://schemas.microsoft.com/office/powerpoint/2010/main" val="213766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left)">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ipe(left)">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wipe(left)">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1027</TotalTime>
  <Words>190</Words>
  <Application>Microsoft Office PowerPoint</Application>
  <PresentationFormat>On-screen Show (4:3)</PresentationFormat>
  <Paragraphs>30</Paragraphs>
  <Slides>6</Slides>
  <Notes>2</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Perplexed, But Not to Despair</vt:lpstr>
      <vt:lpstr>Perplexed, But Not to Despair</vt:lpstr>
      <vt:lpstr>How Can We Endure Suffering, Yet Not Be Overcome By It?</vt:lpstr>
      <vt:lpstr>PowerPoint Presentation</vt:lpstr>
      <vt:lpstr>The lessons of suffering do not come after deliverance from trials, but in their presence</vt:lpstr>
      <vt:lpstr>Things That Make Trials Bearable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Perplexed, But Not to Despair</dc:title>
  <dc:creator>Harry</dc:creator>
  <cp:lastModifiedBy>Harry</cp:lastModifiedBy>
  <cp:revision>23</cp:revision>
  <dcterms:created xsi:type="dcterms:W3CDTF">2016-03-26T18:44:55Z</dcterms:created>
  <dcterms:modified xsi:type="dcterms:W3CDTF">2016-03-27T11:52:45Z</dcterms:modified>
</cp:coreProperties>
</file>