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75" r:id="rId7"/>
    <p:sldId id="265" r:id="rId8"/>
    <p:sldId id="276" r:id="rId9"/>
    <p:sldId id="268" r:id="rId10"/>
    <p:sldId id="278" r:id="rId11"/>
    <p:sldId id="277" r:id="rId12"/>
    <p:sldId id="266" r:id="rId13"/>
    <p:sldId id="279" r:id="rId14"/>
    <p:sldId id="263" r:id="rId15"/>
    <p:sldId id="280" r:id="rId16"/>
    <p:sldId id="260" r:id="rId17"/>
    <p:sldId id="272" r:id="rId18"/>
    <p:sldId id="26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1A00"/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8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2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2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9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8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8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6886-6124-4E77-94CC-5D904B311D4A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D7F1-5D14-421A-8D62-3FAB48020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1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1A00"/>
            </a:gs>
            <a:gs pos="100000">
              <a:srgbClr val="00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034D6886-6124-4E77-94CC-5D904B311D4A}" type="datetimeFigureOut">
              <a:rPr lang="en-US" smtClean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C15D7F1-5D14-421A-8D62-3FAB480209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6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276600"/>
          </a:xfrm>
        </p:spPr>
        <p:txBody>
          <a:bodyPr>
            <a:noAutofit/>
          </a:bodyPr>
          <a:lstStyle/>
          <a:p>
            <a:pPr>
              <a:lnSpc>
                <a:spcPct val="93000"/>
              </a:lnSpc>
            </a:pPr>
            <a:r>
              <a:rPr lang="en-US" sz="8000" b="1" dirty="0" smtClean="0">
                <a:solidFill>
                  <a:srgbClr val="FFFF00"/>
                </a:solidFill>
              </a:rPr>
              <a:t>E</a:t>
            </a:r>
            <a:r>
              <a:rPr lang="en-US" sz="8000" b="1" cap="small" dirty="0" smtClean="0">
                <a:solidFill>
                  <a:srgbClr val="FFFF00"/>
                </a:solidFill>
              </a:rPr>
              <a:t>vil</a:t>
            </a:r>
            <a:r>
              <a:rPr lang="en-US" sz="8000" b="1" dirty="0" smtClean="0">
                <a:solidFill>
                  <a:srgbClr val="FFFF00"/>
                </a:solidFill>
              </a:rPr>
              <a:t> I</a:t>
            </a:r>
            <a:r>
              <a:rPr lang="en-US" sz="8000" b="1" cap="small" dirty="0" smtClean="0">
                <a:solidFill>
                  <a:srgbClr val="FFFF00"/>
                </a:solidFill>
              </a:rPr>
              <a:t>nfluences</a:t>
            </a:r>
            <a:r>
              <a:rPr lang="en-US" sz="8000" b="1" dirty="0" smtClean="0">
                <a:solidFill>
                  <a:srgbClr val="FFFF00"/>
                </a:solidFill>
              </a:rPr>
              <a:t>: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7200" b="1" dirty="0" smtClean="0">
                <a:solidFill>
                  <a:srgbClr val="FFFF00"/>
                </a:solidFill>
              </a:rPr>
              <a:t>Turning Israel’s Heart Away from God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429000"/>
            <a:ext cx="4191000" cy="3429000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6400" b="1" i="1" dirty="0" smtClean="0">
                <a:solidFill>
                  <a:schemeClr val="bg1"/>
                </a:solidFill>
              </a:rPr>
              <a:t>1</a:t>
            </a:r>
            <a:r>
              <a:rPr lang="en-US" sz="6400" b="1" i="1" baseline="30000" dirty="0" smtClean="0">
                <a:solidFill>
                  <a:schemeClr val="bg1"/>
                </a:solidFill>
              </a:rPr>
              <a:t>st</a:t>
            </a:r>
            <a:r>
              <a:rPr lang="en-US" sz="6400" b="1" i="1" dirty="0" smtClean="0">
                <a:solidFill>
                  <a:schemeClr val="bg1"/>
                </a:solidFill>
              </a:rPr>
              <a:t> Kings</a:t>
            </a:r>
          </a:p>
          <a:p>
            <a:pPr>
              <a:spcBef>
                <a:spcPts val="0"/>
              </a:spcBef>
            </a:pPr>
            <a:r>
              <a:rPr lang="en-US" sz="6400" b="1" i="1" dirty="0" smtClean="0">
                <a:solidFill>
                  <a:schemeClr val="bg1"/>
                </a:solidFill>
              </a:rPr>
              <a:t>11:1-8</a:t>
            </a:r>
            <a:endParaRPr lang="en-US" sz="6400" b="1" i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27157"/>
            <a:ext cx="3352800" cy="349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6172200"/>
            <a:ext cx="32766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</a:rPr>
              <a:t> Kings 21:1-9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-57"/>
            <a:ext cx="9144000" cy="6781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9000"/>
              </a:lnSpc>
            </a:pP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Manasseh was twelve years old when he became king, and he reigned fifty-five years in Jerusalem. His mother’s name was Hephzibah.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did evil in the sight of the </a:t>
            </a:r>
            <a:r>
              <a:rPr lang="en-US" sz="2300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the abominations of the nations whom the </a:t>
            </a:r>
            <a:r>
              <a:rPr lang="en-US" sz="2300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cast out before the children of Israel.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 rebuilt the high places which Hezekiah his father had destroyed; he raised up altars for Baal, and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wooden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Ahab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Israel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done;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worshiped all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host of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 and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served them.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also built altars in the house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of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the Lord had said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“In Jerusalem I will put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name.” </a:t>
            </a:r>
            <a:r>
              <a:rPr lang="en-US" sz="23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built altars for all the host of heaven in the two courts of the house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he made his son pass through the fire,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practiced sooth-saying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used witchcraft, and consulted </a:t>
            </a:r>
            <a:r>
              <a:rPr lang="en-US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spiritists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mediums. He did much evil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provoke Him to anger.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even set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carved image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3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Asherah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which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said to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and to Solomon his son, “In this house and in Jerusalem, which I have chosen out of all the tribes of Israel, I will put My name forever;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 will not make the feet of Israel wander anymore from the land which I gave their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fathers – only if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careful to do according to all that I have commanded them, and according to all the law that My servant Moses commanded them.”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they paid no attention, and Manasseh seduced them to do more evil than the nations whom the </a:t>
            </a:r>
            <a:r>
              <a:rPr lang="en-US" sz="23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destroyed before the children of Israel.</a:t>
            </a:r>
          </a:p>
        </p:txBody>
      </p:sp>
    </p:spTree>
    <p:extLst>
      <p:ext uri="{BB962C8B-B14F-4D97-AF65-F5344CB8AC3E}">
        <p14:creationId xmlns:p14="http://schemas.microsoft.com/office/powerpoint/2010/main" val="19847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6172200"/>
            <a:ext cx="32766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</a:rPr>
              <a:t> Kings 21:1-9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-57"/>
            <a:ext cx="9144000" cy="6781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9000"/>
              </a:lnSpc>
            </a:pP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Manasseh was twelve years old when he became king, and he reigned fifty-five years in Jerusalem. His mother’s name was Hephzibah.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did evil in the sight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the abominations of the nations whom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cast out before the children of Israel.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 rebuilt the high places which Hezekiah his father had destroyed; he raised up altars for Baal, and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wooden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Ahab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Israel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done;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worshiped all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host of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 and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served them.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also built altars in the house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of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the Lord had said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“In Jerusalem I will put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name.” </a:t>
            </a:r>
            <a:r>
              <a:rPr lang="en-US" sz="23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built altars for all the host of heaven in the two courts of the house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he made his son pass through the fire,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practiced sooth-saying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used witchcraft, and consulted </a:t>
            </a:r>
            <a:r>
              <a:rPr lang="en-US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spiritists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mediums. He did much evil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provoke Him to anger.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even set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carved image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3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Asherah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which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said to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and to Solomon his son, “In this house and in Jerusalem, which I have chosen out of all the tribes of Israel, I will put My name forever;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 will not make the feet of Israel wander anymore from the land which I gave their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fathers – only if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careful to do according to all that I have commanded them, and according to all the law that My servant Moses commanded them.”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they paid no attention, and </a:t>
            </a:r>
            <a:r>
              <a:rPr lang="en-US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Manasseh seduced them to do more evil than the nations whom the </a:t>
            </a:r>
            <a:r>
              <a:rPr lang="en-US" sz="2300" cap="smal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destroyed before the children of Israel.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38248" y="6215419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Jer. 15:3-4</a:t>
            </a:r>
            <a:endParaRPr lang="en-US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5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so it was that the children of Israel had sinned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 the L</a:t>
            </a:r>
            <a:r>
              <a:rPr lang="en-US" sz="25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God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who had brought them up out of the land of Egypt, from under the hand of Pharaoh king of Egypt; and they had feared other gods, 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had walked in the statutes of the nations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the L</a:t>
            </a:r>
            <a:r>
              <a:rPr lang="en-US" sz="25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cast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from before the children of Israel, and of the kings of Israel, which they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made.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the children of Israel secretly did against the </a:t>
            </a:r>
            <a:r>
              <a:rPr lang="en-US" sz="25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their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things that were not right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they built for themselves high places in all their cities, from watchtower to fortified city. 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set up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themselves sacred pillars and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wooden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images on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high hill and under every green tree. 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they burned incense on all the high places, like the nations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the L</a:t>
            </a:r>
            <a:r>
              <a:rPr lang="en-US" sz="25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carried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 before them; and they did wicked things to provoke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5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anger, 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served idols, of which the </a:t>
            </a:r>
            <a:r>
              <a:rPr lang="en-US" sz="25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said to them, “You shall not do this thing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 the </a:t>
            </a:r>
            <a:r>
              <a:rPr lang="en-US" sz="25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testified against Israel and against Judah, by all of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prophets, every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seer, saying, “Turn from your evil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ways,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keep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commandments and My statutes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all the law which I commanded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fathers, and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 sent to you by My servants the prophets.”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09599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FFFF00"/>
                </a:solidFill>
                <a:cs typeface="Times New Roman" panose="02020603050405020304" pitchFamily="18" charset="0"/>
              </a:rPr>
              <a:t>2 Kings </a:t>
            </a:r>
            <a:r>
              <a:rPr lang="en-US" sz="3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17:7-17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400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so it was that the children of Israel had sinned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 the L</a:t>
            </a:r>
            <a:r>
              <a:rPr lang="en-US" sz="25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God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who had brought them up out of the land of Egypt, from under the hand of Pharaoh king of Egypt; and they had feared other gods, 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had walked in the statutes of the nations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the L</a:t>
            </a:r>
            <a:r>
              <a:rPr lang="en-US" sz="25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cast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from before the children of Israel, and of the kings of Israel, which they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made.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the children of Israel secretly did against the </a:t>
            </a:r>
            <a:r>
              <a:rPr lang="en-US" sz="25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their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things that were not right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they built for themselves high places in all their cities, from watchtower to fortified city. 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set up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themselves sacred pillars and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wooden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images on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high hill and under every green tree. 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they burned incense on all the high places, </a:t>
            </a:r>
            <a:r>
              <a:rPr lang="en-US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the nations 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the L</a:t>
            </a:r>
            <a:r>
              <a:rPr lang="en-US" sz="2500" cap="smal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carried </a:t>
            </a:r>
            <a:r>
              <a:rPr lang="en-US" sz="2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 before them;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they did wicked things to provoke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5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anger, 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served idols, of which the </a:t>
            </a:r>
            <a:r>
              <a:rPr lang="en-US" sz="25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said to them, “You shall not do this thing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5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 the </a:t>
            </a:r>
            <a:r>
              <a:rPr lang="en-US" sz="25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testified against Israel and against Judah, by all of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prophets, every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seer, saying, “Turn from your evil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ways,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keep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commandments and My statutes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all the law which I commanded </a:t>
            </a:r>
            <a:r>
              <a:rPr lang="en-US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fathers, and 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 sent to you by My servants the prophets.”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09599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FFFF00"/>
                </a:solidFill>
                <a:cs typeface="Times New Roman" panose="02020603050405020304" pitchFamily="18" charset="0"/>
              </a:rPr>
              <a:t>2 Kings </a:t>
            </a:r>
            <a:r>
              <a:rPr lang="en-US" sz="3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17:7-17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043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8889"/>
            <a:ext cx="8991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Nevertheless they would not hear, but stiffened their necks, like the necks of their fathers, who did not believe in the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God.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they rejected His statutes and His covenant that He had made with their fathers, and His testimonies which He had testified against them; they followed idols, became idolaters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went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them,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concerning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the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charged them that they should not do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them.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they left all the commandments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L</a:t>
            </a:r>
            <a:r>
              <a:rPr lang="en-US" sz="26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God, made for themselves a molded image and two calves, made a wooden image and worshiped all the host of heaven, and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served Baal.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they caused their sons and daughters to pass through the fire, practiced witchcraft and soothsaying, and sold themselves to do evil in the sight of the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provoke Him to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the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was very angry with Israel, and removed them from His sight; there was none left but the tribe of Judah alone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8889"/>
            <a:ext cx="8991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Nevertheless they would not hear, but stiffened their necks, like the necks of their fathers, who did not believe in the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God.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they rejected His statutes and His covenant that He had made with their fathers, and His testimonies which He had testified against them; they followed idols, became idolaters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went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nations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them,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concerning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the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charged them that they should not do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them. </a:t>
            </a:r>
            <a:r>
              <a:rPr lang="en-US" sz="26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they left all the commandments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L</a:t>
            </a:r>
            <a:r>
              <a:rPr lang="en-US" sz="2600" cap="small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God, made for themselves a molded image and two calves, made a wooden image and worshiped all the host of heaven, and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served Baal. </a:t>
            </a:r>
            <a:r>
              <a:rPr lang="en-US" sz="26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they caused their sons and daughters to pass through the fire, practiced witchcraft and soothsaying, and sold themselves to do evil in the sight of the </a:t>
            </a:r>
            <a:r>
              <a:rPr lang="en-US" sz="2600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provoke Him to 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anger. </a:t>
            </a:r>
            <a:r>
              <a:rPr lang="en-US" sz="26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6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the </a:t>
            </a:r>
            <a:r>
              <a:rPr lang="en-US" sz="2600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was very angry with Israel, and removed them from His sight; there was none left but the tribe of Judah alone</a:t>
            </a:r>
            <a:r>
              <a:rPr 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8100" y="0"/>
            <a:ext cx="9220200" cy="18288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Cause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of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God’s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Reaction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to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Israel’s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Sin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C000"/>
                </a:solidFill>
              </a:rPr>
              <a:t>I</a:t>
            </a:r>
            <a:r>
              <a:rPr lang="en-US" sz="4800" b="1" cap="small" dirty="0" smtClean="0">
                <a:solidFill>
                  <a:srgbClr val="FFC000"/>
                </a:solidFill>
              </a:rPr>
              <a:t>t</a:t>
            </a:r>
            <a:r>
              <a:rPr lang="en-US" sz="4800" b="1" dirty="0" smtClean="0">
                <a:solidFill>
                  <a:srgbClr val="FFC000"/>
                </a:solidFill>
              </a:rPr>
              <a:t> W</a:t>
            </a:r>
            <a:r>
              <a:rPr lang="en-US" sz="4800" b="1" cap="small" dirty="0" smtClean="0">
                <a:solidFill>
                  <a:srgbClr val="FFC000"/>
                </a:solidFill>
              </a:rPr>
              <a:t>as</a:t>
            </a:r>
            <a:r>
              <a:rPr lang="en-US" sz="4800" b="1" dirty="0" smtClean="0">
                <a:solidFill>
                  <a:srgbClr val="FFC000"/>
                </a:solidFill>
              </a:rPr>
              <a:t> </a:t>
            </a:r>
            <a:r>
              <a:rPr lang="en-US" sz="4800" b="1" cap="small" dirty="0" smtClean="0">
                <a:solidFill>
                  <a:srgbClr val="FFC000"/>
                </a:solidFill>
              </a:rPr>
              <a:t>an</a:t>
            </a:r>
            <a:r>
              <a:rPr lang="en-US" sz="4800" b="1" dirty="0" smtClean="0">
                <a:solidFill>
                  <a:srgbClr val="FFC000"/>
                </a:solidFill>
              </a:rPr>
              <a:t> A</a:t>
            </a:r>
            <a:r>
              <a:rPr lang="en-US" sz="4800" b="1" cap="small" dirty="0" smtClean="0">
                <a:solidFill>
                  <a:srgbClr val="FFC000"/>
                </a:solidFill>
              </a:rPr>
              <a:t>bomination</a:t>
            </a:r>
            <a:endParaRPr lang="en-US" sz="4800" b="1" cap="small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God’s reaction to their sin came from His contempt for it as being in opposition to His will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Jer. 19:1-7</a:t>
            </a:r>
            <a:r>
              <a:rPr lang="en-US" dirty="0" smtClean="0">
                <a:solidFill>
                  <a:schemeClr val="bg1"/>
                </a:solidFill>
              </a:rPr>
              <a:t>  Condemnation for sin in valley of </a:t>
            </a:r>
            <a:r>
              <a:rPr lang="en-US" dirty="0" err="1" smtClean="0">
                <a:solidFill>
                  <a:schemeClr val="bg1"/>
                </a:solidFill>
              </a:rPr>
              <a:t>Hinnom</a:t>
            </a:r>
            <a:endParaRPr lang="en-US" dirty="0" smtClean="0">
              <a:solidFill>
                <a:schemeClr val="bg1"/>
              </a:solidFill>
            </a:endParaRP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“…to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burn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their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sons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with fire for burnt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offerings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Baal,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which I did not command or speak, nor did it come into My mind”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Jer. 32:26-35</a:t>
            </a:r>
            <a:r>
              <a:rPr lang="en-US" dirty="0" smtClean="0">
                <a:solidFill>
                  <a:schemeClr val="bg1"/>
                </a:solidFill>
              </a:rPr>
              <a:t>  Actions of Jerusalem were provocation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“…to cause their sons and daughters to pass through the fire to </a:t>
            </a:r>
            <a:r>
              <a:rPr lang="en-US" dirty="0" err="1" smtClean="0">
                <a:solidFill>
                  <a:schemeClr val="bg1"/>
                </a:solidFill>
              </a:rPr>
              <a:t>Molech</a:t>
            </a:r>
            <a:r>
              <a:rPr lang="en-US" dirty="0" smtClean="0">
                <a:solidFill>
                  <a:schemeClr val="bg1"/>
                </a:solidFill>
              </a:rPr>
              <a:t>, which I did not command them, nor did it come into My mind”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Prov. 17:15</a:t>
            </a:r>
            <a:r>
              <a:rPr lang="en-US" dirty="0" smtClean="0">
                <a:solidFill>
                  <a:schemeClr val="bg1"/>
                </a:solidFill>
              </a:rPr>
              <a:t> Abomination: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Justify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wrong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or condemn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right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It could have been prevented by right associations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Path of Abomination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1078"/>
            <a:ext cx="2768600" cy="2076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3302000"/>
            <a:ext cx="2933700" cy="355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743" y="2667000"/>
            <a:ext cx="3617638" cy="419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806" y="1066800"/>
            <a:ext cx="5141194" cy="577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7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Proverbs Repeatedly Show Result of All Sin Turning One Away from God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722437"/>
            <a:ext cx="8991600" cy="5135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Book of Proverbs is book of wisdom applied to life: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Perverse person is abomination to God (</a:t>
            </a:r>
            <a:r>
              <a:rPr lang="en-US" b="1" i="1" dirty="0" smtClean="0">
                <a:solidFill>
                  <a:srgbClr val="FFFF00"/>
                </a:solidFill>
              </a:rPr>
              <a:t>Prov. 3:32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Perverse heart is abomination to God (</a:t>
            </a:r>
            <a:r>
              <a:rPr lang="en-US" b="1" i="1" dirty="0" smtClean="0">
                <a:solidFill>
                  <a:srgbClr val="FFFF00"/>
                </a:solidFill>
              </a:rPr>
              <a:t>Prov. 11:20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2600" b="1" dirty="0" smtClean="0">
                <a:solidFill>
                  <a:srgbClr val="66FFFF"/>
                </a:solidFill>
              </a:rPr>
              <a:t>“Perverse” </a:t>
            </a:r>
            <a:r>
              <a:rPr lang="en-US" sz="2600" dirty="0" smtClean="0">
                <a:solidFill>
                  <a:schemeClr val="bg1"/>
                </a:solidFill>
              </a:rPr>
              <a:t>– </a:t>
            </a:r>
            <a:r>
              <a:rPr lang="en-US" sz="2600" b="1" dirty="0" smtClean="0">
                <a:solidFill>
                  <a:srgbClr val="FFC000"/>
                </a:solidFill>
              </a:rPr>
              <a:t>Heb.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err="1" smtClean="0">
                <a:solidFill>
                  <a:srgbClr val="FFFF66"/>
                </a:solidFill>
              </a:rPr>
              <a:t>Iqqesh</a:t>
            </a:r>
            <a:r>
              <a:rPr lang="en-US" sz="2600" dirty="0" smtClean="0">
                <a:solidFill>
                  <a:schemeClr val="bg1"/>
                </a:solidFill>
              </a:rPr>
              <a:t> – distorted, deceitful, false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Their prayer is an abomination to God (</a:t>
            </a:r>
            <a:r>
              <a:rPr lang="en-US" b="1" i="1" dirty="0" smtClean="0">
                <a:solidFill>
                  <a:srgbClr val="FFFF00"/>
                </a:solidFill>
              </a:rPr>
              <a:t>Prov. 28:9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Their sacrifice is abomination to God (</a:t>
            </a:r>
            <a:r>
              <a:rPr lang="en-US" b="1" i="1" dirty="0" smtClean="0">
                <a:solidFill>
                  <a:srgbClr val="FFFF00"/>
                </a:solidFill>
              </a:rPr>
              <a:t>Prov. 21:27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smtClean="0">
                <a:solidFill>
                  <a:schemeClr val="bg1"/>
                </a:solidFill>
              </a:rPr>
              <a:t>Dishonesty </a:t>
            </a:r>
            <a:r>
              <a:rPr lang="en-US" dirty="0" smtClean="0">
                <a:solidFill>
                  <a:schemeClr val="bg1"/>
                </a:solidFill>
              </a:rPr>
              <a:t>in business is abomination (</a:t>
            </a:r>
            <a:r>
              <a:rPr lang="en-US" b="1" i="1" dirty="0" smtClean="0">
                <a:solidFill>
                  <a:srgbClr val="FFFF00"/>
                </a:solidFill>
              </a:rPr>
              <a:t>Prov. 11:1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Lying is an abomination (</a:t>
            </a:r>
            <a:r>
              <a:rPr lang="en-US" b="1" i="1" dirty="0" smtClean="0">
                <a:solidFill>
                  <a:srgbClr val="FFFF00"/>
                </a:solidFill>
              </a:rPr>
              <a:t>Prov. 12:22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Despite all of the teaching, warnings &amp; examples, Israel failed to see evil as God saw it!</a:t>
            </a:r>
          </a:p>
          <a:p>
            <a:pPr>
              <a:buClr>
                <a:srgbClr val="FFFF00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Will We Learn the Lesson?</a:t>
            </a:r>
            <a:endParaRPr lang="en-US" sz="60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581150"/>
            <a:ext cx="64262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1 Kings 11:1-8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But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King Solomon loved many foreign women, as well as the daughter of Pharaoh: women of the Moabites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Ammonites,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Edomites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Sidonians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and Hittites –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from the nations of whom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 had said to the children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of Israel,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“You shall not intermarry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with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them,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nor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they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with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you. Surely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they will turn away your hearts after their gods.” Solomon clung to these in love.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And he had seven hundred wives, princesses, and three hundred concubines; and his wives turned away his heart.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4 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For it was so, when Solomon was old, that his wives turned his heart after other gods; and his heart was not loyal to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 his God, as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was the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heart of his father David.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For Solomon went after Ashtoreth the goddess of the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Sidonians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after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Milcom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abomination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of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the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Ammonites.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6</a:t>
            </a:r>
            <a:r>
              <a:rPr lang="en-US" sz="1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Solomon did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evil in the sight of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, and did not fully follow the </a:t>
            </a:r>
            <a:r>
              <a:rPr lang="en-US" sz="2400" cap="small" dirty="0">
                <a:solidFill>
                  <a:schemeClr val="bg1"/>
                </a:solidFill>
                <a:latin typeface="Times New Roman" panose="02020603050405020304" pitchFamily="18" charset="0"/>
              </a:rPr>
              <a:t>Lord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, as did his father David.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7 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Then Solomon built a high place for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Chemosh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the abomination of Moab, on the hill that is east of Jerusalem, and for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Molech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the abomination of the people of Ammon.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8 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And he did likewise for all his foreign wives, who burned incense and sacrificed to their gods.</a:t>
            </a:r>
          </a:p>
        </p:txBody>
      </p:sp>
    </p:spTree>
    <p:extLst>
      <p:ext uri="{BB962C8B-B14F-4D97-AF65-F5344CB8AC3E}">
        <p14:creationId xmlns:p14="http://schemas.microsoft.com/office/powerpoint/2010/main" val="41337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How God Viewed Evil of Canaan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In time of Abraham, their wickedness was present, but not yet fully developed</a:t>
            </a:r>
          </a:p>
          <a:p>
            <a:pPr lvl="1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Gen. 15:12-21</a:t>
            </a:r>
            <a:r>
              <a:rPr lang="en-US" dirty="0" smtClean="0">
                <a:solidFill>
                  <a:schemeClr val="bg1"/>
                </a:solidFill>
              </a:rPr>
              <a:t>  Amorites’ iniquity “is not yet complete”</a:t>
            </a:r>
          </a:p>
          <a:p>
            <a:pPr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By time of deliverance &amp; Law of Moses, God viewed their practice as “abominations”</a:t>
            </a:r>
          </a:p>
          <a:p>
            <a:pPr lvl="1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Deut. 7:23-25</a:t>
            </a:r>
            <a:r>
              <a:rPr lang="en-US" dirty="0" smtClean="0">
                <a:solidFill>
                  <a:schemeClr val="bg1"/>
                </a:solidFill>
              </a:rPr>
              <a:t>  Images were abominations to be burned</a:t>
            </a:r>
          </a:p>
          <a:p>
            <a:pPr lvl="1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Deut. 18:9-14</a:t>
            </a:r>
            <a:r>
              <a:rPr lang="en-US" dirty="0" smtClean="0">
                <a:solidFill>
                  <a:schemeClr val="bg1"/>
                </a:solidFill>
              </a:rPr>
              <a:t>  Practices of Canaanites were abomination</a:t>
            </a:r>
          </a:p>
          <a:p>
            <a:pPr lvl="1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66FFFF"/>
                </a:solidFill>
              </a:rPr>
              <a:t>Heb.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</a:rPr>
              <a:t>tow</a:t>
            </a:r>
            <a:r>
              <a:rPr lang="en-US" b="1" i="1" dirty="0" err="1" smtClean="0">
                <a:solidFill>
                  <a:srgbClr val="FFC000"/>
                </a:solidFill>
                <a:latin typeface="+mn-lt"/>
              </a:rPr>
              <a:t>’</a:t>
            </a:r>
            <a:r>
              <a:rPr lang="en-US" b="1" i="1" dirty="0" err="1" smtClean="0">
                <a:solidFill>
                  <a:srgbClr val="FFC000"/>
                </a:solidFill>
              </a:rPr>
              <a:t>ebah</a:t>
            </a:r>
            <a:r>
              <a:rPr lang="en-US" dirty="0" smtClean="0">
                <a:solidFill>
                  <a:schemeClr val="bg1"/>
                </a:solidFill>
              </a:rPr>
              <a:t> – something disgusting; an </a:t>
            </a:r>
            <a:r>
              <a:rPr lang="en-US" dirty="0">
                <a:solidFill>
                  <a:schemeClr val="bg1"/>
                </a:solidFill>
              </a:rPr>
              <a:t>abhorrence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Same problem present in exiles’ return (</a:t>
            </a:r>
            <a:r>
              <a:rPr lang="en-US" sz="3000" b="1" i="1" dirty="0" smtClean="0">
                <a:solidFill>
                  <a:srgbClr val="FFFF00"/>
                </a:solidFill>
              </a:rPr>
              <a:t>Ezra 9:1-15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Thus, the laws were given for separation with God’s disgust for Canaanite evils as the reason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0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Instruction Given to Israel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</a:pPr>
            <a:r>
              <a:rPr lang="en-US" altLang="en-US" sz="3600" dirty="0" smtClean="0">
                <a:solidFill>
                  <a:schemeClr val="bg1"/>
                </a:solidFill>
              </a:rPr>
              <a:t>Not to follow the crowd to do evil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Ex. 23:1-3</a:t>
            </a:r>
            <a:r>
              <a:rPr lang="en-US" altLang="en-US" sz="3600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Book Antiqua" panose="02040602050305030304" pitchFamily="18" charset="0"/>
              <a:buChar char="−"/>
            </a:pPr>
            <a:r>
              <a:rPr lang="en-US" altLang="en-US" sz="3200" b="1" i="1" dirty="0" smtClean="0">
                <a:solidFill>
                  <a:srgbClr val="FFFF00"/>
                </a:solidFill>
              </a:rPr>
              <a:t>Ex. 23:31-33</a:t>
            </a:r>
            <a:r>
              <a:rPr lang="en-US" altLang="en-US" sz="3200" dirty="0" smtClean="0">
                <a:solidFill>
                  <a:srgbClr val="FFFF00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Applied to Israel &amp; nations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</a:pPr>
            <a:r>
              <a:rPr lang="en-US" altLang="en-US" sz="3600" dirty="0" smtClean="0">
                <a:solidFill>
                  <a:schemeClr val="bg1"/>
                </a:solidFill>
              </a:rPr>
              <a:t>Warned against evil influences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Deut. 12:29-32</a:t>
            </a:r>
            <a:r>
              <a:rPr lang="en-US" altLang="en-US" sz="3600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9DECFF"/>
                </a:solidFill>
              </a:rPr>
              <a:t>Idolatry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9DECFF"/>
                </a:solidFill>
              </a:rPr>
              <a:t>Commit abominations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Book Antiqua" panose="02040602050305030304" pitchFamily="18" charset="0"/>
              <a:buChar char="−"/>
            </a:pPr>
            <a:r>
              <a:rPr lang="en-US" altLang="en-US" sz="3200" dirty="0" smtClean="0">
                <a:solidFill>
                  <a:srgbClr val="9DECFF"/>
                </a:solidFill>
              </a:rPr>
              <a:t>Give children to be burned in fire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Book Antiqua" panose="02040602050305030304" pitchFamily="18" charset="0"/>
              <a:buChar char="−"/>
            </a:pPr>
            <a:r>
              <a:rPr lang="en-US" altLang="en-US" sz="3200" b="1" i="1" dirty="0" smtClean="0">
                <a:solidFill>
                  <a:srgbClr val="FFFF66"/>
                </a:solidFill>
              </a:rPr>
              <a:t>“Do not inquire after their gods, saying…”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Book Antiqua" panose="02040602050305030304" pitchFamily="18" charset="0"/>
              <a:buChar char="−"/>
            </a:pPr>
            <a:r>
              <a:rPr lang="en-US" altLang="en-US" sz="3200" b="1" i="1" dirty="0" smtClean="0">
                <a:solidFill>
                  <a:srgbClr val="FFFF66"/>
                </a:solidFill>
              </a:rPr>
              <a:t>“For they even burn their sons and daughters in the fire to their gods”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Book Antiqua" panose="02040602050305030304" pitchFamily="18" charset="0"/>
              <a:buChar char="−"/>
            </a:pPr>
            <a:r>
              <a:rPr lang="en-US" altLang="en-US" sz="3200" b="1" dirty="0" smtClean="0">
                <a:solidFill>
                  <a:srgbClr val="66FFFF"/>
                </a:solidFill>
              </a:rPr>
              <a:t>Where did such practices get the former inhabitants?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</a:pPr>
            <a:r>
              <a:rPr lang="en-US" altLang="en-US" sz="3600" dirty="0" smtClean="0">
                <a:solidFill>
                  <a:schemeClr val="bg1"/>
                </a:solidFill>
              </a:rPr>
              <a:t>Despite the warnings, Israel fell into same practices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1</a:t>
            </a:r>
            <a:r>
              <a:rPr lang="en-US" altLang="en-US" sz="21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Kings.</a:t>
            </a:r>
            <a:r>
              <a:rPr lang="en-US" altLang="en-US" sz="19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14:21-24</a:t>
            </a:r>
            <a:r>
              <a:rPr lang="en-US" altLang="en-US" sz="3600" dirty="0" smtClean="0">
                <a:solidFill>
                  <a:schemeClr val="bg1"/>
                </a:solidFill>
              </a:rPr>
              <a:t>;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2</a:t>
            </a:r>
            <a:r>
              <a:rPr lang="en-US" altLang="en-US" sz="21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Kings</a:t>
            </a:r>
            <a:r>
              <a:rPr lang="en-US" altLang="en-US" sz="1900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16:1-4</a:t>
            </a:r>
            <a:r>
              <a:rPr lang="en-US" altLang="en-US" sz="3600" dirty="0" smtClean="0">
                <a:solidFill>
                  <a:schemeClr val="bg1"/>
                </a:solidFill>
              </a:rPr>
              <a:t>;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21:1-9</a:t>
            </a:r>
            <a:r>
              <a:rPr lang="en-US" altLang="en-US" sz="3600" dirty="0" smtClean="0">
                <a:solidFill>
                  <a:schemeClr val="bg1"/>
                </a:solidFill>
              </a:rPr>
              <a:t>;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17:7-17</a:t>
            </a:r>
            <a:r>
              <a:rPr lang="en-US" altLang="en-US" sz="3600" dirty="0" smtClean="0">
                <a:solidFill>
                  <a:schemeClr val="bg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2396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1 Kings 14:21-24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11734"/>
            <a:ext cx="906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Rehoboam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son of Solomon reigned in Judah.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Rehoboam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forty-one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 old when he became king. He reigned seventeen years in Jerusalem, the city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the L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all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tribes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Israel,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there. His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mother’s name was 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Naamah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Ammonitess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Judah did evil in the sight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they provoked Him to jealousy with their sins which they committed, more than all that their fathers had done.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also built for themselves high places, sacred pillars, and wooden images on every high hill and under every green tree.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there were also perverted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[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Heb.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“sodomites”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in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land. They did according to all the abominations of the nations which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cast out before the children of Israel.</a:t>
            </a:r>
          </a:p>
        </p:txBody>
      </p:sp>
    </p:spTree>
    <p:extLst>
      <p:ext uri="{BB962C8B-B14F-4D97-AF65-F5344CB8AC3E}">
        <p14:creationId xmlns:p14="http://schemas.microsoft.com/office/powerpoint/2010/main" val="22256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1 Kings 14:21-24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11734"/>
            <a:ext cx="906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Rehoboam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son of Solomon reigned in Judah.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Rehoboam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forty-one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 old when he became king. He reigned seventeen years in Jerusalem, the city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the L</a:t>
            </a:r>
            <a:r>
              <a:rPr lang="en-US" sz="28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all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tribes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Israel,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there. His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mother’s name was 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Naamah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Ammonitess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Judah did evil in the sight of the </a:t>
            </a:r>
            <a:r>
              <a:rPr lang="en-US" sz="28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they provoked Him to jealousy with their sins which they committed, more than all that their fathers had done.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also built for themselves high places, sacred pillars, and wooden images on every high hill and under every green tree. </a:t>
            </a:r>
            <a:r>
              <a:rPr lang="en-US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there were also perverted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[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Heb.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“sodomites”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in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land.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did according to all the abominations of the nations which the </a:t>
            </a:r>
            <a:r>
              <a:rPr lang="en-US" sz="2800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cast out before the children of Israel.</a:t>
            </a:r>
          </a:p>
        </p:txBody>
      </p:sp>
    </p:spTree>
    <p:extLst>
      <p:ext uri="{BB962C8B-B14F-4D97-AF65-F5344CB8AC3E}">
        <p14:creationId xmlns:p14="http://schemas.microsoft.com/office/powerpoint/2010/main" val="22770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100" b="1" dirty="0">
                <a:solidFill>
                  <a:srgbClr val="FFFF00"/>
                </a:solidFill>
              </a:rPr>
              <a:t>2</a:t>
            </a:r>
            <a:r>
              <a:rPr lang="en-US" sz="4100" b="1" dirty="0" smtClean="0">
                <a:solidFill>
                  <a:srgbClr val="FFFF00"/>
                </a:solidFill>
              </a:rPr>
              <a:t> Kings 16:1-4</a:t>
            </a:r>
            <a:endParaRPr lang="en-US" sz="41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143000"/>
            <a:ext cx="87630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seventeenth year of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Pekah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son of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Remaliah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Ahaz the son of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Jotham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king of Judah, began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reign. </a:t>
            </a:r>
            <a:r>
              <a:rPr lang="en-US" sz="29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Ahaz was twenty years old when he became king, and he reigned sixteen years in Jerusalem; and he did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do what was right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sight of the </a:t>
            </a:r>
            <a:r>
              <a:rPr lang="en-US" sz="29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his God, as his father David had done. </a:t>
            </a:r>
            <a:r>
              <a:rPr lang="en-US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he walked in the way of the kings of Israel; indeed he made his son pass through the fire, according to the abominations of the nations whom the </a:t>
            </a:r>
            <a:r>
              <a:rPr lang="en-US" sz="29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cast out from before the children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Israel. </a:t>
            </a:r>
            <a:r>
              <a:rPr lang="en-US" sz="29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sacrificed and burned incense on the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places, on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hills, and under every green tree.</a:t>
            </a:r>
          </a:p>
        </p:txBody>
      </p:sp>
    </p:spTree>
    <p:extLst>
      <p:ext uri="{BB962C8B-B14F-4D97-AF65-F5344CB8AC3E}">
        <p14:creationId xmlns:p14="http://schemas.microsoft.com/office/powerpoint/2010/main" val="38121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4100" b="1" dirty="0">
                <a:solidFill>
                  <a:srgbClr val="FFFF00"/>
                </a:solidFill>
              </a:rPr>
              <a:t>2</a:t>
            </a:r>
            <a:r>
              <a:rPr lang="en-US" sz="4100" b="1" dirty="0" smtClean="0">
                <a:solidFill>
                  <a:srgbClr val="FFFF00"/>
                </a:solidFill>
              </a:rPr>
              <a:t> Kings 16:1-4</a:t>
            </a:r>
            <a:endParaRPr lang="en-US" sz="41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143000"/>
            <a:ext cx="87630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seventeenth year of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Pekah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son of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Remaliah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Ahaz the son of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Jotham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king of Judah, began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reign. </a:t>
            </a:r>
            <a:r>
              <a:rPr lang="en-US" sz="29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Ahaz was twenty years old when he became king, and he reigned sixteen years in Jerusalem; and he did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do what was right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sight of the </a:t>
            </a:r>
            <a:r>
              <a:rPr lang="en-US" sz="29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his God, as his father David had done. </a:t>
            </a:r>
            <a:r>
              <a:rPr lang="en-US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he walked in the way of the kings of Israel; 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 he made his son pass through the fire, according to the abominations of the nations whom the </a:t>
            </a:r>
            <a:r>
              <a:rPr lang="en-US" sz="2900" cap="smal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cast out from before the children </a:t>
            </a:r>
            <a:r>
              <a:rPr lang="en-US" sz="29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Israel.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sacrificed and burned incense on the </a:t>
            </a:r>
            <a:r>
              <a:rPr lang="en-US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places, on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hills, and under every green tree.</a:t>
            </a:r>
          </a:p>
        </p:txBody>
      </p:sp>
    </p:spTree>
    <p:extLst>
      <p:ext uri="{BB962C8B-B14F-4D97-AF65-F5344CB8AC3E}">
        <p14:creationId xmlns:p14="http://schemas.microsoft.com/office/powerpoint/2010/main" val="40117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6172200"/>
            <a:ext cx="32766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</a:rPr>
              <a:t> Kings 21:1-9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-57"/>
            <a:ext cx="9144000" cy="6781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9000"/>
              </a:lnSpc>
            </a:pP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Manasseh was twelve years old when he became king, and he reigned fifty-five years in Jerusalem. His mother’s name was Hephzibah.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did evil in the sight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the abominations of the nations whom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had cast out before the children of Israel.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 rebuilt the high places which Hezekiah his father had destroyed; he raised up altars for Baal, and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wooden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Ahab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Israel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done;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worshiped all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host of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 and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served them.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also built altars in the house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of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the Lord had said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“In Jerusalem I will put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name.” </a:t>
            </a:r>
            <a:r>
              <a:rPr lang="en-US" sz="23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built altars for all the host of heaven in the two courts of the house of the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he made his son pass through the fire,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practiced sooth-saying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used witchcraft, and consulted </a:t>
            </a:r>
            <a:r>
              <a:rPr lang="en-US" sz="2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spiritists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mediums. He did much evil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sight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provoke Him to anger.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even set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carved image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3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Asherah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which the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said to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and to Solomon his son, “In this house and in Jerusalem, which I have chosen out of all the tribes of Israel, I will put My name forever;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 will not make the feet of Israel wander anymore from the land which I gave their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fathers – only if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careful to do according to all that I have commanded them, and according to all the law that My servant Moses commanded them.” </a:t>
            </a:r>
            <a:r>
              <a:rPr lang="en-US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they paid no attention, and Manasseh seduced them to do more evil than the nations whom the </a:t>
            </a:r>
            <a:r>
              <a:rPr lang="en-US" sz="2300" cap="sm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2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destroyed before the children of Israel.</a:t>
            </a:r>
          </a:p>
        </p:txBody>
      </p:sp>
    </p:spTree>
    <p:extLst>
      <p:ext uri="{BB962C8B-B14F-4D97-AF65-F5344CB8AC3E}">
        <p14:creationId xmlns:p14="http://schemas.microsoft.com/office/powerpoint/2010/main" val="22925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590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Evil Influences: Turning Israel’s Heart Away from God</vt:lpstr>
      <vt:lpstr>1 Kings 11:1-8</vt:lpstr>
      <vt:lpstr>How God Viewed Evil of Canaan</vt:lpstr>
      <vt:lpstr>Instruction Given to Israel</vt:lpstr>
      <vt:lpstr>1 Kings 14:21-24</vt:lpstr>
      <vt:lpstr>1 Kings 14:21-24</vt:lpstr>
      <vt:lpstr>2 Kings 16:1-4</vt:lpstr>
      <vt:lpstr>2 Kings 16:1-4</vt:lpstr>
      <vt:lpstr>2 Kings 21:1-9</vt:lpstr>
      <vt:lpstr>2 Kings 21:1-9</vt:lpstr>
      <vt:lpstr>2 Kings 21:1-9</vt:lpstr>
      <vt:lpstr>2 Kings 17:7-17</vt:lpstr>
      <vt:lpstr>2 Kings 17:7-17</vt:lpstr>
      <vt:lpstr>PowerPoint Presentation</vt:lpstr>
      <vt:lpstr>PowerPoint Presentation</vt:lpstr>
      <vt:lpstr>Cause of God’s Reaction to Israel’s Sin It Was an Abomination</vt:lpstr>
      <vt:lpstr>The Path of Abomination</vt:lpstr>
      <vt:lpstr>Proverbs Repeatedly Show Result of All Sin Turning One Away from God</vt:lpstr>
      <vt:lpstr>Will We Learn the Lesson?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Evil Influences: Turning the Heart Away from God</dc:title>
  <dc:creator>Harry</dc:creator>
  <cp:lastModifiedBy>Harry</cp:lastModifiedBy>
  <cp:revision>44</cp:revision>
  <dcterms:created xsi:type="dcterms:W3CDTF">2016-04-09T15:23:55Z</dcterms:created>
  <dcterms:modified xsi:type="dcterms:W3CDTF">2016-04-10T12:25:21Z</dcterms:modified>
</cp:coreProperties>
</file>