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5" r:id="rId4"/>
    <p:sldId id="259" r:id="rId5"/>
    <p:sldId id="260" r:id="rId6"/>
    <p:sldId id="272" r:id="rId7"/>
    <p:sldId id="269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01A00"/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2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9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8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8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A00"/>
            </a:gs>
            <a:gs pos="100000">
              <a:srgbClr val="00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34D6886-6124-4E77-94CC-5D904B311D4A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C15D7F1-5D14-421A-8D62-3FAB48020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6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766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</a:pPr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r>
              <a:rPr lang="en-US" sz="8000" b="1" cap="small" dirty="0" smtClean="0">
                <a:solidFill>
                  <a:srgbClr val="FFFF00"/>
                </a:solidFill>
              </a:rPr>
              <a:t>vil</a:t>
            </a:r>
            <a:r>
              <a:rPr lang="en-US" sz="8000" b="1" dirty="0" smtClean="0">
                <a:solidFill>
                  <a:srgbClr val="FFFF00"/>
                </a:solidFill>
              </a:rPr>
              <a:t> I</a:t>
            </a:r>
            <a:r>
              <a:rPr lang="en-US" sz="8000" b="1" cap="small" dirty="0" smtClean="0">
                <a:solidFill>
                  <a:srgbClr val="FFFF00"/>
                </a:solidFill>
              </a:rPr>
              <a:t>nfluences</a:t>
            </a:r>
            <a:r>
              <a:rPr lang="en-US" sz="8000" b="1" dirty="0" smtClean="0">
                <a:solidFill>
                  <a:srgbClr val="FFFF00"/>
                </a:solidFill>
              </a:rPr>
              <a:t>: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7200" b="1" dirty="0" smtClean="0">
                <a:solidFill>
                  <a:srgbClr val="FFFF00"/>
                </a:solidFill>
              </a:rPr>
              <a:t>Turning Our Hearts Away from God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9414" y="3429000"/>
            <a:ext cx="5624586" cy="342900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6400" b="1" i="1" dirty="0" smtClean="0">
                <a:solidFill>
                  <a:schemeClr val="bg1"/>
                </a:solidFill>
              </a:rPr>
              <a:t>2</a:t>
            </a:r>
            <a:r>
              <a:rPr lang="en-US" sz="6400" b="1" i="1" baseline="30000" dirty="0" smtClean="0">
                <a:solidFill>
                  <a:schemeClr val="bg1"/>
                </a:solidFill>
              </a:rPr>
              <a:t>nd</a:t>
            </a:r>
            <a:r>
              <a:rPr lang="en-US" sz="6400" b="1" i="1" dirty="0" smtClean="0">
                <a:solidFill>
                  <a:schemeClr val="bg1"/>
                </a:solidFill>
              </a:rPr>
              <a:t> Corinthians</a:t>
            </a:r>
          </a:p>
          <a:p>
            <a:pPr>
              <a:spcBef>
                <a:spcPts val="0"/>
              </a:spcBef>
            </a:pPr>
            <a:r>
              <a:rPr lang="en-US" sz="6400" b="1" i="1" dirty="0" smtClean="0">
                <a:solidFill>
                  <a:schemeClr val="bg1"/>
                </a:solidFill>
              </a:rPr>
              <a:t>6:14 – 7:1</a:t>
            </a:r>
            <a:endParaRPr lang="en-US" sz="64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52800"/>
            <a:ext cx="3214615" cy="350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9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2</a:t>
            </a:r>
            <a:r>
              <a:rPr lang="en-US" b="1" baseline="30000" dirty="0" smtClean="0">
                <a:solidFill>
                  <a:srgbClr val="FFFF00"/>
                </a:solidFill>
              </a:rPr>
              <a:t>nd</a:t>
            </a:r>
            <a:r>
              <a:rPr lang="en-US" b="1" dirty="0" smtClean="0">
                <a:solidFill>
                  <a:srgbClr val="FFFF00"/>
                </a:solidFill>
              </a:rPr>
              <a:t> Corinthians 6:14 – 7:1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be unequally yoked together with unbelievers. For what fellowship has righteousness with lawlessness? And what communion has light with darkness? 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what accord has Christ with Belial? Or what part has a believer with an unbeliever? 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what agreement has the temple of God with idols? For 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temple of the living God. As God has said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dwell in 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and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among them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their God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shall be My people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7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“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out from among 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and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separate, says the Lord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touch what is unclean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receive you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7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will be a Father to you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shall be My sons and 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daughters, says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</a:t>
            </a:r>
            <a:r>
              <a:rPr lang="en-US" sz="27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Almighty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7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7:1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having these promises, beloved, let us cleanse ourselves from all filthiness of the flesh and spirit, perfecting holiness in the fear of God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A Short Review of First Lesson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How God Viewed Evil of Canaan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 time of Abraham, their wickedness was present, but not yet fully developed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Gen. 15:12-21</a:t>
            </a:r>
            <a:r>
              <a:rPr lang="en-US" dirty="0" smtClean="0">
                <a:solidFill>
                  <a:schemeClr val="bg1"/>
                </a:solidFill>
              </a:rPr>
              <a:t>  Amorites’ iniquity “is not yet complete”</a:t>
            </a:r>
          </a:p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By time of deliverance &amp; Law of Moses, God viewed their practice as “abominations”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Deut. 7:23-25</a:t>
            </a:r>
            <a:r>
              <a:rPr lang="en-US" dirty="0" smtClean="0">
                <a:solidFill>
                  <a:schemeClr val="bg1"/>
                </a:solidFill>
              </a:rPr>
              <a:t>  Images were abominations to be burned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Deut. 18:9-14</a:t>
            </a:r>
            <a:r>
              <a:rPr lang="en-US" dirty="0" smtClean="0">
                <a:solidFill>
                  <a:schemeClr val="bg1"/>
                </a:solidFill>
              </a:rPr>
              <a:t>  Practices of Canaanites were abomination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66FFFF"/>
                </a:solidFill>
              </a:rPr>
              <a:t>Heb.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</a:rPr>
              <a:t>tow</a:t>
            </a:r>
            <a:r>
              <a:rPr lang="en-US" b="1" i="1" dirty="0" err="1" smtClean="0">
                <a:solidFill>
                  <a:srgbClr val="FFC000"/>
                </a:solidFill>
                <a:latin typeface="+mn-lt"/>
              </a:rPr>
              <a:t>’</a:t>
            </a:r>
            <a:r>
              <a:rPr lang="en-US" b="1" i="1" dirty="0" err="1" smtClean="0">
                <a:solidFill>
                  <a:srgbClr val="FFC000"/>
                </a:solidFill>
              </a:rPr>
              <a:t>ebah</a:t>
            </a:r>
            <a:r>
              <a:rPr lang="en-US" dirty="0" smtClean="0">
                <a:solidFill>
                  <a:schemeClr val="bg1"/>
                </a:solidFill>
              </a:rPr>
              <a:t> – something disgusting; an </a:t>
            </a:r>
            <a:r>
              <a:rPr lang="en-US" dirty="0">
                <a:solidFill>
                  <a:schemeClr val="bg1"/>
                </a:solidFill>
              </a:rPr>
              <a:t>abhorrence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Same problem present in exiles’ return (</a:t>
            </a:r>
            <a:r>
              <a:rPr lang="en-US" sz="3000" b="1" i="1" dirty="0" smtClean="0">
                <a:solidFill>
                  <a:srgbClr val="FFFF00"/>
                </a:solidFill>
              </a:rPr>
              <a:t>Ezra 9:1-15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Thus, the laws were given for separation with God’s disgust for Canaanite evils as the reason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8100" y="0"/>
            <a:ext cx="9220200" cy="1828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Cause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of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God’s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Reaction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to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Israel’s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Sin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C000"/>
                </a:solidFill>
              </a:rPr>
              <a:t>I</a:t>
            </a:r>
            <a:r>
              <a:rPr lang="en-US" sz="4800" b="1" cap="small" dirty="0" smtClean="0">
                <a:solidFill>
                  <a:srgbClr val="FFC000"/>
                </a:solidFill>
              </a:rPr>
              <a:t>t</a:t>
            </a:r>
            <a:r>
              <a:rPr lang="en-US" sz="4800" b="1" dirty="0" smtClean="0">
                <a:solidFill>
                  <a:srgbClr val="FFC000"/>
                </a:solidFill>
              </a:rPr>
              <a:t> W</a:t>
            </a:r>
            <a:r>
              <a:rPr lang="en-US" sz="4800" b="1" cap="small" dirty="0" smtClean="0">
                <a:solidFill>
                  <a:srgbClr val="FFC000"/>
                </a:solidFill>
              </a:rPr>
              <a:t>as</a:t>
            </a:r>
            <a:r>
              <a:rPr lang="en-US" sz="4800" b="1" dirty="0" smtClean="0">
                <a:solidFill>
                  <a:srgbClr val="FFC000"/>
                </a:solidFill>
              </a:rPr>
              <a:t> </a:t>
            </a:r>
            <a:r>
              <a:rPr lang="en-US" sz="4800" b="1" cap="small" dirty="0" smtClean="0">
                <a:solidFill>
                  <a:srgbClr val="FFC000"/>
                </a:solidFill>
              </a:rPr>
              <a:t>an</a:t>
            </a:r>
            <a:r>
              <a:rPr lang="en-US" sz="4800" b="1" dirty="0" smtClean="0">
                <a:solidFill>
                  <a:srgbClr val="FFC000"/>
                </a:solidFill>
              </a:rPr>
              <a:t> A</a:t>
            </a:r>
            <a:r>
              <a:rPr lang="en-US" sz="4800" b="1" cap="small" dirty="0" smtClean="0">
                <a:solidFill>
                  <a:srgbClr val="FFC000"/>
                </a:solidFill>
              </a:rPr>
              <a:t>bomination</a:t>
            </a:r>
            <a:endParaRPr lang="en-US" sz="4800" b="1" cap="small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God’s reaction to their sin came from His contempt for it as being in opposition to His will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Jer. 19:1-7</a:t>
            </a:r>
            <a:r>
              <a:rPr lang="en-US" dirty="0" smtClean="0">
                <a:solidFill>
                  <a:schemeClr val="bg1"/>
                </a:solidFill>
              </a:rPr>
              <a:t>  Condemnation for sin in valley of </a:t>
            </a:r>
            <a:r>
              <a:rPr lang="en-US" dirty="0" err="1" smtClean="0">
                <a:solidFill>
                  <a:schemeClr val="bg1"/>
                </a:solidFill>
              </a:rPr>
              <a:t>Hinnom</a:t>
            </a:r>
            <a:endParaRPr lang="en-US" dirty="0" smtClean="0">
              <a:solidFill>
                <a:schemeClr val="bg1"/>
              </a:solidFill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“…to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burn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their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sons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 fire for burnt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offerings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Baal,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which I did not command or speak, nor did it come into My mind”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Jer. 32:26-35</a:t>
            </a:r>
            <a:r>
              <a:rPr lang="en-US" dirty="0" smtClean="0">
                <a:solidFill>
                  <a:schemeClr val="bg1"/>
                </a:solidFill>
              </a:rPr>
              <a:t>  Actions of Jerusalem were provocation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“…to cause their sons and daughters to pass through the fire to </a:t>
            </a:r>
            <a:r>
              <a:rPr lang="en-US" dirty="0" err="1" smtClean="0">
                <a:solidFill>
                  <a:schemeClr val="bg1"/>
                </a:solidFill>
              </a:rPr>
              <a:t>Molech</a:t>
            </a:r>
            <a:r>
              <a:rPr lang="en-US" dirty="0" smtClean="0">
                <a:solidFill>
                  <a:schemeClr val="bg1"/>
                </a:solidFill>
              </a:rPr>
              <a:t>, which I did not command them, nor did it come into My mind”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Prov. 17:15</a:t>
            </a:r>
            <a:r>
              <a:rPr lang="en-US" dirty="0" smtClean="0">
                <a:solidFill>
                  <a:schemeClr val="bg1"/>
                </a:solidFill>
              </a:rPr>
              <a:t> Abomination: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Justify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wrong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or condemn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right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It could have been prevented by right associations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Path of Abomination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1078"/>
            <a:ext cx="2768600" cy="207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302000"/>
            <a:ext cx="2933700" cy="355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43" y="2667000"/>
            <a:ext cx="3617638" cy="419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806" y="1066800"/>
            <a:ext cx="5141194" cy="577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7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Christians Must Avoid Evil Influence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We have a responsibility to live holy &amp; pure lives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Pet. 1:13-16  </a:t>
            </a:r>
            <a:r>
              <a:rPr lang="en-US" dirty="0" smtClean="0">
                <a:solidFill>
                  <a:schemeClr val="bg1"/>
                </a:solidFill>
              </a:rPr>
              <a:t>Must be holy as God is holy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Titus 2:11-14  </a:t>
            </a:r>
            <a:r>
              <a:rPr lang="en-US" dirty="0" smtClean="0">
                <a:solidFill>
                  <a:schemeClr val="bg1"/>
                </a:solidFill>
              </a:rPr>
              <a:t>Must live sober, righteous &amp; godly lives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We must be careful to avoid evil associations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Cor. 15:33  </a:t>
            </a:r>
            <a:r>
              <a:rPr lang="en-US" dirty="0" smtClean="0">
                <a:solidFill>
                  <a:schemeClr val="bg1"/>
                </a:solidFill>
              </a:rPr>
              <a:t>Evil companions corrupt good morals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Matt. 7:13-14  </a:t>
            </a:r>
            <a:r>
              <a:rPr lang="en-US" dirty="0" smtClean="0">
                <a:solidFill>
                  <a:schemeClr val="bg1"/>
                </a:solidFill>
              </a:rPr>
              <a:t>Following majority assures wrong path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Wisdom books help teach us about proper associations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altLang="en-US" b="1" i="1" dirty="0" smtClean="0">
                <a:solidFill>
                  <a:srgbClr val="FFFF00"/>
                </a:solidFill>
              </a:rPr>
              <a:t>Psa. 1:1-2</a:t>
            </a: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Avoid evil, seek God’s law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altLang="en-US" b="1" i="1" dirty="0" smtClean="0">
                <a:solidFill>
                  <a:srgbClr val="FFFF00"/>
                </a:solidFill>
              </a:rPr>
              <a:t>Prov. 1:10f</a:t>
            </a: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Impact of evil enticement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altLang="en-US" b="1" i="1" dirty="0" smtClean="0">
                <a:solidFill>
                  <a:srgbClr val="FFFF00"/>
                </a:solidFill>
              </a:rPr>
              <a:t>Prov. 4:10f</a:t>
            </a: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Avoid way of evil ones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99"/>
              </a:buClr>
              <a:buSzPct val="75000"/>
              <a:buFont typeface="Wingdings" pitchFamily="2" charset="2"/>
              <a:buChar char="w"/>
            </a:pPr>
            <a:r>
              <a:rPr lang="en-US" altLang="en-US" sz="2600" dirty="0" smtClean="0">
                <a:solidFill>
                  <a:srgbClr val="66FFFF"/>
                </a:solidFill>
              </a:rPr>
              <a:t>Applied to seductress (</a:t>
            </a:r>
            <a:r>
              <a:rPr lang="en-US" altLang="en-US" sz="2600" b="1" i="1" dirty="0" smtClean="0">
                <a:solidFill>
                  <a:srgbClr val="FFFF66"/>
                </a:solidFill>
              </a:rPr>
              <a:t>Prov. 5:7-10</a:t>
            </a:r>
            <a:r>
              <a:rPr lang="en-US" altLang="en-US" sz="2600" dirty="0" smtClean="0">
                <a:solidFill>
                  <a:srgbClr val="66FFFF"/>
                </a:solidFill>
              </a:rPr>
              <a:t>)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99"/>
              </a:buClr>
              <a:buSzPct val="75000"/>
              <a:buFont typeface="Wingdings" pitchFamily="2" charset="2"/>
              <a:buChar char="w"/>
            </a:pPr>
            <a:r>
              <a:rPr lang="en-US" altLang="en-US" sz="2600" dirty="0" smtClean="0">
                <a:solidFill>
                  <a:srgbClr val="66FFFF"/>
                </a:solidFill>
              </a:rPr>
              <a:t>Applied to adultery (</a:t>
            </a:r>
            <a:r>
              <a:rPr lang="en-US" altLang="en-US" sz="2600" b="1" i="1" dirty="0" smtClean="0">
                <a:solidFill>
                  <a:srgbClr val="FFFF66"/>
                </a:solidFill>
              </a:rPr>
              <a:t>Prov. 6:20-29</a:t>
            </a:r>
            <a:r>
              <a:rPr lang="en-US" altLang="en-US" sz="2600" dirty="0" smtClean="0">
                <a:solidFill>
                  <a:srgbClr val="66FFFF"/>
                </a:solidFill>
              </a:rPr>
              <a:t>)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99"/>
              </a:buClr>
              <a:buSzPct val="75000"/>
              <a:buFont typeface="Wingdings" pitchFamily="2" charset="2"/>
              <a:buChar char="w"/>
            </a:pPr>
            <a:r>
              <a:rPr lang="en-US" altLang="en-US" sz="2600" dirty="0" smtClean="0">
                <a:solidFill>
                  <a:srgbClr val="66FFFF"/>
                </a:solidFill>
              </a:rPr>
              <a:t>Applied to angry person (</a:t>
            </a:r>
            <a:r>
              <a:rPr lang="en-US" altLang="en-US" sz="2600" b="1" i="1" dirty="0" smtClean="0">
                <a:solidFill>
                  <a:srgbClr val="FFFF66"/>
                </a:solidFill>
              </a:rPr>
              <a:t>Prov. 22:24-25</a:t>
            </a:r>
            <a:r>
              <a:rPr lang="en-US" altLang="en-US" sz="2600" dirty="0" smtClean="0">
                <a:solidFill>
                  <a:srgbClr val="66FFFF"/>
                </a:solidFill>
              </a:rPr>
              <a:t>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altLang="en-US" b="1" i="1" dirty="0" smtClean="0">
                <a:solidFill>
                  <a:srgbClr val="FFFF00"/>
                </a:solidFill>
              </a:rPr>
              <a:t>Prov. 24:1-2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General principle we must remember &amp; apply</a:t>
            </a:r>
          </a:p>
        </p:txBody>
      </p:sp>
    </p:spTree>
    <p:extLst>
      <p:ext uri="{BB962C8B-B14F-4D97-AF65-F5344CB8AC3E}">
        <p14:creationId xmlns:p14="http://schemas.microsoft.com/office/powerpoint/2010/main" val="36167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effectLst>
            <a:outerShdw dist="53882" dir="27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FFFF00"/>
                </a:solidFill>
                <a:effectLst/>
              </a:rPr>
              <a:t>Principle Applied to Church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FFFF00"/>
              </a:buClr>
              <a:buSzPct val="100000"/>
            </a:pPr>
            <a:r>
              <a:rPr lang="en-US" altLang="en-US" dirty="0">
                <a:solidFill>
                  <a:schemeClr val="bg1"/>
                </a:solidFill>
              </a:rPr>
              <a:t>Warned of fellowship with sin &amp; error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b="1" i="1" dirty="0">
                <a:solidFill>
                  <a:srgbClr val="FFFF00"/>
                </a:solidFill>
              </a:rPr>
              <a:t>2 Cor. </a:t>
            </a:r>
            <a:r>
              <a:rPr lang="en-US" altLang="en-US" b="1" i="1" dirty="0" smtClean="0">
                <a:solidFill>
                  <a:srgbClr val="FFFF00"/>
                </a:solidFill>
              </a:rPr>
              <a:t>6:14f</a:t>
            </a:r>
            <a:r>
              <a:rPr lang="en-US" altLang="en-US" dirty="0" smtClean="0">
                <a:solidFill>
                  <a:schemeClr val="bg1"/>
                </a:solidFill>
              </a:rPr>
              <a:t>  General </a:t>
            </a:r>
            <a:r>
              <a:rPr lang="en-US" altLang="en-US" dirty="0">
                <a:solidFill>
                  <a:schemeClr val="bg1"/>
                </a:solidFill>
              </a:rPr>
              <a:t>principle </a:t>
            </a:r>
            <a:r>
              <a:rPr lang="en-US" altLang="en-US" dirty="0" smtClean="0">
                <a:solidFill>
                  <a:schemeClr val="bg1"/>
                </a:solidFill>
              </a:rPr>
              <a:t>stated – separation from evil</a:t>
            </a:r>
            <a:endParaRPr lang="en-US" altLang="en-US" dirty="0">
              <a:solidFill>
                <a:schemeClr val="bg1"/>
              </a:solidFill>
            </a:endParaRP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b="1" i="1" dirty="0">
                <a:solidFill>
                  <a:srgbClr val="FFFF00"/>
                </a:solidFill>
              </a:rPr>
              <a:t>1 Cor. </a:t>
            </a:r>
            <a:r>
              <a:rPr lang="en-US" altLang="en-US" b="1" i="1" dirty="0" smtClean="0">
                <a:solidFill>
                  <a:srgbClr val="FFFF00"/>
                </a:solidFill>
              </a:rPr>
              <a:t>5:7-11</a:t>
            </a:r>
            <a:r>
              <a:rPr lang="en-US" altLang="en-US" dirty="0" smtClean="0">
                <a:solidFill>
                  <a:schemeClr val="bg1"/>
                </a:solidFill>
              </a:rPr>
              <a:t>  </a:t>
            </a:r>
            <a:r>
              <a:rPr lang="en-US" altLang="en-US" dirty="0" smtClean="0">
                <a:solidFill>
                  <a:schemeClr val="bg1"/>
                </a:solidFill>
              </a:rPr>
              <a:t>Purge </a:t>
            </a:r>
            <a:r>
              <a:rPr lang="en-US" altLang="en-US" dirty="0">
                <a:solidFill>
                  <a:schemeClr val="bg1"/>
                </a:solidFill>
              </a:rPr>
              <a:t>out </a:t>
            </a:r>
            <a:r>
              <a:rPr lang="en-US" altLang="en-US" dirty="0" smtClean="0">
                <a:solidFill>
                  <a:schemeClr val="bg1"/>
                </a:solidFill>
              </a:rPr>
              <a:t>leaven – withdraw from evil </a:t>
            </a:r>
            <a:r>
              <a:rPr lang="en-US" altLang="en-US" dirty="0" smtClean="0">
                <a:solidFill>
                  <a:schemeClr val="bg1"/>
                </a:solidFill>
              </a:rPr>
              <a:t>ones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b="1" i="1" dirty="0" smtClean="0">
                <a:solidFill>
                  <a:srgbClr val="FFFF00"/>
                </a:solidFill>
              </a:rPr>
              <a:t>2 Thess. 3:6</a:t>
            </a:r>
            <a:r>
              <a:rPr lang="en-US" altLang="en-US" dirty="0" smtClean="0">
                <a:solidFill>
                  <a:schemeClr val="bg1"/>
                </a:solidFill>
              </a:rPr>
              <a:t>  Withdraw from those who walk “disorderly”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b="1" i="1" dirty="0" smtClean="0">
                <a:solidFill>
                  <a:srgbClr val="FFFF00"/>
                </a:solidFill>
              </a:rPr>
              <a:t>2 </a:t>
            </a:r>
            <a:r>
              <a:rPr lang="en-US" altLang="en-US" b="1" i="1" dirty="0">
                <a:solidFill>
                  <a:srgbClr val="FFFF00"/>
                </a:solidFill>
              </a:rPr>
              <a:t>John 9-11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 Not </a:t>
            </a:r>
            <a:r>
              <a:rPr lang="en-US" altLang="en-US" dirty="0">
                <a:solidFill>
                  <a:schemeClr val="bg1"/>
                </a:solidFill>
              </a:rPr>
              <a:t>to accept those in </a:t>
            </a:r>
            <a:r>
              <a:rPr lang="en-US" altLang="en-US" dirty="0" smtClean="0">
                <a:solidFill>
                  <a:schemeClr val="bg1"/>
                </a:solidFill>
              </a:rPr>
              <a:t>error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b="1" i="1" dirty="0" smtClean="0">
                <a:solidFill>
                  <a:srgbClr val="FFFF00"/>
                </a:solidFill>
              </a:rPr>
              <a:t>Rom. 16:17-18</a:t>
            </a:r>
            <a:r>
              <a:rPr lang="en-US" altLang="en-US" b="1" i="1" dirty="0" smtClean="0">
                <a:solidFill>
                  <a:schemeClr val="bg1"/>
                </a:solidFill>
              </a:rPr>
              <a:t>  </a:t>
            </a:r>
            <a:r>
              <a:rPr lang="en-US" altLang="en-US" dirty="0" smtClean="0">
                <a:solidFill>
                  <a:schemeClr val="bg1"/>
                </a:solidFill>
              </a:rPr>
              <a:t>Note those causing division &amp; avoid them</a:t>
            </a:r>
          </a:p>
          <a:p>
            <a:pPr marL="227013" indent="-339725">
              <a:lnSpc>
                <a:spcPct val="110000"/>
              </a:lnSpc>
              <a:buClr>
                <a:srgbClr val="FFFF00"/>
              </a:buClr>
              <a:buSzPct val="100000"/>
            </a:pPr>
            <a:r>
              <a:rPr lang="en-US" altLang="en-US" dirty="0" smtClean="0">
                <a:solidFill>
                  <a:schemeClr val="bg1"/>
                </a:solidFill>
              </a:rPr>
              <a:t>Why is our fellowship important to our souls?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dirty="0" smtClean="0">
                <a:solidFill>
                  <a:srgbClr val="FFC000"/>
                </a:solidFill>
              </a:rPr>
              <a:t>Remember: All sin &amp; error is an abomination to God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dirty="0" smtClean="0">
                <a:solidFill>
                  <a:srgbClr val="FFC000"/>
                </a:solidFill>
              </a:rPr>
              <a:t>Accepting</a:t>
            </a:r>
            <a:r>
              <a:rPr lang="en-US" altLang="en-US" sz="2000" dirty="0" smtClean="0">
                <a:solidFill>
                  <a:srgbClr val="FFC000"/>
                </a:solidFill>
              </a:rPr>
              <a:t> </a:t>
            </a:r>
            <a:r>
              <a:rPr lang="en-US" altLang="en-US" dirty="0" smtClean="0">
                <a:solidFill>
                  <a:srgbClr val="FFC000"/>
                </a:solidFill>
              </a:rPr>
              <a:t>one</a:t>
            </a:r>
            <a:r>
              <a:rPr lang="en-US" altLang="en-US" sz="2000" dirty="0" smtClean="0">
                <a:solidFill>
                  <a:srgbClr val="FFC000"/>
                </a:solidFill>
              </a:rPr>
              <a:t> </a:t>
            </a:r>
            <a:r>
              <a:rPr lang="en-US" altLang="en-US" dirty="0" smtClean="0">
                <a:solidFill>
                  <a:srgbClr val="FFC000"/>
                </a:solidFill>
              </a:rPr>
              <a:t>in</a:t>
            </a:r>
            <a:r>
              <a:rPr lang="en-US" altLang="en-US" sz="2000" dirty="0" smtClean="0">
                <a:solidFill>
                  <a:srgbClr val="FFC000"/>
                </a:solidFill>
              </a:rPr>
              <a:t> </a:t>
            </a:r>
            <a:r>
              <a:rPr lang="en-US" altLang="en-US" dirty="0" smtClean="0">
                <a:solidFill>
                  <a:srgbClr val="FFC000"/>
                </a:solidFill>
              </a:rPr>
              <a:t>immorality</a:t>
            </a:r>
            <a:r>
              <a:rPr lang="en-US" altLang="en-US" sz="2000" dirty="0" smtClean="0">
                <a:solidFill>
                  <a:srgbClr val="FFC000"/>
                </a:solidFill>
              </a:rPr>
              <a:t> </a:t>
            </a:r>
            <a:r>
              <a:rPr lang="en-US" altLang="en-US" dirty="0" smtClean="0">
                <a:solidFill>
                  <a:srgbClr val="FFC000"/>
                </a:solidFill>
              </a:rPr>
              <a:t>or sinful</a:t>
            </a:r>
            <a:r>
              <a:rPr lang="en-US" altLang="en-US" sz="2000" dirty="0" smtClean="0">
                <a:solidFill>
                  <a:srgbClr val="FFC000"/>
                </a:solidFill>
              </a:rPr>
              <a:t> </a:t>
            </a:r>
            <a:r>
              <a:rPr lang="en-US" altLang="en-US" dirty="0" smtClean="0">
                <a:solidFill>
                  <a:srgbClr val="FFC000"/>
                </a:solidFill>
              </a:rPr>
              <a:t>practice threatens all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dirty="0" smtClean="0">
                <a:solidFill>
                  <a:srgbClr val="FFC000"/>
                </a:solidFill>
              </a:rPr>
              <a:t>Allowing teacher of error among us endangers all of us</a:t>
            </a:r>
          </a:p>
          <a:p>
            <a:pPr marL="627063" lvl="1" indent="-339725">
              <a:lnSpc>
                <a:spcPct val="110000"/>
              </a:lnSpc>
              <a:buClr>
                <a:schemeClr val="bg1"/>
              </a:buClr>
              <a:buSzPct val="100000"/>
            </a:pPr>
            <a:r>
              <a:rPr lang="en-US" altLang="en-US" dirty="0" smtClean="0">
                <a:solidFill>
                  <a:srgbClr val="FFC000"/>
                </a:solidFill>
              </a:rPr>
              <a:t>Getting close as possible to sinful practice, doctrinal error or denominational ways that God hates imperils us!</a:t>
            </a:r>
            <a:endParaRPr lang="en-US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499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Evil Influences: Turning Our Hearts Away from God</vt:lpstr>
      <vt:lpstr>2nd Corinthians 6:14 – 7:1</vt:lpstr>
      <vt:lpstr>A Short Review of First Lesson</vt:lpstr>
      <vt:lpstr>How God Viewed Evil of Canaan</vt:lpstr>
      <vt:lpstr>Cause of God’s Reaction to Israel’s Sin It Was an Abomination</vt:lpstr>
      <vt:lpstr>The Path of Abomination</vt:lpstr>
      <vt:lpstr>Christians Must Avoid Evil Influence</vt:lpstr>
      <vt:lpstr>Principle Applied to Church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Evil Influences: Turning the Heart Away from God</dc:title>
  <dc:creator>Harry</dc:creator>
  <cp:lastModifiedBy>Harry</cp:lastModifiedBy>
  <cp:revision>44</cp:revision>
  <dcterms:created xsi:type="dcterms:W3CDTF">2016-04-09T15:23:55Z</dcterms:created>
  <dcterms:modified xsi:type="dcterms:W3CDTF">2016-04-10T12:24:18Z</dcterms:modified>
</cp:coreProperties>
</file>