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7" r:id="rId2"/>
    <p:sldId id="266" r:id="rId3"/>
    <p:sldId id="267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4E4C"/>
    <a:srgbClr val="002726"/>
    <a:srgbClr val="006666"/>
    <a:srgbClr val="FFFF99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7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3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0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0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0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4106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229D465-E9AB-41F1-808D-83DE091E97D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80FA0C-6743-4340-BC58-5B02E923CD7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81770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02B4D-67D3-47D1-A5D4-0F881A933BF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66117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B5C737-F749-4644-A984-2978F26C216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40903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8E049-FC0D-4EA9-AAC2-746362B19BC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74902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762646-1EBC-4CC0-9761-B61273A744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27874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73EC10-F9C3-41E5-9D07-5D46611EED6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10955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844C4-8E55-4F90-8764-AEA03E68711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92604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CF56C-0C82-4F98-9E2E-B0EC740C4E3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98339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B7AC5-48BB-41B1-8CFE-0C3EE3E8760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34334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C559AE-3A27-4335-A8E8-3D2ED70052C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71818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50000">
              <a:srgbClr val="002726"/>
            </a:gs>
            <a:gs pos="100000">
              <a:srgbClr val="004E4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307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7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7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7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7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8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8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308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800000"/>
                  </a:outerShdw>
                </a:effectLst>
              </a:defRPr>
            </a:lvl1pPr>
          </a:lstStyle>
          <a:p>
            <a:endParaRPr lang="en-US" altLang="en-US" dirty="0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800000"/>
                  </a:outerShdw>
                </a:effectLst>
              </a:defRPr>
            </a:lvl1pPr>
          </a:lstStyle>
          <a:p>
            <a:endParaRPr lang="en-US" altLang="en-US" dirty="0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800000"/>
                  </a:outerShdw>
                </a:effectLst>
              </a:defRPr>
            </a:lvl1pPr>
          </a:lstStyle>
          <a:p>
            <a:fld id="{11B784F1-E41D-4DFA-ADF5-58681FDB25B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57200"/>
            <a:ext cx="9144000" cy="2590800"/>
          </a:xfrm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80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Keeping the Unity of the Spirit</a:t>
            </a:r>
            <a:endParaRPr lang="en-US" altLang="en-US" sz="8000" b="1" dirty="0">
              <a:solidFill>
                <a:srgbClr val="FFFF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1143000"/>
          </a:xfrm>
        </p:spPr>
        <p:txBody>
          <a:bodyPr/>
          <a:lstStyle/>
          <a:p>
            <a:r>
              <a:rPr lang="en-US" altLang="en-US" sz="5200" b="1" i="1" dirty="0">
                <a:effectLst/>
              </a:rPr>
              <a:t>Ephesians 4:1-3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3962400"/>
            <a:ext cx="8686800" cy="29177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300" b="1" baseline="30000" dirty="0" smtClean="0">
                <a:solidFill>
                  <a:srgbClr val="FFFF66"/>
                </a:solidFill>
              </a:rPr>
              <a:t>1 </a:t>
            </a:r>
            <a:r>
              <a:rPr lang="en-US" sz="3300" dirty="0" smtClean="0">
                <a:solidFill>
                  <a:srgbClr val="FFFF66"/>
                </a:solidFill>
              </a:rPr>
              <a:t>I</a:t>
            </a:r>
            <a:r>
              <a:rPr lang="en-US" sz="3300" dirty="0">
                <a:solidFill>
                  <a:srgbClr val="FFFF66"/>
                </a:solidFill>
              </a:rPr>
              <a:t>, therefore, the prisoner of the Lord, beseech you to walk worthy of the calling with which you were called, </a:t>
            </a:r>
            <a:r>
              <a:rPr lang="en-US" sz="3300" b="1" baseline="30000" dirty="0">
                <a:solidFill>
                  <a:srgbClr val="FFFF66"/>
                </a:solidFill>
              </a:rPr>
              <a:t>2 </a:t>
            </a:r>
            <a:r>
              <a:rPr lang="en-US" sz="3300" dirty="0">
                <a:solidFill>
                  <a:srgbClr val="FFFF66"/>
                </a:solidFill>
              </a:rPr>
              <a:t>with all lowliness and gentleness, with longsuffering, bearing with one another </a:t>
            </a:r>
            <a:r>
              <a:rPr lang="en-US" sz="3300" dirty="0" smtClean="0">
                <a:solidFill>
                  <a:srgbClr val="FFFF66"/>
                </a:solidFill>
              </a:rPr>
              <a:t>in love, </a:t>
            </a:r>
            <a:r>
              <a:rPr lang="en-US" sz="3300" b="1" baseline="30000" dirty="0" smtClean="0">
                <a:solidFill>
                  <a:srgbClr val="FFFF66"/>
                </a:solidFill>
              </a:rPr>
              <a:t>3</a:t>
            </a:r>
            <a:r>
              <a:rPr lang="en-US" sz="3300" b="1" baseline="30000" dirty="0">
                <a:solidFill>
                  <a:srgbClr val="FFFF66"/>
                </a:solidFill>
              </a:rPr>
              <a:t> </a:t>
            </a:r>
            <a:r>
              <a:rPr lang="en-US" sz="3300" dirty="0">
                <a:solidFill>
                  <a:srgbClr val="FFFF66"/>
                </a:solidFill>
              </a:rPr>
              <a:t>endeavoring to keep the unity of the Spirit in the bond of peace.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57200"/>
            <a:ext cx="9144000" cy="2590800"/>
          </a:xfrm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80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Keeping the Unity of the Spirit</a:t>
            </a:r>
            <a:endParaRPr lang="en-US" altLang="en-US" sz="8000" b="1" dirty="0">
              <a:solidFill>
                <a:srgbClr val="FFFF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1143000"/>
          </a:xfrm>
        </p:spPr>
        <p:txBody>
          <a:bodyPr/>
          <a:lstStyle/>
          <a:p>
            <a:r>
              <a:rPr lang="en-US" altLang="en-US" sz="5200" b="1" i="1" dirty="0">
                <a:effectLst/>
              </a:rPr>
              <a:t>Ephesians 4:1-3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3962400"/>
            <a:ext cx="8686800" cy="29177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300" b="1" baseline="30000" dirty="0" smtClean="0">
                <a:solidFill>
                  <a:srgbClr val="FFFF66"/>
                </a:solidFill>
              </a:rPr>
              <a:t>1 </a:t>
            </a:r>
            <a:r>
              <a:rPr lang="en-US" sz="3300" dirty="0" smtClean="0">
                <a:solidFill>
                  <a:srgbClr val="FFFF66"/>
                </a:solidFill>
              </a:rPr>
              <a:t>I</a:t>
            </a:r>
            <a:r>
              <a:rPr lang="en-US" sz="3300" dirty="0">
                <a:solidFill>
                  <a:srgbClr val="FFFF66"/>
                </a:solidFill>
              </a:rPr>
              <a:t>, therefore, the prisoner of the Lord, beseech you to walk worthy of the calling with which you were called, </a:t>
            </a:r>
            <a:r>
              <a:rPr lang="en-US" sz="3300" b="1" baseline="30000" dirty="0">
                <a:solidFill>
                  <a:srgbClr val="FFFF66"/>
                </a:solidFill>
              </a:rPr>
              <a:t>2 </a:t>
            </a:r>
            <a:r>
              <a:rPr lang="en-US" sz="3300" dirty="0">
                <a:solidFill>
                  <a:srgbClr val="FFFF66"/>
                </a:solidFill>
              </a:rPr>
              <a:t>with all lowliness and gentleness, with longsuffering, bearing with one another </a:t>
            </a:r>
            <a:r>
              <a:rPr lang="en-US" sz="3300" dirty="0" smtClean="0">
                <a:solidFill>
                  <a:srgbClr val="FFFF66"/>
                </a:solidFill>
              </a:rPr>
              <a:t>in love, </a:t>
            </a:r>
            <a:r>
              <a:rPr lang="en-US" sz="3300" b="1" baseline="30000" dirty="0" smtClean="0">
                <a:solidFill>
                  <a:srgbClr val="FFFF66"/>
                </a:solidFill>
              </a:rPr>
              <a:t>3</a:t>
            </a:r>
            <a:r>
              <a:rPr lang="en-US" sz="3300" b="1" baseline="30000" dirty="0">
                <a:solidFill>
                  <a:srgbClr val="FFFF66"/>
                </a:solidFill>
              </a:rPr>
              <a:t> </a:t>
            </a:r>
            <a:r>
              <a:rPr lang="en-US" sz="3300" dirty="0">
                <a:solidFill>
                  <a:srgbClr val="FFFF66"/>
                </a:solidFill>
              </a:rPr>
              <a:t>endeavoring to keep </a:t>
            </a:r>
            <a:r>
              <a:rPr lang="en-US" sz="3300" b="1" dirty="0"/>
              <a:t>the unity of the Spirit</a:t>
            </a:r>
            <a:r>
              <a:rPr lang="en-US" sz="3300" dirty="0">
                <a:solidFill>
                  <a:srgbClr val="FFFF66"/>
                </a:solidFill>
              </a:rPr>
              <a:t> in the bond of peace.</a:t>
            </a:r>
          </a:p>
        </p:txBody>
      </p:sp>
    </p:spTree>
    <p:extLst>
      <p:ext uri="{BB962C8B-B14F-4D97-AF65-F5344CB8AC3E}">
        <p14:creationId xmlns:p14="http://schemas.microsoft.com/office/powerpoint/2010/main" val="90713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57200"/>
            <a:ext cx="9144000" cy="2590800"/>
          </a:xfrm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80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Keeping the Unity of the Spirit</a:t>
            </a:r>
            <a:endParaRPr lang="en-US" altLang="en-US" sz="8000" b="1" dirty="0">
              <a:solidFill>
                <a:srgbClr val="FFFF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1143000"/>
          </a:xfrm>
        </p:spPr>
        <p:txBody>
          <a:bodyPr/>
          <a:lstStyle/>
          <a:p>
            <a:r>
              <a:rPr lang="en-US" altLang="en-US" sz="5200" b="1" i="1" dirty="0">
                <a:effectLst/>
              </a:rPr>
              <a:t>Ephesians 4:1-3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3962400"/>
            <a:ext cx="8686800" cy="29177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300" b="1" baseline="30000" dirty="0" smtClean="0">
                <a:solidFill>
                  <a:srgbClr val="FFFF66"/>
                </a:solidFill>
              </a:rPr>
              <a:t>1 </a:t>
            </a:r>
            <a:r>
              <a:rPr lang="en-US" sz="3300" dirty="0" smtClean="0">
                <a:solidFill>
                  <a:srgbClr val="FFFF66"/>
                </a:solidFill>
              </a:rPr>
              <a:t>I</a:t>
            </a:r>
            <a:r>
              <a:rPr lang="en-US" sz="3300" dirty="0">
                <a:solidFill>
                  <a:srgbClr val="FFFF66"/>
                </a:solidFill>
              </a:rPr>
              <a:t>, therefore, the prisoner of the Lord, beseech you to walk worthy of the calling with which you were called, </a:t>
            </a:r>
            <a:r>
              <a:rPr lang="en-US" sz="3300" b="1" baseline="30000" dirty="0">
                <a:solidFill>
                  <a:srgbClr val="FFFF66"/>
                </a:solidFill>
              </a:rPr>
              <a:t>2 </a:t>
            </a:r>
            <a:r>
              <a:rPr lang="en-US" sz="3300" dirty="0">
                <a:solidFill>
                  <a:srgbClr val="FFFF66"/>
                </a:solidFill>
              </a:rPr>
              <a:t>with all lowliness and gentleness, with longsuffering, bearing with one another </a:t>
            </a:r>
            <a:r>
              <a:rPr lang="en-US" sz="3300" dirty="0" smtClean="0">
                <a:solidFill>
                  <a:srgbClr val="FFFF66"/>
                </a:solidFill>
              </a:rPr>
              <a:t>in love, </a:t>
            </a:r>
            <a:r>
              <a:rPr lang="en-US" sz="3300" b="1" baseline="30000" dirty="0" smtClean="0">
                <a:solidFill>
                  <a:srgbClr val="FFFF66"/>
                </a:solidFill>
              </a:rPr>
              <a:t>3</a:t>
            </a:r>
            <a:r>
              <a:rPr lang="en-US" sz="3300" b="1" baseline="30000" dirty="0">
                <a:solidFill>
                  <a:srgbClr val="FFFF66"/>
                </a:solidFill>
              </a:rPr>
              <a:t> </a:t>
            </a:r>
            <a:r>
              <a:rPr lang="en-US" sz="3300" dirty="0">
                <a:solidFill>
                  <a:srgbClr val="FFFF66"/>
                </a:solidFill>
              </a:rPr>
              <a:t>endeavoring to keep </a:t>
            </a:r>
            <a:r>
              <a:rPr lang="en-US" sz="3300" b="1" dirty="0"/>
              <a:t>the unity of the Spirit</a:t>
            </a:r>
            <a:r>
              <a:rPr lang="en-US" sz="3300" dirty="0">
                <a:solidFill>
                  <a:srgbClr val="FFFF66"/>
                </a:solidFill>
              </a:rPr>
              <a:t> </a:t>
            </a:r>
            <a:r>
              <a:rPr lang="en-US" sz="3300" b="1" dirty="0">
                <a:solidFill>
                  <a:schemeClr val="accent2"/>
                </a:solidFill>
              </a:rPr>
              <a:t>in the bond of peace</a:t>
            </a:r>
            <a:r>
              <a:rPr lang="en-US" sz="3300" dirty="0">
                <a:solidFill>
                  <a:srgbClr val="FFFF66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826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  <a:effectLst/>
        </p:spPr>
        <p:txBody>
          <a:bodyPr/>
          <a:lstStyle/>
          <a:p>
            <a:r>
              <a:rPr lang="en-US" altLang="en-US" sz="4800" b="1" dirty="0">
                <a:solidFill>
                  <a:srgbClr val="FFFF00"/>
                </a:solidFill>
                <a:effectLst/>
              </a:rPr>
              <a:t>What Is the “Unity of the Spirit”?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524000"/>
            <a:ext cx="9067800" cy="5334000"/>
          </a:xfrm>
        </p:spPr>
        <p:txBody>
          <a:bodyPr/>
          <a:lstStyle/>
          <a:p>
            <a:pPr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3600" dirty="0">
                <a:effectLst/>
              </a:rPr>
              <a:t>It is the unity provided for by the Spirit</a:t>
            </a:r>
          </a:p>
          <a:p>
            <a:pPr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3600" dirty="0">
                <a:effectLst/>
              </a:rPr>
              <a:t>Provision of the Spirit is the word of God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200" b="1" i="1" dirty="0" smtClean="0">
                <a:solidFill>
                  <a:srgbClr val="FFFF66"/>
                </a:solidFill>
                <a:effectLst/>
              </a:rPr>
              <a:t>Eph. 3:1-6</a:t>
            </a:r>
            <a:r>
              <a:rPr lang="en-US" altLang="en-US" sz="3200" dirty="0" smtClean="0">
                <a:effectLst/>
              </a:rPr>
              <a:t>  Truth understood by written word</a:t>
            </a:r>
            <a:endParaRPr lang="en-US" altLang="en-US" sz="3200" b="1" i="1" dirty="0">
              <a:solidFill>
                <a:srgbClr val="FFFF66"/>
              </a:solidFill>
              <a:effectLst/>
            </a:endParaRP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200" b="1" i="1" dirty="0">
                <a:solidFill>
                  <a:srgbClr val="FFFF66"/>
                </a:solidFill>
                <a:effectLst/>
              </a:rPr>
              <a:t>2 </a:t>
            </a:r>
            <a:r>
              <a:rPr lang="en-US" altLang="en-US" sz="3200" b="1" i="1" dirty="0" smtClean="0">
                <a:solidFill>
                  <a:srgbClr val="FFFF66"/>
                </a:solidFill>
                <a:effectLst/>
              </a:rPr>
              <a:t>Tim. 3:16-17</a:t>
            </a:r>
            <a:r>
              <a:rPr lang="en-US" altLang="en-US" sz="3200" dirty="0" smtClean="0">
                <a:effectLst/>
              </a:rPr>
              <a:t>  Furnishes completely to all needs</a:t>
            </a:r>
            <a:endParaRPr lang="en-US" altLang="en-US" sz="3200" b="1" i="1" dirty="0">
              <a:solidFill>
                <a:srgbClr val="FFFF66"/>
              </a:solidFill>
              <a:effectLst/>
            </a:endParaRPr>
          </a:p>
          <a:p>
            <a:pPr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3600" dirty="0">
                <a:effectLst/>
              </a:rPr>
              <a:t>Word makes unity possible as we obey it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200" b="1" i="1" dirty="0" smtClean="0">
                <a:solidFill>
                  <a:srgbClr val="FFFF66"/>
                </a:solidFill>
                <a:effectLst/>
              </a:rPr>
              <a:t>Eph. 4:13-16</a:t>
            </a:r>
            <a:r>
              <a:rPr lang="en-US" altLang="en-US" sz="3200" dirty="0" smtClean="0">
                <a:effectLst/>
              </a:rPr>
              <a:t>  </a:t>
            </a:r>
            <a:r>
              <a:rPr lang="en-US" altLang="en-US" sz="3200" dirty="0">
                <a:effectLst/>
              </a:rPr>
              <a:t>G</a:t>
            </a:r>
            <a:r>
              <a:rPr lang="en-US" altLang="en-US" sz="3200" dirty="0" smtClean="0">
                <a:effectLst/>
              </a:rPr>
              <a:t>row into full grown body by it</a:t>
            </a:r>
            <a:endParaRPr lang="en-US" altLang="en-US" sz="3200" b="1" i="1" dirty="0">
              <a:solidFill>
                <a:srgbClr val="FFFF66"/>
              </a:solidFill>
              <a:effectLst/>
            </a:endParaRP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200" b="1" i="1" dirty="0" smtClean="0">
                <a:solidFill>
                  <a:srgbClr val="FFFF66"/>
                </a:solidFill>
                <a:effectLst/>
              </a:rPr>
              <a:t>Phil. 1:27</a:t>
            </a:r>
            <a:r>
              <a:rPr lang="en-US" altLang="en-US" sz="3200" dirty="0" smtClean="0">
                <a:effectLst/>
              </a:rPr>
              <a:t>  One spirit, one mind, strive together</a:t>
            </a:r>
            <a:endParaRPr lang="en-US" altLang="en-US" sz="3200" b="1" i="1" dirty="0">
              <a:solidFill>
                <a:srgbClr val="FFFF66"/>
              </a:solidFill>
              <a:effectLst/>
            </a:endParaRPr>
          </a:p>
          <a:p>
            <a:pPr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3600" dirty="0">
                <a:solidFill>
                  <a:srgbClr val="66FFFF"/>
                </a:solidFill>
                <a:effectLst/>
              </a:rPr>
              <a:t>This is unique plea of N.T. Christianity</a:t>
            </a:r>
            <a:endParaRPr lang="en-US" altLang="en-US" sz="36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3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  <a:effectLst/>
        </p:spPr>
        <p:txBody>
          <a:bodyPr/>
          <a:lstStyle/>
          <a:p>
            <a:r>
              <a:rPr lang="en-US" altLang="en-US" sz="4800" b="1" dirty="0">
                <a:solidFill>
                  <a:srgbClr val="FFFF00"/>
                </a:solidFill>
                <a:effectLst/>
              </a:rPr>
              <a:t>It Is </a:t>
            </a:r>
            <a:r>
              <a:rPr lang="en-US" altLang="en-US" sz="4800" b="1" dirty="0" smtClean="0">
                <a:solidFill>
                  <a:srgbClr val="FFFF00"/>
                </a:solidFill>
                <a:effectLst/>
              </a:rPr>
              <a:t>“</a:t>
            </a:r>
            <a:r>
              <a:rPr lang="en-US" altLang="en-US" sz="4800" b="1" u="sng" dirty="0" smtClean="0">
                <a:solidFill>
                  <a:srgbClr val="FFFF00"/>
                </a:solidFill>
                <a:effectLst/>
              </a:rPr>
              <a:t>of</a:t>
            </a:r>
            <a:r>
              <a:rPr lang="en-US" altLang="en-US" sz="4800" b="1" dirty="0" smtClean="0">
                <a:solidFill>
                  <a:srgbClr val="FFFF00"/>
                </a:solidFill>
                <a:effectLst/>
              </a:rPr>
              <a:t> the </a:t>
            </a:r>
            <a:r>
              <a:rPr lang="en-US" altLang="en-US" sz="4800" b="1" i="1" dirty="0" smtClean="0">
                <a:solidFill>
                  <a:srgbClr val="FFFF00"/>
                </a:solidFill>
                <a:effectLst/>
              </a:rPr>
              <a:t>SPIRIT</a:t>
            </a:r>
            <a:r>
              <a:rPr lang="en-US" altLang="en-US" sz="4800" b="1" dirty="0" smtClean="0">
                <a:solidFill>
                  <a:srgbClr val="FFFF00"/>
                </a:solidFill>
                <a:effectLst/>
              </a:rPr>
              <a:t>,” </a:t>
            </a:r>
            <a:r>
              <a:rPr lang="en-US" altLang="en-US" sz="4800" b="1" dirty="0">
                <a:solidFill>
                  <a:srgbClr val="FFFF00"/>
                </a:solidFill>
                <a:effectLst/>
              </a:rPr>
              <a:t>Not </a:t>
            </a:r>
            <a:r>
              <a:rPr lang="en-US" altLang="en-US" sz="4800" b="1" dirty="0" smtClean="0">
                <a:solidFill>
                  <a:srgbClr val="FFFF00"/>
                </a:solidFill>
                <a:effectLst/>
              </a:rPr>
              <a:t>of</a:t>
            </a:r>
            <a:r>
              <a:rPr lang="en-US" altLang="en-US" sz="4800" b="1" dirty="0">
                <a:solidFill>
                  <a:srgbClr val="FFFF00"/>
                </a:solidFill>
                <a:effectLst/>
              </a:rPr>
              <a:t>...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524000"/>
            <a:ext cx="9067800" cy="5334000"/>
          </a:xfrm>
        </p:spPr>
        <p:txBody>
          <a:bodyPr/>
          <a:lstStyle/>
          <a:p>
            <a:pPr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3600" b="1" dirty="0">
                <a:effectLst/>
              </a:rPr>
              <a:t>Popular Opinion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200" b="1" i="1" dirty="0">
                <a:solidFill>
                  <a:srgbClr val="FFFF66"/>
                </a:solidFill>
                <a:effectLst/>
              </a:rPr>
              <a:t>Matt. </a:t>
            </a:r>
            <a:r>
              <a:rPr lang="en-US" altLang="en-US" sz="3200" b="1" i="1" dirty="0" smtClean="0">
                <a:solidFill>
                  <a:srgbClr val="FFFF66"/>
                </a:solidFill>
                <a:effectLst/>
              </a:rPr>
              <a:t>7:13-14</a:t>
            </a: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  </a:t>
            </a:r>
            <a:r>
              <a:rPr lang="en-US" altLang="en-US" sz="3200" dirty="0" smtClean="0">
                <a:solidFill>
                  <a:srgbClr val="66FFFF"/>
                </a:solidFill>
                <a:effectLst/>
              </a:rPr>
              <a:t>Majority going toward </a:t>
            </a:r>
            <a:r>
              <a:rPr lang="en-US" altLang="en-US" sz="3200" dirty="0">
                <a:solidFill>
                  <a:srgbClr val="66FFFF"/>
                </a:solidFill>
                <a:effectLst/>
              </a:rPr>
              <a:t>destruction</a:t>
            </a:r>
            <a:endParaRPr lang="en-US" altLang="en-US" sz="3200" b="1" dirty="0">
              <a:effectLst/>
            </a:endParaRPr>
          </a:p>
          <a:p>
            <a:pPr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3600" b="1" dirty="0">
                <a:effectLst/>
              </a:rPr>
              <a:t>Scientific Thought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200" b="1" i="1" dirty="0">
                <a:solidFill>
                  <a:srgbClr val="FFFF66"/>
                </a:solidFill>
                <a:effectLst/>
              </a:rPr>
              <a:t>1 Tim. </a:t>
            </a:r>
            <a:r>
              <a:rPr lang="en-US" altLang="en-US" sz="3200" b="1" i="1" dirty="0" smtClean="0">
                <a:solidFill>
                  <a:srgbClr val="FFFF66"/>
                </a:solidFill>
                <a:effectLst/>
              </a:rPr>
              <a:t>6:20-21</a:t>
            </a: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  </a:t>
            </a:r>
            <a:r>
              <a:rPr lang="en-US" altLang="en-US" sz="3200" dirty="0" smtClean="0">
                <a:solidFill>
                  <a:srgbClr val="66FFFF"/>
                </a:solidFill>
                <a:effectLst/>
              </a:rPr>
              <a:t>“Science </a:t>
            </a:r>
            <a:r>
              <a:rPr lang="en-US" altLang="en-US" sz="3200" dirty="0">
                <a:solidFill>
                  <a:srgbClr val="66FFFF"/>
                </a:solidFill>
                <a:effectLst/>
              </a:rPr>
              <a:t>falsely so called”</a:t>
            </a:r>
          </a:p>
          <a:p>
            <a:pPr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3600" b="1" dirty="0">
                <a:effectLst/>
              </a:rPr>
              <a:t>Religious Organizations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200" b="1" i="1" dirty="0">
                <a:solidFill>
                  <a:srgbClr val="FFFF66"/>
                </a:solidFill>
                <a:effectLst/>
              </a:rPr>
              <a:t>Gal. </a:t>
            </a:r>
            <a:r>
              <a:rPr lang="en-US" altLang="en-US" sz="3200" b="1" i="1" dirty="0" smtClean="0">
                <a:solidFill>
                  <a:srgbClr val="FFFF66"/>
                </a:solidFill>
                <a:effectLst/>
              </a:rPr>
              <a:t>1:8</a:t>
            </a: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  </a:t>
            </a:r>
            <a:r>
              <a:rPr lang="en-US" altLang="en-US" sz="3200" dirty="0" smtClean="0">
                <a:solidFill>
                  <a:srgbClr val="66FFFF"/>
                </a:solidFill>
                <a:effectLst/>
              </a:rPr>
              <a:t>Even </a:t>
            </a:r>
            <a:r>
              <a:rPr lang="en-US" altLang="en-US" sz="3200" dirty="0">
                <a:solidFill>
                  <a:srgbClr val="66FFFF"/>
                </a:solidFill>
                <a:effectLst/>
              </a:rPr>
              <a:t>apostles &amp; angels not to alter law</a:t>
            </a:r>
          </a:p>
          <a:p>
            <a:pPr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3600" b="1" dirty="0">
                <a:effectLst/>
              </a:rPr>
              <a:t>Historical Practice of Brethren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200" b="1" i="1" dirty="0">
                <a:solidFill>
                  <a:srgbClr val="FFFF66"/>
                </a:solidFill>
                <a:effectLst/>
              </a:rPr>
              <a:t>Phil. </a:t>
            </a:r>
            <a:r>
              <a:rPr lang="en-US" altLang="en-US" sz="3200" b="1" i="1" dirty="0" smtClean="0">
                <a:solidFill>
                  <a:srgbClr val="FFFF66"/>
                </a:solidFill>
                <a:effectLst/>
              </a:rPr>
              <a:t>3:17-19</a:t>
            </a: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  </a:t>
            </a:r>
            <a:r>
              <a:rPr lang="en-US" altLang="en-US" sz="3200" dirty="0" smtClean="0">
                <a:solidFill>
                  <a:srgbClr val="66FFFF"/>
                </a:solidFill>
                <a:effectLst/>
              </a:rPr>
              <a:t>Enemies have always been </a:t>
            </a:r>
            <a:r>
              <a:rPr lang="en-US" altLang="en-US" sz="3200" dirty="0">
                <a:solidFill>
                  <a:srgbClr val="66FFFF"/>
                </a:solidFill>
                <a:effectLst/>
              </a:rPr>
              <a:t>within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39825"/>
          </a:xfrm>
          <a:effectLst/>
        </p:spPr>
        <p:txBody>
          <a:bodyPr/>
          <a:lstStyle/>
          <a:p>
            <a:r>
              <a:rPr lang="en-US" altLang="en-US" sz="4800" b="1" dirty="0">
                <a:solidFill>
                  <a:srgbClr val="FFFF00"/>
                </a:solidFill>
                <a:effectLst/>
              </a:rPr>
              <a:t>Must Leave the Word Unchanged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991600" cy="55626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3600" dirty="0">
                <a:effectLst/>
              </a:rPr>
              <a:t>God has never permitted changes to His will</a:t>
            </a:r>
          </a:p>
          <a:p>
            <a:pPr lvl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200" b="1" i="1" dirty="0">
                <a:solidFill>
                  <a:srgbClr val="FFFF66"/>
                </a:solidFill>
                <a:effectLst/>
              </a:rPr>
              <a:t>Deuteronomy </a:t>
            </a:r>
            <a:r>
              <a:rPr lang="en-US" altLang="en-US" sz="3200" b="1" i="1" dirty="0" smtClean="0">
                <a:solidFill>
                  <a:srgbClr val="FFFF66"/>
                </a:solidFill>
                <a:effectLst/>
              </a:rPr>
              <a:t>4:2</a:t>
            </a:r>
            <a:r>
              <a:rPr lang="en-US" altLang="en-US" sz="3200" dirty="0" smtClean="0">
                <a:effectLst/>
              </a:rPr>
              <a:t>  No addition, No subtraction</a:t>
            </a:r>
            <a:endParaRPr lang="en-US" altLang="en-US" sz="3200" b="1" i="1" dirty="0">
              <a:solidFill>
                <a:srgbClr val="FFFF66"/>
              </a:solidFill>
              <a:effectLst/>
            </a:endParaRPr>
          </a:p>
          <a:p>
            <a:pPr lvl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200" b="1" i="1" dirty="0">
                <a:solidFill>
                  <a:srgbClr val="FFFF66"/>
                </a:solidFill>
                <a:effectLst/>
              </a:rPr>
              <a:t>Deuteronomy </a:t>
            </a:r>
            <a:r>
              <a:rPr lang="en-US" altLang="en-US" sz="3200" b="1" i="1" dirty="0" smtClean="0">
                <a:solidFill>
                  <a:srgbClr val="FFFF66"/>
                </a:solidFill>
                <a:effectLst/>
              </a:rPr>
              <a:t>12:32</a:t>
            </a:r>
            <a:r>
              <a:rPr lang="en-US" altLang="en-US" sz="3200" dirty="0" smtClean="0">
                <a:effectLst/>
              </a:rPr>
              <a:t>  No adding, No taking away</a:t>
            </a:r>
            <a:endParaRPr lang="en-US" altLang="en-US" sz="3200" b="1" i="1" dirty="0">
              <a:solidFill>
                <a:srgbClr val="FFFF66"/>
              </a:solidFill>
              <a:effectLst/>
            </a:endParaRPr>
          </a:p>
          <a:p>
            <a:pPr lvl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200" b="1" i="1" dirty="0">
                <a:solidFill>
                  <a:srgbClr val="FFFF66"/>
                </a:solidFill>
                <a:effectLst/>
              </a:rPr>
              <a:t>Proverbs </a:t>
            </a:r>
            <a:r>
              <a:rPr lang="en-US" altLang="en-US" sz="3200" b="1" i="1" dirty="0" smtClean="0">
                <a:solidFill>
                  <a:srgbClr val="FFFF66"/>
                </a:solidFill>
                <a:effectLst/>
              </a:rPr>
              <a:t>30:5-6</a:t>
            </a:r>
            <a:r>
              <a:rPr lang="en-US" altLang="en-US" sz="3200" dirty="0" smtClean="0">
                <a:effectLst/>
              </a:rPr>
              <a:t>  Do not add to God’s words</a:t>
            </a:r>
            <a:endParaRPr lang="en-US" altLang="en-US" sz="3200" b="1" i="1" dirty="0">
              <a:solidFill>
                <a:srgbClr val="FFFF66"/>
              </a:solidFill>
              <a:effectLst/>
            </a:endParaRPr>
          </a:p>
          <a:p>
            <a:pPr lvl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200" dirty="0">
                <a:solidFill>
                  <a:srgbClr val="FFC000"/>
                </a:solidFill>
                <a:effectLst/>
              </a:rPr>
              <a:t>No additions &amp; no subtractions </a:t>
            </a:r>
            <a:r>
              <a:rPr lang="en-US" altLang="en-US" sz="3200" dirty="0" smtClean="0">
                <a:solidFill>
                  <a:srgbClr val="FFC000"/>
                </a:solidFill>
                <a:effectLst/>
              </a:rPr>
              <a:t>tolerated</a:t>
            </a:r>
          </a:p>
          <a:p>
            <a:pPr lvl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200" b="1" i="1" dirty="0" smtClean="0">
                <a:solidFill>
                  <a:srgbClr val="FFFF66"/>
                </a:solidFill>
                <a:effectLst/>
              </a:rPr>
              <a:t>Mark </a:t>
            </a:r>
            <a:r>
              <a:rPr lang="en-US" altLang="en-US" sz="3200" b="1" i="1" dirty="0" smtClean="0">
                <a:solidFill>
                  <a:srgbClr val="FFFF66"/>
                </a:solidFill>
                <a:effectLst/>
              </a:rPr>
              <a:t>7:1-13</a:t>
            </a:r>
            <a:r>
              <a:rPr lang="en-US" altLang="en-US" sz="3200" dirty="0" smtClean="0">
                <a:effectLst/>
              </a:rPr>
              <a:t>  Changes in traditions condemned</a:t>
            </a:r>
            <a:endParaRPr lang="en-US" altLang="en-US" sz="3200" b="1" i="1" dirty="0">
              <a:solidFill>
                <a:srgbClr val="FFFF66"/>
              </a:solidFill>
              <a:effectLst/>
            </a:endParaRPr>
          </a:p>
          <a:p>
            <a:pPr>
              <a:lnSpc>
                <a:spcPct val="90000"/>
              </a:lnSpc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3600" dirty="0">
                <a:effectLst/>
              </a:rPr>
              <a:t>Same principle affirmed in Christ’s gospel</a:t>
            </a:r>
          </a:p>
          <a:p>
            <a:pPr lvl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200" b="1" i="1" dirty="0" smtClean="0">
                <a:solidFill>
                  <a:srgbClr val="FFFF66"/>
                </a:solidFill>
                <a:effectLst/>
              </a:rPr>
              <a:t>Gal. 1:6-9</a:t>
            </a:r>
            <a:r>
              <a:rPr lang="en-US" altLang="en-US" sz="3200" dirty="0" smtClean="0">
                <a:effectLst/>
              </a:rPr>
              <a:t>  Curse on anyone who changes gospel</a:t>
            </a:r>
            <a:endParaRPr lang="en-US" altLang="en-US" sz="3200" b="1" i="1" dirty="0">
              <a:solidFill>
                <a:srgbClr val="FFFF66"/>
              </a:solidFill>
              <a:effectLst/>
            </a:endParaRPr>
          </a:p>
          <a:p>
            <a:pPr lvl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200" b="1" i="1" dirty="0">
                <a:solidFill>
                  <a:srgbClr val="FFFF66"/>
                </a:solidFill>
                <a:effectLst/>
              </a:rPr>
              <a:t>2 John </a:t>
            </a:r>
            <a:r>
              <a:rPr lang="en-US" altLang="en-US" sz="3200" b="1" i="1" dirty="0" smtClean="0">
                <a:solidFill>
                  <a:srgbClr val="FFFF66"/>
                </a:solidFill>
                <a:effectLst/>
              </a:rPr>
              <a:t>9</a:t>
            </a:r>
            <a:r>
              <a:rPr lang="en-US" altLang="en-US" sz="3200" dirty="0" smtClean="0">
                <a:effectLst/>
              </a:rPr>
              <a:t>  No going beyond the doctrine of Christ</a:t>
            </a:r>
            <a:endParaRPr lang="en-US" altLang="en-US" sz="3200" b="1" i="1" dirty="0">
              <a:solidFill>
                <a:srgbClr val="FFFF66"/>
              </a:solidFill>
              <a:effectLst/>
            </a:endParaRPr>
          </a:p>
          <a:p>
            <a:pPr lvl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200" b="1" i="1" dirty="0">
                <a:solidFill>
                  <a:srgbClr val="FFFF66"/>
                </a:solidFill>
                <a:effectLst/>
              </a:rPr>
              <a:t>Revelation </a:t>
            </a:r>
            <a:r>
              <a:rPr lang="en-US" altLang="en-US" sz="3200" b="1" i="1" dirty="0" smtClean="0">
                <a:solidFill>
                  <a:srgbClr val="FFFF66"/>
                </a:solidFill>
                <a:effectLst/>
              </a:rPr>
              <a:t>22:18-19</a:t>
            </a:r>
            <a:r>
              <a:rPr lang="en-US" altLang="en-US" sz="3200" dirty="0" smtClean="0">
                <a:effectLst/>
              </a:rPr>
              <a:t>  No adding or subtracting</a:t>
            </a:r>
            <a:endParaRPr lang="en-US" altLang="en-US" sz="3200" b="1" i="1" dirty="0">
              <a:solidFill>
                <a:srgbClr val="FFFF66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3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  <a:effectLst/>
        </p:spPr>
        <p:txBody>
          <a:bodyPr/>
          <a:lstStyle/>
          <a:p>
            <a:r>
              <a:rPr lang="en-US" altLang="en-US" sz="4800" b="1" dirty="0">
                <a:solidFill>
                  <a:srgbClr val="FFFF00"/>
                </a:solidFill>
                <a:effectLst/>
              </a:rPr>
              <a:t>If Unity Provided for by Word...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3600" dirty="0">
                <a:effectLst/>
              </a:rPr>
              <a:t>M</a:t>
            </a:r>
            <a:r>
              <a:rPr lang="en-US" altLang="en-US" sz="3600" dirty="0" smtClean="0">
                <a:effectLst/>
              </a:rPr>
              <a:t>ust </a:t>
            </a:r>
            <a:r>
              <a:rPr lang="en-US" altLang="en-US" sz="3600" dirty="0">
                <a:effectLst/>
              </a:rPr>
              <a:t>teach </a:t>
            </a:r>
            <a:r>
              <a:rPr lang="en-US" altLang="en-US" sz="3600" dirty="0" smtClean="0">
                <a:effectLst/>
              </a:rPr>
              <a:t>&amp; </a:t>
            </a:r>
            <a:r>
              <a:rPr lang="en-US" altLang="en-US" sz="3600" dirty="0">
                <a:effectLst/>
              </a:rPr>
              <a:t>defend it (</a:t>
            </a:r>
            <a:r>
              <a:rPr lang="en-US" altLang="en-US" sz="3600" b="1" i="1" dirty="0">
                <a:solidFill>
                  <a:schemeClr val="tx2"/>
                </a:solidFill>
                <a:effectLst/>
              </a:rPr>
              <a:t>Titus </a:t>
            </a:r>
            <a:r>
              <a:rPr lang="en-US" altLang="en-US" sz="3600" b="1" i="1" dirty="0" smtClean="0">
                <a:solidFill>
                  <a:schemeClr val="tx2"/>
                </a:solidFill>
                <a:effectLst/>
              </a:rPr>
              <a:t>1:9</a:t>
            </a:r>
            <a:r>
              <a:rPr lang="en-US" altLang="en-US" sz="3600" dirty="0" smtClean="0">
                <a:effectLst/>
              </a:rPr>
              <a:t>; </a:t>
            </a:r>
            <a:r>
              <a:rPr lang="en-US" altLang="en-US" sz="3600" b="1" i="1" dirty="0" smtClean="0">
                <a:solidFill>
                  <a:srgbClr val="FFFF66"/>
                </a:solidFill>
                <a:effectLst/>
              </a:rPr>
              <a:t>1 Pet. 3:15</a:t>
            </a:r>
            <a:r>
              <a:rPr lang="en-US" altLang="en-US" sz="3600" dirty="0" smtClean="0">
                <a:effectLst/>
              </a:rPr>
              <a:t>)</a:t>
            </a:r>
            <a:endParaRPr lang="en-US" altLang="en-US" sz="3600" dirty="0">
              <a:effectLst/>
            </a:endParaRPr>
          </a:p>
          <a:p>
            <a:pPr lvl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200" dirty="0">
                <a:solidFill>
                  <a:srgbClr val="FFC000"/>
                </a:solidFill>
                <a:effectLst/>
              </a:rPr>
              <a:t>Both elements of exhorting &amp; convicting needed</a:t>
            </a:r>
          </a:p>
          <a:p>
            <a:pPr lvl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200" dirty="0">
                <a:solidFill>
                  <a:srgbClr val="FFC000"/>
                </a:solidFill>
                <a:effectLst/>
              </a:rPr>
              <a:t>If either element excluded, unity not achieved</a:t>
            </a:r>
          </a:p>
          <a:p>
            <a:pPr>
              <a:lnSpc>
                <a:spcPct val="90000"/>
              </a:lnSpc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3600" dirty="0">
                <a:effectLst/>
              </a:rPr>
              <a:t>We must limit fellowship to those living in righteousness (</a:t>
            </a:r>
            <a:r>
              <a:rPr lang="en-US" altLang="en-US" sz="3600" b="1" i="1" dirty="0">
                <a:solidFill>
                  <a:srgbClr val="FFFF66"/>
                </a:solidFill>
                <a:effectLst/>
              </a:rPr>
              <a:t>Eph. 5:7-12</a:t>
            </a:r>
            <a:r>
              <a:rPr lang="en-US" altLang="en-US" sz="3600" dirty="0">
                <a:effectLst/>
              </a:rPr>
              <a:t>; </a:t>
            </a:r>
            <a:r>
              <a:rPr lang="en-US" altLang="en-US" sz="3600" b="1" i="1" dirty="0">
                <a:solidFill>
                  <a:srgbClr val="FFFF66"/>
                </a:solidFill>
                <a:effectLst/>
              </a:rPr>
              <a:t>2 Cor. 6:14-18</a:t>
            </a:r>
            <a:r>
              <a:rPr lang="en-US" altLang="en-US" sz="3600" dirty="0">
                <a:effectLst/>
              </a:rPr>
              <a:t>)</a:t>
            </a:r>
          </a:p>
          <a:p>
            <a:pPr lvl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200" dirty="0">
                <a:solidFill>
                  <a:srgbClr val="FFC000"/>
                </a:solidFill>
                <a:effectLst/>
              </a:rPr>
              <a:t>“Have no fellowship with unfruitful works…”</a:t>
            </a:r>
          </a:p>
          <a:p>
            <a:pPr lvl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200" dirty="0">
                <a:solidFill>
                  <a:srgbClr val="FFC000"/>
                </a:solidFill>
                <a:effectLst/>
              </a:rPr>
              <a:t>“Come ye out from among them…”</a:t>
            </a:r>
          </a:p>
          <a:p>
            <a:pPr>
              <a:lnSpc>
                <a:spcPct val="90000"/>
              </a:lnSpc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3600" dirty="0">
                <a:effectLst/>
              </a:rPr>
              <a:t>We must point all to word, not men</a:t>
            </a:r>
          </a:p>
          <a:p>
            <a:pPr lvl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200" b="1" i="1" dirty="0">
                <a:solidFill>
                  <a:srgbClr val="FFFF66"/>
                </a:solidFill>
                <a:effectLst/>
              </a:rPr>
              <a:t>Acts </a:t>
            </a:r>
            <a:r>
              <a:rPr lang="en-US" altLang="en-US" sz="3200" b="1" i="1" dirty="0" smtClean="0">
                <a:solidFill>
                  <a:srgbClr val="FFFF66"/>
                </a:solidFill>
                <a:effectLst/>
              </a:rPr>
              <a:t>20:26-32</a:t>
            </a:r>
            <a:r>
              <a:rPr lang="en-US" altLang="en-US" sz="3200" dirty="0" smtClean="0">
                <a:effectLst/>
              </a:rPr>
              <a:t>  Commend to God &amp; word of grace</a:t>
            </a:r>
            <a:endParaRPr lang="en-US" altLang="en-US" sz="3200" dirty="0">
              <a:solidFill>
                <a:srgbClr val="FFFF66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bldLvl="3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altLang="en-US" sz="4800" b="1" dirty="0">
                <a:solidFill>
                  <a:srgbClr val="FFFF00"/>
                </a:solidFill>
                <a:effectLst/>
              </a:rPr>
              <a:t>Bounds of Proper Unity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3600" dirty="0">
                <a:effectLst/>
              </a:rPr>
              <a:t>Boundary of God-ordained fellowship &amp; unity is defined in God’s word</a:t>
            </a:r>
          </a:p>
          <a:p>
            <a:pPr>
              <a:lnSpc>
                <a:spcPct val="90000"/>
              </a:lnSpc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3600" dirty="0">
                <a:effectLst/>
              </a:rPr>
              <a:t>Growth in understanding of &amp; obedience to the word makes unity grow closer</a:t>
            </a:r>
          </a:p>
          <a:p>
            <a:pPr>
              <a:lnSpc>
                <a:spcPct val="90000"/>
              </a:lnSpc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3600" dirty="0">
                <a:effectLst/>
              </a:rPr>
              <a:t>Continued ignorance &amp; worldly conduct make proper unity impossible</a:t>
            </a:r>
          </a:p>
          <a:p>
            <a:pPr>
              <a:lnSpc>
                <a:spcPct val="90000"/>
              </a:lnSpc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3600" dirty="0">
                <a:effectLst/>
              </a:rPr>
              <a:t>Any effort which advocates unity-in-doctrinal diversity or unity-in-sinful diversity is wrong</a:t>
            </a:r>
          </a:p>
          <a:p>
            <a:pPr>
              <a:lnSpc>
                <a:spcPct val="90000"/>
              </a:lnSpc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3600" b="1" i="1" dirty="0">
                <a:solidFill>
                  <a:srgbClr val="FFC000"/>
                </a:solidFill>
                <a:effectLst/>
              </a:rPr>
              <a:t>We must abide within the Spirit’s provisions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theme/theme1.xml><?xml version="1.0" encoding="utf-8"?>
<a:theme xmlns:a="http://schemas.openxmlformats.org/drawingml/2006/main" name="Orbit">
  <a:themeElements>
    <a:clrScheme name="">
      <a:dk1>
        <a:srgbClr val="800000"/>
      </a:dk1>
      <a:lt1>
        <a:srgbClr val="FFFFFF"/>
      </a:lt1>
      <a:dk2>
        <a:srgbClr val="000000"/>
      </a:dk2>
      <a:lt2>
        <a:srgbClr val="FFFF7D"/>
      </a:lt2>
      <a:accent1>
        <a:srgbClr val="B40022"/>
      </a:accent1>
      <a:accent2>
        <a:srgbClr val="FFA1A1"/>
      </a:accent2>
      <a:accent3>
        <a:srgbClr val="AAAAAA"/>
      </a:accent3>
      <a:accent4>
        <a:srgbClr val="DADADA"/>
      </a:accent4>
      <a:accent5>
        <a:srgbClr val="D6AAAB"/>
      </a:accent5>
      <a:accent6>
        <a:srgbClr val="E79191"/>
      </a:accent6>
      <a:hlink>
        <a:srgbClr val="FFFFCC"/>
      </a:hlink>
      <a:folHlink>
        <a:srgbClr val="FFCC66"/>
      </a:folHlink>
    </a:clrScheme>
    <a:fontScheme name="Orbi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10">
        <a:dk1>
          <a:srgbClr val="8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Gradient1</Template>
  <TotalTime>1575</TotalTime>
  <Words>459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Orbit</vt:lpstr>
      <vt:lpstr>Keeping the Unity of the Spirit</vt:lpstr>
      <vt:lpstr>Keeping the Unity of the Spirit</vt:lpstr>
      <vt:lpstr>Keeping the Unity of the Spirit</vt:lpstr>
      <vt:lpstr>What Is the “Unity of the Spirit”?</vt:lpstr>
      <vt:lpstr>It Is “of the SPIRIT,” Not of...</vt:lpstr>
      <vt:lpstr>Must Leave the Word Unchanged</vt:lpstr>
      <vt:lpstr>If Unity Provided for by Word...</vt:lpstr>
      <vt:lpstr>Bounds of Proper Unity</vt:lpstr>
    </vt:vector>
  </TitlesOfParts>
  <Company>User Corp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User</dc:creator>
  <cp:lastModifiedBy>Harry</cp:lastModifiedBy>
  <cp:revision>11</cp:revision>
  <dcterms:created xsi:type="dcterms:W3CDTF">2002-10-12T20:18:16Z</dcterms:created>
  <dcterms:modified xsi:type="dcterms:W3CDTF">2016-04-17T12:23:23Z</dcterms:modified>
</cp:coreProperties>
</file>