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 id="264"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FFFF"/>
    <a:srgbClr val="260000"/>
    <a:srgbClr val="000000"/>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41" d="100"/>
          <a:sy n="41" d="100"/>
        </p:scale>
        <p:origin x="702" y="42"/>
      </p:cViewPr>
      <p:guideLst>
        <p:guide orient="horz" pos="2160"/>
        <p:guide pos="2880"/>
      </p:guideLst>
    </p:cSldViewPr>
  </p:slideViewPr>
  <p:outlineViewPr>
    <p:cViewPr>
      <p:scale>
        <a:sx n="33" d="100"/>
        <a:sy n="33" d="100"/>
      </p:scale>
      <p:origin x="0" y="41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21E70E-58C1-40BB-933D-12158A4CBCDF}"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294148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21E70E-58C1-40BB-933D-12158A4CBCDF}"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58972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21E70E-58C1-40BB-933D-12158A4CBCDF}"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63072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21E70E-58C1-40BB-933D-12158A4CBCDF}"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3500089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21E70E-58C1-40BB-933D-12158A4CBCDF}"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39502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21E70E-58C1-40BB-933D-12158A4CBCDF}"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264986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21E70E-58C1-40BB-933D-12158A4CBCDF}" type="datetimeFigureOut">
              <a:rPr lang="en-US" smtClean="0"/>
              <a:t>4/17/2016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123668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21E70E-58C1-40BB-933D-12158A4CBCDF}" type="datetimeFigureOut">
              <a:rPr lang="en-US" smtClean="0"/>
              <a:t>4/17/2016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241684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1E70E-58C1-40BB-933D-12158A4CBCDF}" type="datetimeFigureOut">
              <a:rPr lang="en-US" smtClean="0"/>
              <a:t>4/17/2016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143984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21E70E-58C1-40BB-933D-12158A4CBCDF}"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319010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21E70E-58C1-40BB-933D-12158A4CBCDF}"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D267C-1E07-43D1-82CA-486996BEBE71}" type="slidenum">
              <a:rPr lang="en-US" smtClean="0"/>
              <a:t>‹#›</a:t>
            </a:fld>
            <a:endParaRPr lang="en-US"/>
          </a:p>
        </p:txBody>
      </p:sp>
    </p:spTree>
    <p:extLst>
      <p:ext uri="{BB962C8B-B14F-4D97-AF65-F5344CB8AC3E}">
        <p14:creationId xmlns:p14="http://schemas.microsoft.com/office/powerpoint/2010/main" val="302167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260000"/>
            </a:gs>
            <a:gs pos="0">
              <a:srgbClr val="7A0000"/>
            </a:gs>
            <a:gs pos="100000">
              <a:srgbClr val="000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CA21E70E-58C1-40BB-933D-12158A4CBCDF}" type="datetimeFigureOut">
              <a:rPr lang="en-US" smtClean="0"/>
              <a:pPr/>
              <a:t>4/17/2016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364D267C-1E07-43D1-82CA-486996BEBE71}" type="slidenum">
              <a:rPr lang="en-US" smtClean="0"/>
              <a:pPr/>
              <a:t>‹#›</a:t>
            </a:fld>
            <a:endParaRPr lang="en-US" dirty="0"/>
          </a:p>
        </p:txBody>
      </p:sp>
    </p:spTree>
    <p:extLst>
      <p:ext uri="{BB962C8B-B14F-4D97-AF65-F5344CB8AC3E}">
        <p14:creationId xmlns:p14="http://schemas.microsoft.com/office/powerpoint/2010/main" val="2056984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581399"/>
          </a:xfrm>
        </p:spPr>
        <p:txBody>
          <a:bodyPr>
            <a:noAutofit/>
          </a:bodyPr>
          <a:lstStyle/>
          <a:p>
            <a:pPr>
              <a:lnSpc>
                <a:spcPct val="90000"/>
              </a:lnSpc>
            </a:pPr>
            <a:r>
              <a:rPr lang="en-US" sz="9000" b="1" dirty="0">
                <a:solidFill>
                  <a:srgbClr val="FFFF00"/>
                </a:solidFill>
              </a:rPr>
              <a:t>S</a:t>
            </a:r>
            <a:r>
              <a:rPr lang="en-US" sz="9000" b="1" cap="small" dirty="0">
                <a:solidFill>
                  <a:srgbClr val="FFFF00"/>
                </a:solidFill>
              </a:rPr>
              <a:t>triving</a:t>
            </a:r>
            <a:r>
              <a:rPr lang="en-US" sz="9600" b="1" cap="small" dirty="0">
                <a:solidFill>
                  <a:srgbClr val="FFFF00"/>
                </a:solidFill>
              </a:rPr>
              <a:t> </a:t>
            </a:r>
            <a:r>
              <a:rPr lang="en-US" sz="8600" b="1" dirty="0">
                <a:solidFill>
                  <a:srgbClr val="FFFF00"/>
                </a:solidFill>
              </a:rPr>
              <a:t>to Enter</a:t>
            </a:r>
            <a:br>
              <a:rPr lang="en-US" sz="8000" b="1" dirty="0">
                <a:solidFill>
                  <a:srgbClr val="FFFF00"/>
                </a:solidFill>
              </a:rPr>
            </a:br>
            <a:r>
              <a:rPr lang="en-US" sz="7200" i="1" dirty="0">
                <a:solidFill>
                  <a:srgbClr val="FFFF00"/>
                </a:solidFill>
              </a:rPr>
              <a:t>Or Just</a:t>
            </a:r>
            <a:br>
              <a:rPr lang="en-US" sz="8000" b="1" dirty="0">
                <a:solidFill>
                  <a:srgbClr val="FFFF00"/>
                </a:solidFill>
              </a:rPr>
            </a:br>
            <a:r>
              <a:rPr lang="en-US" sz="8600" b="1" i="1" dirty="0">
                <a:solidFill>
                  <a:srgbClr val="FFFF00"/>
                </a:solidFill>
              </a:rPr>
              <a:t>S</a:t>
            </a:r>
            <a:r>
              <a:rPr lang="en-US" sz="8600" b="1" i="1" cap="small" dirty="0">
                <a:solidFill>
                  <a:srgbClr val="FFFF00"/>
                </a:solidFill>
              </a:rPr>
              <a:t>eeking</a:t>
            </a:r>
            <a:r>
              <a:rPr lang="en-US" sz="8600" b="1" i="1" dirty="0">
                <a:solidFill>
                  <a:srgbClr val="FFFF00"/>
                </a:solidFill>
              </a:rPr>
              <a:t> to Enter?</a:t>
            </a:r>
          </a:p>
        </p:txBody>
      </p:sp>
      <p:sp>
        <p:nvSpPr>
          <p:cNvPr id="3" name="Subtitle 2"/>
          <p:cNvSpPr>
            <a:spLocks noGrp="1"/>
          </p:cNvSpPr>
          <p:nvPr>
            <p:ph type="subTitle" idx="1"/>
          </p:nvPr>
        </p:nvSpPr>
        <p:spPr>
          <a:xfrm>
            <a:off x="1371600" y="4038600"/>
            <a:ext cx="6400800" cy="1752600"/>
          </a:xfrm>
        </p:spPr>
        <p:txBody>
          <a:bodyPr>
            <a:normAutofit/>
          </a:bodyPr>
          <a:lstStyle/>
          <a:p>
            <a:r>
              <a:rPr lang="en-US" sz="4800" b="1" i="1" dirty="0">
                <a:solidFill>
                  <a:schemeClr val="bg1"/>
                </a:solidFill>
              </a:rPr>
              <a:t>Luke 13:22-28</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657600"/>
            <a:ext cx="2400300" cy="3200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657600"/>
            <a:ext cx="2133600" cy="3200400"/>
          </a:xfrm>
          <a:prstGeom prst="rect">
            <a:avLst/>
          </a:prstGeom>
        </p:spPr>
      </p:pic>
    </p:spTree>
    <p:extLst>
      <p:ext uri="{BB962C8B-B14F-4D97-AF65-F5344CB8AC3E}">
        <p14:creationId xmlns:p14="http://schemas.microsoft.com/office/powerpoint/2010/main" val="66207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b="1" dirty="0">
                <a:solidFill>
                  <a:srgbClr val="FFFF00"/>
                </a:solidFill>
              </a:rPr>
              <a:t>Luke 13:22-28</a:t>
            </a:r>
          </a:p>
        </p:txBody>
      </p:sp>
      <p:sp>
        <p:nvSpPr>
          <p:cNvPr id="5" name="TextBox 4"/>
          <p:cNvSpPr txBox="1"/>
          <p:nvPr/>
        </p:nvSpPr>
        <p:spPr>
          <a:xfrm>
            <a:off x="228600" y="762000"/>
            <a:ext cx="8839200" cy="6038191"/>
          </a:xfrm>
          <a:prstGeom prst="rect">
            <a:avLst/>
          </a:prstGeom>
          <a:noFill/>
        </p:spPr>
        <p:txBody>
          <a:bodyPr wrap="square" rtlCol="0">
            <a:spAutoFit/>
          </a:bodyPr>
          <a:lstStyle/>
          <a:p>
            <a:pPr>
              <a:lnSpc>
                <a:spcPct val="92000"/>
              </a:lnSpc>
            </a:pPr>
            <a:r>
              <a:rPr lang="en-US" sz="2800" b="1" baseline="30000" dirty="0">
                <a:solidFill>
                  <a:schemeClr val="bg1"/>
                </a:solidFill>
                <a:latin typeface="Times New Roman" panose="02020603050405020304" pitchFamily="18" charset="0"/>
                <a:cs typeface="Times New Roman" panose="02020603050405020304" pitchFamily="18" charset="0"/>
              </a:rPr>
              <a:t>22 </a:t>
            </a:r>
            <a:r>
              <a:rPr lang="en-US" sz="2800" dirty="0">
                <a:solidFill>
                  <a:schemeClr val="bg1"/>
                </a:solidFill>
                <a:latin typeface="Times New Roman" panose="02020603050405020304" pitchFamily="18" charset="0"/>
                <a:cs typeface="Times New Roman" panose="02020603050405020304" pitchFamily="18" charset="0"/>
              </a:rPr>
              <a:t>And He went through the cities and villages, teaching, and journeying toward Jerusalem. </a:t>
            </a:r>
            <a:r>
              <a:rPr lang="en-US" sz="2800" b="1" baseline="30000" dirty="0">
                <a:solidFill>
                  <a:schemeClr val="bg1"/>
                </a:solidFill>
                <a:latin typeface="Times New Roman" panose="02020603050405020304" pitchFamily="18" charset="0"/>
                <a:cs typeface="Times New Roman" panose="02020603050405020304" pitchFamily="18" charset="0"/>
              </a:rPr>
              <a:t>23 </a:t>
            </a:r>
            <a:r>
              <a:rPr lang="en-US" sz="2800" dirty="0">
                <a:solidFill>
                  <a:schemeClr val="bg1"/>
                </a:solidFill>
                <a:latin typeface="Times New Roman" panose="02020603050405020304" pitchFamily="18" charset="0"/>
                <a:cs typeface="Times New Roman" panose="02020603050405020304" pitchFamily="18" charset="0"/>
              </a:rPr>
              <a:t>Then one said to Him, “Lord, are there few who are saved?” And He said to them, </a:t>
            </a:r>
            <a:r>
              <a:rPr lang="en-US" sz="2800" b="1" baseline="30000" dirty="0">
                <a:solidFill>
                  <a:schemeClr val="bg1"/>
                </a:solidFill>
                <a:latin typeface="Times New Roman" panose="02020603050405020304" pitchFamily="18" charset="0"/>
                <a:cs typeface="Times New Roman" panose="02020603050405020304" pitchFamily="18" charset="0"/>
              </a:rPr>
              <a:t>24 </a:t>
            </a:r>
            <a:r>
              <a:rPr lang="en-US" sz="2800" dirty="0">
                <a:solidFill>
                  <a:schemeClr val="bg1"/>
                </a:solidFill>
                <a:latin typeface="Times New Roman" panose="02020603050405020304" pitchFamily="18" charset="0"/>
                <a:cs typeface="Times New Roman" panose="02020603050405020304" pitchFamily="18" charset="0"/>
              </a:rPr>
              <a:t>“Strive to enter through the narrow gate, for many, I say to you, will seek to enter and will not be able. </a:t>
            </a:r>
            <a:r>
              <a:rPr lang="en-US" sz="2800" b="1" baseline="30000" dirty="0">
                <a:solidFill>
                  <a:schemeClr val="bg1"/>
                </a:solidFill>
                <a:latin typeface="Times New Roman" panose="02020603050405020304" pitchFamily="18" charset="0"/>
                <a:cs typeface="Times New Roman" panose="02020603050405020304" pitchFamily="18" charset="0"/>
              </a:rPr>
              <a:t>25 </a:t>
            </a:r>
            <a:r>
              <a:rPr lang="en-US" sz="2800" dirty="0">
                <a:solidFill>
                  <a:schemeClr val="bg1"/>
                </a:solidFill>
                <a:latin typeface="Times New Roman" panose="02020603050405020304" pitchFamily="18" charset="0"/>
                <a:cs typeface="Times New Roman" panose="02020603050405020304" pitchFamily="18" charset="0"/>
              </a:rPr>
              <a:t>When once the Master of the house has risen up and shut the door, and you begin to stand outside and knock at the door, saying, ‘Lord, Lord, open for us,’ and He will answer and say to you, ‘I do not know you, where you are from,’ </a:t>
            </a:r>
            <a:r>
              <a:rPr lang="en-US" sz="2800" b="1" baseline="30000" dirty="0">
                <a:solidFill>
                  <a:schemeClr val="bg1"/>
                </a:solidFill>
                <a:latin typeface="Times New Roman" panose="02020603050405020304" pitchFamily="18" charset="0"/>
                <a:cs typeface="Times New Roman" panose="02020603050405020304" pitchFamily="18" charset="0"/>
              </a:rPr>
              <a:t>26 </a:t>
            </a:r>
            <a:r>
              <a:rPr lang="en-US" sz="2800" dirty="0">
                <a:solidFill>
                  <a:schemeClr val="bg1"/>
                </a:solidFill>
                <a:latin typeface="Times New Roman" panose="02020603050405020304" pitchFamily="18" charset="0"/>
                <a:cs typeface="Times New Roman" panose="02020603050405020304" pitchFamily="18" charset="0"/>
              </a:rPr>
              <a:t>then you will begin to say, ‘We ate and drank in Your presence, and You taught in our streets.’ </a:t>
            </a:r>
            <a:r>
              <a:rPr lang="en-US" sz="2800" b="1" baseline="30000" dirty="0">
                <a:solidFill>
                  <a:schemeClr val="bg1"/>
                </a:solidFill>
                <a:latin typeface="Times New Roman" panose="02020603050405020304" pitchFamily="18" charset="0"/>
                <a:cs typeface="Times New Roman" panose="02020603050405020304" pitchFamily="18" charset="0"/>
              </a:rPr>
              <a:t>27 </a:t>
            </a:r>
            <a:r>
              <a:rPr lang="en-US" sz="2800" dirty="0">
                <a:solidFill>
                  <a:schemeClr val="bg1"/>
                </a:solidFill>
                <a:latin typeface="Times New Roman" panose="02020603050405020304" pitchFamily="18" charset="0"/>
                <a:cs typeface="Times New Roman" panose="02020603050405020304" pitchFamily="18" charset="0"/>
              </a:rPr>
              <a:t>But He will say, ‘I tell you I do not know you, where you are from. Depart from Me, all you workers of iniquity.’ </a:t>
            </a:r>
            <a:r>
              <a:rPr lang="en-US" sz="2800" b="1" baseline="30000" dirty="0">
                <a:solidFill>
                  <a:schemeClr val="bg1"/>
                </a:solidFill>
                <a:latin typeface="Times New Roman" panose="02020603050405020304" pitchFamily="18" charset="0"/>
                <a:cs typeface="Times New Roman" panose="02020603050405020304" pitchFamily="18" charset="0"/>
              </a:rPr>
              <a:t>28 </a:t>
            </a:r>
            <a:r>
              <a:rPr lang="en-US" sz="2800" dirty="0">
                <a:solidFill>
                  <a:schemeClr val="bg1"/>
                </a:solidFill>
                <a:latin typeface="Times New Roman" panose="02020603050405020304" pitchFamily="18" charset="0"/>
                <a:cs typeface="Times New Roman" panose="02020603050405020304" pitchFamily="18" charset="0"/>
              </a:rPr>
              <a:t>There will be weeping and gnashing of teeth, when you see Abraham and Isaac and Jacob and all the prophets in the kingdom of God, and yourselves thrust out.”</a:t>
            </a:r>
          </a:p>
        </p:txBody>
      </p:sp>
    </p:spTree>
    <p:extLst>
      <p:ext uri="{BB962C8B-B14F-4D97-AF65-F5344CB8AC3E}">
        <p14:creationId xmlns:p14="http://schemas.microsoft.com/office/powerpoint/2010/main" val="2814666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a:bodyPr>
          <a:lstStyle/>
          <a:p>
            <a:r>
              <a:rPr lang="en-US" sz="4800" b="1" dirty="0">
                <a:solidFill>
                  <a:srgbClr val="FFFF00"/>
                </a:solidFill>
              </a:rPr>
              <a:t>Meaning of Word “</a:t>
            </a:r>
            <a:r>
              <a:rPr lang="en-US" sz="5400" b="1" dirty="0">
                <a:solidFill>
                  <a:srgbClr val="FFFF00"/>
                </a:solidFill>
              </a:rPr>
              <a:t>S</a:t>
            </a:r>
            <a:r>
              <a:rPr lang="en-US" sz="5400" b="1" cap="small" dirty="0">
                <a:solidFill>
                  <a:srgbClr val="FFFF00"/>
                </a:solidFill>
              </a:rPr>
              <a:t>trive</a:t>
            </a:r>
            <a:r>
              <a:rPr lang="en-US" sz="4800" b="1" dirty="0">
                <a:solidFill>
                  <a:srgbClr val="FFFF00"/>
                </a:solidFill>
              </a:rPr>
              <a:t>”</a:t>
            </a:r>
          </a:p>
        </p:txBody>
      </p:sp>
      <p:sp>
        <p:nvSpPr>
          <p:cNvPr id="4" name="Content Placeholder 3"/>
          <p:cNvSpPr>
            <a:spLocks noGrp="1"/>
          </p:cNvSpPr>
          <p:nvPr>
            <p:ph idx="1"/>
          </p:nvPr>
        </p:nvSpPr>
        <p:spPr>
          <a:xfrm>
            <a:off x="0" y="1143000"/>
            <a:ext cx="9144000" cy="5715000"/>
          </a:xfrm>
        </p:spPr>
        <p:txBody>
          <a:bodyPr>
            <a:normAutofit/>
          </a:bodyPr>
          <a:lstStyle/>
          <a:p>
            <a:pPr>
              <a:buClr>
                <a:srgbClr val="FFFF00"/>
              </a:buClr>
            </a:pPr>
            <a:r>
              <a:rPr lang="en-US" dirty="0">
                <a:solidFill>
                  <a:schemeClr val="bg1"/>
                </a:solidFill>
              </a:rPr>
              <a:t>Word from original language is </a:t>
            </a:r>
            <a:r>
              <a:rPr lang="en-US" b="1" i="1" dirty="0" err="1">
                <a:solidFill>
                  <a:srgbClr val="00FFFF"/>
                </a:solidFill>
              </a:rPr>
              <a:t>agōnizomai</a:t>
            </a:r>
            <a:endParaRPr lang="en-US" b="1" i="1" dirty="0">
              <a:solidFill>
                <a:srgbClr val="00FFFF"/>
              </a:solidFill>
            </a:endParaRPr>
          </a:p>
          <a:p>
            <a:pPr lvl="1">
              <a:buClr>
                <a:srgbClr val="00FFFF"/>
              </a:buClr>
            </a:pPr>
            <a:r>
              <a:rPr lang="en-US" dirty="0">
                <a:solidFill>
                  <a:srgbClr val="FFFF66"/>
                </a:solidFill>
              </a:rPr>
              <a:t>To struggle, fight or labor fervently; literally (to compete for a prize), figuratively (to contend with an adversary)</a:t>
            </a:r>
          </a:p>
          <a:p>
            <a:pPr lvl="1">
              <a:buClr>
                <a:srgbClr val="00FFFF"/>
              </a:buClr>
            </a:pPr>
            <a:r>
              <a:rPr lang="en-US" dirty="0">
                <a:solidFill>
                  <a:srgbClr val="FFFF66"/>
                </a:solidFill>
              </a:rPr>
              <a:t>Thayer – to contend with adversary, difficulty or danger; to endeavor with strenuous zeal to obtain something</a:t>
            </a:r>
          </a:p>
          <a:p>
            <a:pPr>
              <a:buClr>
                <a:srgbClr val="FFFF00"/>
              </a:buClr>
            </a:pPr>
            <a:r>
              <a:rPr lang="en-US" dirty="0">
                <a:solidFill>
                  <a:schemeClr val="bg1"/>
                </a:solidFill>
              </a:rPr>
              <a:t>Parallel to “narrow gate” or way of Matt. 7:13-14</a:t>
            </a:r>
            <a:endParaRPr lang="en-US" b="1" i="1" dirty="0">
              <a:solidFill>
                <a:srgbClr val="00FFFF"/>
              </a:solidFill>
            </a:endParaRPr>
          </a:p>
          <a:p>
            <a:pPr lvl="1">
              <a:buClr>
                <a:srgbClr val="00FFFF"/>
              </a:buClr>
            </a:pPr>
            <a:r>
              <a:rPr lang="en-US" dirty="0">
                <a:solidFill>
                  <a:srgbClr val="FFFF66"/>
                </a:solidFill>
              </a:rPr>
              <a:t>“Difficult is the way…” (NKJV) – “Narrow way” (KJV)</a:t>
            </a:r>
          </a:p>
          <a:p>
            <a:pPr lvl="1">
              <a:buClr>
                <a:srgbClr val="00FFFF"/>
              </a:buClr>
            </a:pPr>
            <a:r>
              <a:rPr lang="en-US" dirty="0">
                <a:solidFill>
                  <a:srgbClr val="FFFF66"/>
                </a:solidFill>
              </a:rPr>
              <a:t>“The way is hard…” (ESV)</a:t>
            </a:r>
          </a:p>
          <a:p>
            <a:pPr lvl="1">
              <a:buClr>
                <a:srgbClr val="00FFFF"/>
              </a:buClr>
            </a:pPr>
            <a:r>
              <a:rPr lang="en-US" dirty="0">
                <a:solidFill>
                  <a:srgbClr val="FFFF66"/>
                </a:solidFill>
              </a:rPr>
              <a:t>Word is </a:t>
            </a:r>
            <a:r>
              <a:rPr lang="en-US" b="1" i="1" dirty="0" err="1">
                <a:solidFill>
                  <a:srgbClr val="00FFFF"/>
                </a:solidFill>
              </a:rPr>
              <a:t>thlibō</a:t>
            </a:r>
            <a:r>
              <a:rPr lang="en-US" i="1" dirty="0">
                <a:solidFill>
                  <a:srgbClr val="FFFF66"/>
                </a:solidFill>
              </a:rPr>
              <a:t> </a:t>
            </a:r>
            <a:r>
              <a:rPr lang="en-US" dirty="0">
                <a:solidFill>
                  <a:srgbClr val="FFFF66"/>
                </a:solidFill>
              </a:rPr>
              <a:t>– “to press hard upon, afflict, distress”</a:t>
            </a:r>
          </a:p>
          <a:p>
            <a:pPr lvl="1">
              <a:buClr>
                <a:srgbClr val="00FFFF"/>
              </a:buClr>
            </a:pPr>
            <a:r>
              <a:rPr lang="en-US" dirty="0">
                <a:solidFill>
                  <a:srgbClr val="FFFF66"/>
                </a:solidFill>
              </a:rPr>
              <a:t>Used to denote one squeezing through an obstacle</a:t>
            </a:r>
          </a:p>
          <a:p>
            <a:pPr>
              <a:buClr>
                <a:srgbClr val="FFFF00"/>
              </a:buClr>
            </a:pPr>
            <a:r>
              <a:rPr lang="en-US" b="1" dirty="0">
                <a:solidFill>
                  <a:schemeClr val="bg1"/>
                </a:solidFill>
              </a:rPr>
              <a:t>Conveys a very difficult path requiring struggle</a:t>
            </a:r>
            <a:endParaRPr lang="en-US" b="1" dirty="0">
              <a:solidFill>
                <a:srgbClr val="FFFF66"/>
              </a:solidFill>
            </a:endParaRPr>
          </a:p>
        </p:txBody>
      </p:sp>
    </p:spTree>
    <p:extLst>
      <p:ext uri="{BB962C8B-B14F-4D97-AF65-F5344CB8AC3E}">
        <p14:creationId xmlns:p14="http://schemas.microsoft.com/office/powerpoint/2010/main" val="236477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2392362"/>
          </a:xfrm>
        </p:spPr>
        <p:txBody>
          <a:bodyPr>
            <a:normAutofit/>
          </a:bodyPr>
          <a:lstStyle/>
          <a:p>
            <a:r>
              <a:rPr lang="en-US" sz="5400" b="1" dirty="0">
                <a:solidFill>
                  <a:srgbClr val="FFFF00"/>
                </a:solidFill>
              </a:rPr>
              <a:t>The</a:t>
            </a:r>
            <a:br>
              <a:rPr lang="en-US" sz="5400" b="1" dirty="0">
                <a:solidFill>
                  <a:srgbClr val="FFFF00"/>
                </a:solidFill>
              </a:rPr>
            </a:br>
            <a:r>
              <a:rPr lang="en-US" sz="5400" b="1" dirty="0">
                <a:solidFill>
                  <a:srgbClr val="FFFF00"/>
                </a:solidFill>
              </a:rPr>
              <a:t>Difference</a:t>
            </a:r>
          </a:p>
        </p:txBody>
      </p:sp>
      <p:sp>
        <p:nvSpPr>
          <p:cNvPr id="7" name="Text Placeholder 6"/>
          <p:cNvSpPr>
            <a:spLocks noGrp="1"/>
          </p:cNvSpPr>
          <p:nvPr>
            <p:ph type="body" idx="1"/>
          </p:nvPr>
        </p:nvSpPr>
        <p:spPr>
          <a:xfrm>
            <a:off x="152400" y="3627438"/>
            <a:ext cx="2743200" cy="639762"/>
          </a:xfrm>
        </p:spPr>
        <p:txBody>
          <a:bodyPr anchor="ctr">
            <a:noAutofit/>
          </a:bodyPr>
          <a:lstStyle/>
          <a:p>
            <a:pPr algn="ctr"/>
            <a:r>
              <a:rPr lang="en-US" sz="3600" dirty="0">
                <a:solidFill>
                  <a:schemeClr val="bg1"/>
                </a:solidFill>
              </a:rPr>
              <a:t>Striving</a:t>
            </a:r>
          </a:p>
        </p:txBody>
      </p:sp>
      <p:sp>
        <p:nvSpPr>
          <p:cNvPr id="4" name="Content Placeholder 3"/>
          <p:cNvSpPr>
            <a:spLocks noGrp="1"/>
          </p:cNvSpPr>
          <p:nvPr>
            <p:ph sz="half" idx="2"/>
          </p:nvPr>
        </p:nvSpPr>
        <p:spPr>
          <a:xfrm>
            <a:off x="152400" y="4343400"/>
            <a:ext cx="2971800" cy="2514600"/>
          </a:xfrm>
        </p:spPr>
        <p:txBody>
          <a:bodyPr>
            <a:normAutofit/>
          </a:bodyPr>
          <a:lstStyle/>
          <a:p>
            <a:pPr>
              <a:buClr>
                <a:srgbClr val="FFFF00"/>
              </a:buClr>
            </a:pPr>
            <a:r>
              <a:rPr lang="en-US" sz="3200" dirty="0">
                <a:solidFill>
                  <a:schemeClr val="bg1"/>
                </a:solidFill>
              </a:rPr>
              <a:t>Intensity</a:t>
            </a:r>
          </a:p>
          <a:p>
            <a:pPr>
              <a:buClr>
                <a:srgbClr val="FFFF00"/>
              </a:buClr>
            </a:pPr>
            <a:r>
              <a:rPr lang="en-US" sz="3200" dirty="0">
                <a:solidFill>
                  <a:schemeClr val="bg1"/>
                </a:solidFill>
              </a:rPr>
              <a:t>Struggle</a:t>
            </a:r>
          </a:p>
          <a:p>
            <a:pPr>
              <a:buClr>
                <a:srgbClr val="FFFF00"/>
              </a:buClr>
            </a:pPr>
            <a:r>
              <a:rPr lang="en-US" sz="3200" dirty="0">
                <a:solidFill>
                  <a:schemeClr val="bg1"/>
                </a:solidFill>
              </a:rPr>
              <a:t>Difficult task</a:t>
            </a:r>
          </a:p>
          <a:p>
            <a:pPr>
              <a:buClr>
                <a:srgbClr val="FFFF00"/>
              </a:buClr>
            </a:pPr>
            <a:r>
              <a:rPr lang="en-US" sz="3200" dirty="0">
                <a:solidFill>
                  <a:schemeClr val="bg1"/>
                </a:solidFill>
              </a:rPr>
              <a:t>Few undertake</a:t>
            </a:r>
          </a:p>
        </p:txBody>
      </p:sp>
      <p:sp>
        <p:nvSpPr>
          <p:cNvPr id="8" name="Text Placeholder 7"/>
          <p:cNvSpPr>
            <a:spLocks noGrp="1"/>
          </p:cNvSpPr>
          <p:nvPr>
            <p:ph type="body" sz="quarter" idx="3"/>
          </p:nvPr>
        </p:nvSpPr>
        <p:spPr>
          <a:xfrm>
            <a:off x="6324600" y="3627438"/>
            <a:ext cx="2667000" cy="639762"/>
          </a:xfrm>
        </p:spPr>
        <p:txBody>
          <a:bodyPr anchor="ctr">
            <a:noAutofit/>
          </a:bodyPr>
          <a:lstStyle/>
          <a:p>
            <a:pPr algn="ctr"/>
            <a:r>
              <a:rPr lang="en-US" sz="3600" dirty="0">
                <a:solidFill>
                  <a:srgbClr val="FFFF66"/>
                </a:solidFill>
              </a:rPr>
              <a:t>Seeking</a:t>
            </a:r>
          </a:p>
        </p:txBody>
      </p:sp>
      <p:sp>
        <p:nvSpPr>
          <p:cNvPr id="9" name="Content Placeholder 8"/>
          <p:cNvSpPr>
            <a:spLocks noGrp="1"/>
          </p:cNvSpPr>
          <p:nvPr>
            <p:ph sz="quarter" idx="4"/>
          </p:nvPr>
        </p:nvSpPr>
        <p:spPr>
          <a:xfrm>
            <a:off x="5943600" y="4343400"/>
            <a:ext cx="3352800" cy="2514600"/>
          </a:xfrm>
        </p:spPr>
        <p:txBody>
          <a:bodyPr>
            <a:normAutofit/>
          </a:bodyPr>
          <a:lstStyle/>
          <a:p>
            <a:pPr>
              <a:buClr>
                <a:srgbClr val="FFC000"/>
              </a:buClr>
            </a:pPr>
            <a:r>
              <a:rPr lang="en-US" sz="3200" dirty="0">
                <a:solidFill>
                  <a:srgbClr val="FFFF66"/>
                </a:solidFill>
              </a:rPr>
              <a:t>Lack Intensity</a:t>
            </a:r>
          </a:p>
          <a:p>
            <a:pPr>
              <a:buClr>
                <a:srgbClr val="FFC000"/>
              </a:buClr>
            </a:pPr>
            <a:r>
              <a:rPr lang="en-US" sz="3200" dirty="0">
                <a:solidFill>
                  <a:srgbClr val="FFFF66"/>
                </a:solidFill>
              </a:rPr>
              <a:t>Desire</a:t>
            </a:r>
          </a:p>
          <a:p>
            <a:pPr>
              <a:buClr>
                <a:srgbClr val="FFC000"/>
              </a:buClr>
            </a:pPr>
            <a:r>
              <a:rPr lang="en-US" sz="3200" dirty="0">
                <a:solidFill>
                  <a:srgbClr val="FFFF66"/>
                </a:solidFill>
              </a:rPr>
              <a:t>Want easiest</a:t>
            </a:r>
          </a:p>
          <a:p>
            <a:pPr>
              <a:buClr>
                <a:srgbClr val="FFC000"/>
              </a:buClr>
            </a:pPr>
            <a:r>
              <a:rPr lang="en-US" sz="3200" dirty="0">
                <a:solidFill>
                  <a:srgbClr val="FFFF66"/>
                </a:solidFill>
              </a:rPr>
              <a:t>Favored</a:t>
            </a:r>
            <a:r>
              <a:rPr lang="en-US" sz="2000" dirty="0">
                <a:solidFill>
                  <a:srgbClr val="FFFF66"/>
                </a:solidFill>
              </a:rPr>
              <a:t> </a:t>
            </a:r>
            <a:r>
              <a:rPr lang="en-US" sz="3200" dirty="0">
                <a:solidFill>
                  <a:srgbClr val="FFFF66"/>
                </a:solidFill>
              </a:rPr>
              <a:t>by</a:t>
            </a:r>
            <a:r>
              <a:rPr lang="en-US" sz="2000" dirty="0">
                <a:solidFill>
                  <a:srgbClr val="FFFF66"/>
                </a:solidFill>
              </a:rPr>
              <a:t> </a:t>
            </a:r>
            <a:r>
              <a:rPr lang="en-US" sz="3200" dirty="0">
                <a:solidFill>
                  <a:srgbClr val="FFFF66"/>
                </a:solidFill>
              </a:rPr>
              <a:t>many</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0"/>
            <a:ext cx="2743200" cy="365760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0"/>
            <a:ext cx="2667000" cy="3657600"/>
          </a:xfrm>
          <a:prstGeom prst="rect">
            <a:avLst/>
          </a:prstGeom>
        </p:spPr>
      </p:pic>
    </p:spTree>
    <p:extLst>
      <p:ext uri="{BB962C8B-B14F-4D97-AF65-F5344CB8AC3E}">
        <p14:creationId xmlns:p14="http://schemas.microsoft.com/office/powerpoint/2010/main" val="429483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additive="base">
                                        <p:cTn id="25" dur="5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 calcmode="lin" valueType="num">
                                      <p:cBhvr additive="base">
                                        <p:cTn id="37" dur="50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anim calcmode="lin" valueType="num">
                                      <p:cBhvr additive="base">
                                        <p:cTn id="49" dur="500" fill="hold"/>
                                        <p:tgtEl>
                                          <p:spTgt spid="9">
                                            <p:txEl>
                                              <p:pRg st="3" end="3"/>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74638"/>
            <a:ext cx="9144000" cy="1935162"/>
          </a:xfrm>
        </p:spPr>
        <p:txBody>
          <a:bodyPr>
            <a:normAutofit fontScale="90000"/>
          </a:bodyPr>
          <a:lstStyle/>
          <a:p>
            <a:r>
              <a:rPr lang="en-US" sz="6600" b="1" dirty="0">
                <a:solidFill>
                  <a:srgbClr val="FFFF00"/>
                </a:solidFill>
              </a:rPr>
              <a:t>Are We Striving or Seeking When It Comes to…</a:t>
            </a:r>
          </a:p>
        </p:txBody>
      </p:sp>
    </p:spTree>
    <p:extLst>
      <p:ext uri="{BB962C8B-B14F-4D97-AF65-F5344CB8AC3E}">
        <p14:creationId xmlns:p14="http://schemas.microsoft.com/office/powerpoint/2010/main" val="374430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76200"/>
            <a:ext cx="9144000" cy="1143000"/>
          </a:xfrm>
        </p:spPr>
        <p:txBody>
          <a:bodyPr anchor="ctr"/>
          <a:lstStyle/>
          <a:p>
            <a:pPr algn="ctr"/>
            <a:r>
              <a:rPr lang="en-US" sz="4700" b="1" dirty="0">
                <a:solidFill>
                  <a:srgbClr val="FFFF00"/>
                </a:solidFill>
                <a:effectLst>
                  <a:outerShdw blurRad="38100" dist="38100" dir="2700000" algn="tl">
                    <a:srgbClr val="000000"/>
                  </a:outerShdw>
                </a:effectLst>
              </a:rPr>
              <a:t>Contend for Faith vs. Compromise</a:t>
            </a:r>
          </a:p>
        </p:txBody>
      </p:sp>
      <p:sp>
        <p:nvSpPr>
          <p:cNvPr id="16387" name="Rectangle 3"/>
          <p:cNvSpPr>
            <a:spLocks noGrp="1" noChangeArrowheads="1"/>
          </p:cNvSpPr>
          <p:nvPr>
            <p:ph type="body" idx="1"/>
          </p:nvPr>
        </p:nvSpPr>
        <p:spPr>
          <a:xfrm>
            <a:off x="0" y="1219200"/>
            <a:ext cx="9144000" cy="5638800"/>
          </a:xfrm>
        </p:spPr>
        <p:txBody>
          <a:bodyPr>
            <a:normAutofit/>
          </a:bodyPr>
          <a:lstStyle/>
          <a:p>
            <a:pPr>
              <a:lnSpc>
                <a:spcPct val="90000"/>
              </a:lnSpc>
              <a:spcBef>
                <a:spcPts val="0"/>
              </a:spcBef>
              <a:spcAft>
                <a:spcPts val="600"/>
              </a:spcAft>
              <a:buClr>
                <a:srgbClr val="FFFF00"/>
              </a:buClr>
              <a:buFont typeface="Arial" pitchFamily="34" charset="0"/>
              <a:buChar char="•"/>
            </a:pPr>
            <a:r>
              <a:rPr lang="en-US" sz="3600" b="1" dirty="0">
                <a:solidFill>
                  <a:schemeClr val="bg1"/>
                </a:solidFill>
              </a:rPr>
              <a:t>World</a:t>
            </a:r>
            <a:r>
              <a:rPr lang="en-US" sz="3600" dirty="0">
                <a:solidFill>
                  <a:schemeClr val="bg1"/>
                </a:solidFill>
              </a:rPr>
              <a:t>: “Be tolerant of all beliefs &amp; practices”</a:t>
            </a:r>
          </a:p>
          <a:p>
            <a:pPr>
              <a:lnSpc>
                <a:spcPct val="90000"/>
              </a:lnSpc>
              <a:spcBef>
                <a:spcPts val="0"/>
              </a:spcBef>
              <a:spcAft>
                <a:spcPts val="600"/>
              </a:spcAft>
              <a:buClr>
                <a:srgbClr val="FFFF00"/>
              </a:buClr>
              <a:buFont typeface="Arial" pitchFamily="34" charset="0"/>
              <a:buChar char="•"/>
            </a:pPr>
            <a:r>
              <a:rPr lang="en-US" sz="3600" b="1" dirty="0">
                <a:solidFill>
                  <a:schemeClr val="bg1"/>
                </a:solidFill>
              </a:rPr>
              <a:t>Bible</a:t>
            </a:r>
            <a:r>
              <a:rPr lang="en-US" sz="3600" dirty="0">
                <a:solidFill>
                  <a:schemeClr val="bg1"/>
                </a:solidFill>
              </a:rPr>
              <a:t>: Must contend, strive &amp; fight for truth</a:t>
            </a:r>
          </a:p>
          <a:p>
            <a:pPr lvl="1">
              <a:lnSpc>
                <a:spcPct val="90000"/>
              </a:lnSpc>
              <a:spcBef>
                <a:spcPts val="0"/>
              </a:spcBef>
              <a:spcAft>
                <a:spcPts val="600"/>
              </a:spcAft>
              <a:buClr>
                <a:srgbClr val="00FFFF"/>
              </a:buClr>
              <a:buFont typeface="Book Antiqua" panose="02040602050305030304" pitchFamily="18" charset="0"/>
              <a:buChar char="−"/>
            </a:pPr>
            <a:r>
              <a:rPr lang="en-US" sz="3200" b="1" i="1" dirty="0">
                <a:solidFill>
                  <a:srgbClr val="FFFF66"/>
                </a:solidFill>
              </a:rPr>
              <a:t>Jude 3</a:t>
            </a:r>
            <a:r>
              <a:rPr lang="en-US" sz="3200" dirty="0"/>
              <a:t>  </a:t>
            </a:r>
            <a:r>
              <a:rPr lang="en-US" sz="3200" dirty="0">
                <a:solidFill>
                  <a:schemeClr val="bg1"/>
                </a:solidFill>
              </a:rPr>
              <a:t>Contend earnestly (</a:t>
            </a:r>
            <a:r>
              <a:rPr lang="en-US" sz="3200" i="1" dirty="0">
                <a:solidFill>
                  <a:schemeClr val="bg1"/>
                </a:solidFill>
              </a:rPr>
              <a:t>epi-</a:t>
            </a:r>
            <a:r>
              <a:rPr lang="en-US" sz="3200" i="1" dirty="0" err="1">
                <a:solidFill>
                  <a:schemeClr val="bg1"/>
                </a:solidFill>
              </a:rPr>
              <a:t>agonidzomai</a:t>
            </a:r>
            <a:r>
              <a:rPr lang="en-US" sz="3200" dirty="0">
                <a:solidFill>
                  <a:schemeClr val="bg1"/>
                </a:solidFill>
              </a:rPr>
              <a:t>)</a:t>
            </a:r>
          </a:p>
          <a:p>
            <a:pPr lvl="1">
              <a:lnSpc>
                <a:spcPct val="90000"/>
              </a:lnSpc>
              <a:spcBef>
                <a:spcPts val="0"/>
              </a:spcBef>
              <a:spcAft>
                <a:spcPts val="600"/>
              </a:spcAft>
              <a:buClr>
                <a:srgbClr val="00FFFF"/>
              </a:buClr>
              <a:buFont typeface="Book Antiqua" panose="02040602050305030304" pitchFamily="18" charset="0"/>
              <a:buChar char="−"/>
            </a:pPr>
            <a:r>
              <a:rPr lang="en-US" sz="3200" b="1" i="1" dirty="0">
                <a:solidFill>
                  <a:srgbClr val="FFFF66"/>
                </a:solidFill>
              </a:rPr>
              <a:t>Phil. 1:27-28</a:t>
            </a:r>
            <a:r>
              <a:rPr lang="en-US" sz="3200" dirty="0"/>
              <a:t>  </a:t>
            </a:r>
            <a:r>
              <a:rPr lang="en-US" sz="3200" dirty="0">
                <a:solidFill>
                  <a:schemeClr val="bg1"/>
                </a:solidFill>
              </a:rPr>
              <a:t>Strive for faith of gospel</a:t>
            </a:r>
          </a:p>
          <a:p>
            <a:pPr lvl="1">
              <a:lnSpc>
                <a:spcPct val="90000"/>
              </a:lnSpc>
              <a:spcBef>
                <a:spcPts val="0"/>
              </a:spcBef>
              <a:spcAft>
                <a:spcPts val="600"/>
              </a:spcAft>
              <a:buClr>
                <a:srgbClr val="00FFFF"/>
              </a:buClr>
              <a:buFont typeface="Book Antiqua" panose="02040602050305030304" pitchFamily="18" charset="0"/>
              <a:buChar char="−"/>
            </a:pPr>
            <a:r>
              <a:rPr lang="en-US" sz="3200" b="1" i="1" dirty="0">
                <a:solidFill>
                  <a:srgbClr val="FFFF66"/>
                </a:solidFill>
              </a:rPr>
              <a:t>1 Tim. 6:12</a:t>
            </a:r>
            <a:r>
              <a:rPr lang="en-US" sz="3200" dirty="0">
                <a:solidFill>
                  <a:schemeClr val="bg1"/>
                </a:solidFill>
              </a:rPr>
              <a:t>  Fight the good fight of faith</a:t>
            </a:r>
          </a:p>
          <a:p>
            <a:pPr lvl="1">
              <a:lnSpc>
                <a:spcPct val="90000"/>
              </a:lnSpc>
              <a:spcBef>
                <a:spcPts val="0"/>
              </a:spcBef>
              <a:spcAft>
                <a:spcPts val="600"/>
              </a:spcAft>
              <a:buClr>
                <a:srgbClr val="00FFFF"/>
              </a:buClr>
              <a:buFont typeface="Book Antiqua" panose="02040602050305030304" pitchFamily="18" charset="0"/>
              <a:buChar char="−"/>
            </a:pPr>
            <a:r>
              <a:rPr lang="en-US" sz="3200" b="1" i="1" dirty="0">
                <a:solidFill>
                  <a:srgbClr val="FFFF66"/>
                </a:solidFill>
              </a:rPr>
              <a:t>2 Tim. 2:14-18</a:t>
            </a:r>
            <a:r>
              <a:rPr lang="en-US" sz="3200" dirty="0"/>
              <a:t>  </a:t>
            </a:r>
            <a:r>
              <a:rPr lang="en-US" sz="3200" dirty="0">
                <a:solidFill>
                  <a:schemeClr val="bg1"/>
                </a:solidFill>
              </a:rPr>
              <a:t>Involves identifying error &amp; </a:t>
            </a:r>
            <a:r>
              <a:rPr lang="en-US" sz="3200" dirty="0" err="1">
                <a:solidFill>
                  <a:schemeClr val="bg1"/>
                </a:solidFill>
              </a:rPr>
              <a:t>errist</a:t>
            </a:r>
            <a:endParaRPr lang="en-US" sz="3200" dirty="0">
              <a:solidFill>
                <a:schemeClr val="bg1"/>
              </a:solidFill>
            </a:endParaRPr>
          </a:p>
          <a:p>
            <a:pPr lvl="1">
              <a:lnSpc>
                <a:spcPct val="90000"/>
              </a:lnSpc>
              <a:spcBef>
                <a:spcPts val="0"/>
              </a:spcBef>
              <a:spcAft>
                <a:spcPts val="600"/>
              </a:spcAft>
              <a:buClr>
                <a:srgbClr val="00FFFF"/>
              </a:buClr>
              <a:buFont typeface="Book Antiqua" panose="02040602050305030304" pitchFamily="18" charset="0"/>
              <a:buChar char="−"/>
            </a:pPr>
            <a:r>
              <a:rPr lang="en-US" sz="3200" b="1" i="1" dirty="0">
                <a:solidFill>
                  <a:srgbClr val="FFFF66"/>
                </a:solidFill>
              </a:rPr>
              <a:t>Heb. 12:3-4</a:t>
            </a:r>
            <a:r>
              <a:rPr lang="en-US" dirty="0"/>
              <a:t>  </a:t>
            </a:r>
            <a:r>
              <a:rPr lang="en-US" sz="3200" dirty="0">
                <a:solidFill>
                  <a:schemeClr val="bg1"/>
                </a:solidFill>
              </a:rPr>
              <a:t>Intense striving against sin necessary</a:t>
            </a:r>
          </a:p>
          <a:p>
            <a:pPr>
              <a:lnSpc>
                <a:spcPct val="90000"/>
              </a:lnSpc>
              <a:spcBef>
                <a:spcPts val="0"/>
              </a:spcBef>
              <a:spcAft>
                <a:spcPts val="600"/>
              </a:spcAft>
              <a:buClr>
                <a:srgbClr val="FFFF00"/>
              </a:buClr>
              <a:buFont typeface="Arial" pitchFamily="34" charset="0"/>
              <a:buChar char="•"/>
            </a:pPr>
            <a:r>
              <a:rPr lang="en-US" sz="3600" dirty="0">
                <a:solidFill>
                  <a:schemeClr val="bg1"/>
                </a:solidFill>
              </a:rPr>
              <a:t>This tolerance &amp; compromise affects church</a:t>
            </a:r>
          </a:p>
          <a:p>
            <a:pPr>
              <a:lnSpc>
                <a:spcPct val="90000"/>
              </a:lnSpc>
              <a:spcBef>
                <a:spcPts val="0"/>
              </a:spcBef>
              <a:spcAft>
                <a:spcPts val="600"/>
              </a:spcAft>
              <a:buClr>
                <a:srgbClr val="FFFF00"/>
              </a:buClr>
              <a:buFont typeface="Arial" pitchFamily="34" charset="0"/>
              <a:buChar char="•"/>
            </a:pPr>
            <a:r>
              <a:rPr lang="en-US" sz="3600" dirty="0">
                <a:solidFill>
                  <a:schemeClr val="bg1"/>
                </a:solidFill>
              </a:rPr>
              <a:t>Cannot receive teachers of error (</a:t>
            </a:r>
            <a:r>
              <a:rPr lang="en-US" sz="3600" b="1" i="1" dirty="0">
                <a:solidFill>
                  <a:srgbClr val="FFFF00"/>
                </a:solidFill>
              </a:rPr>
              <a:t>2 Jn. 9-11</a:t>
            </a:r>
            <a:r>
              <a:rPr lang="en-US" sz="3600" dirty="0">
                <a:solidFill>
                  <a:schemeClr val="bg1"/>
                </a:solidFill>
              </a:rPr>
              <a:t>)</a:t>
            </a:r>
          </a:p>
          <a:p>
            <a:pPr>
              <a:lnSpc>
                <a:spcPct val="90000"/>
              </a:lnSpc>
              <a:spcBef>
                <a:spcPts val="0"/>
              </a:spcBef>
              <a:spcAft>
                <a:spcPts val="600"/>
              </a:spcAft>
              <a:buClr>
                <a:srgbClr val="FFFF00"/>
              </a:buClr>
              <a:buFont typeface="Arial" pitchFamily="34" charset="0"/>
              <a:buChar char="•"/>
            </a:pPr>
            <a:r>
              <a:rPr lang="en-US" sz="3600" dirty="0">
                <a:solidFill>
                  <a:schemeClr val="bg1"/>
                </a:solidFill>
              </a:rPr>
              <a:t>Are we defended narrow truth or broad way?</a:t>
            </a:r>
          </a:p>
        </p:txBody>
      </p:sp>
    </p:spTree>
    <p:extLst>
      <p:ext uri="{BB962C8B-B14F-4D97-AF65-F5344CB8AC3E}">
        <p14:creationId xmlns:p14="http://schemas.microsoft.com/office/powerpoint/2010/main" val="324047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638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638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 calcmode="lin" valueType="num">
                                      <p:cBhvr>
                                        <p:cTn id="15" dur="500" fill="hold"/>
                                        <p:tgtEl>
                                          <p:spTgt spid="16387">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6387">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638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 calcmode="lin" valueType="num">
                                      <p:cBhvr>
                                        <p:cTn id="23" dur="500" fill="hold"/>
                                        <p:tgtEl>
                                          <p:spTgt spid="16387">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6387">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638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 calcmode="lin" valueType="num">
                                      <p:cBhvr>
                                        <p:cTn id="31" dur="500" fill="hold"/>
                                        <p:tgtEl>
                                          <p:spTgt spid="16387">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6387">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638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6387">
                                            <p:txEl>
                                              <p:pRg st="4" end="4"/>
                                            </p:txEl>
                                          </p:spTgt>
                                        </p:tgtEl>
                                        <p:attrNameLst>
                                          <p:attrName>style.visibility</p:attrName>
                                        </p:attrNameLst>
                                      </p:cBhvr>
                                      <p:to>
                                        <p:strVal val="visible"/>
                                      </p:to>
                                    </p:set>
                                    <p:anim calcmode="lin" valueType="num">
                                      <p:cBhvr>
                                        <p:cTn id="39" dur="500" fill="hold"/>
                                        <p:tgtEl>
                                          <p:spTgt spid="16387">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6387">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638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6387">
                                            <p:txEl>
                                              <p:pRg st="5" end="5"/>
                                            </p:txEl>
                                          </p:spTgt>
                                        </p:tgtEl>
                                        <p:attrNameLst>
                                          <p:attrName>style.visibility</p:attrName>
                                        </p:attrNameLst>
                                      </p:cBhvr>
                                      <p:to>
                                        <p:strVal val="visible"/>
                                      </p:to>
                                    </p:set>
                                    <p:anim calcmode="lin" valueType="num">
                                      <p:cBhvr>
                                        <p:cTn id="47" dur="500" fill="hold"/>
                                        <p:tgtEl>
                                          <p:spTgt spid="16387">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6387">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6387">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6387">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6387">
                                            <p:txEl>
                                              <p:pRg st="6" end="6"/>
                                            </p:txEl>
                                          </p:spTgt>
                                        </p:tgtEl>
                                        <p:attrNameLst>
                                          <p:attrName>style.visibility</p:attrName>
                                        </p:attrNameLst>
                                      </p:cBhvr>
                                      <p:to>
                                        <p:strVal val="visible"/>
                                      </p:to>
                                    </p:set>
                                    <p:anim calcmode="lin" valueType="num">
                                      <p:cBhvr>
                                        <p:cTn id="55" dur="500" fill="hold"/>
                                        <p:tgtEl>
                                          <p:spTgt spid="16387">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6387">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6387">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6387">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16387">
                                            <p:txEl>
                                              <p:pRg st="7" end="7"/>
                                            </p:txEl>
                                          </p:spTgt>
                                        </p:tgtEl>
                                        <p:attrNameLst>
                                          <p:attrName>style.visibility</p:attrName>
                                        </p:attrNameLst>
                                      </p:cBhvr>
                                      <p:to>
                                        <p:strVal val="visible"/>
                                      </p:to>
                                    </p:set>
                                    <p:anim calcmode="lin" valueType="num">
                                      <p:cBhvr>
                                        <p:cTn id="63" dur="500" fill="hold"/>
                                        <p:tgtEl>
                                          <p:spTgt spid="16387">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16387">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16387">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16387">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16387">
                                            <p:txEl>
                                              <p:pRg st="8" end="8"/>
                                            </p:txEl>
                                          </p:spTgt>
                                        </p:tgtEl>
                                        <p:attrNameLst>
                                          <p:attrName>style.visibility</p:attrName>
                                        </p:attrNameLst>
                                      </p:cBhvr>
                                      <p:to>
                                        <p:strVal val="visible"/>
                                      </p:to>
                                    </p:set>
                                    <p:anim calcmode="lin" valueType="num">
                                      <p:cBhvr>
                                        <p:cTn id="71" dur="500" fill="hold"/>
                                        <p:tgtEl>
                                          <p:spTgt spid="16387">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16387">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16387">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16387">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16387">
                                            <p:txEl>
                                              <p:pRg st="9" end="9"/>
                                            </p:txEl>
                                          </p:spTgt>
                                        </p:tgtEl>
                                        <p:attrNameLst>
                                          <p:attrName>style.visibility</p:attrName>
                                        </p:attrNameLst>
                                      </p:cBhvr>
                                      <p:to>
                                        <p:strVal val="visible"/>
                                      </p:to>
                                    </p:set>
                                    <p:anim calcmode="lin" valueType="num">
                                      <p:cBhvr>
                                        <p:cTn id="79" dur="500" fill="hold"/>
                                        <p:tgtEl>
                                          <p:spTgt spid="16387">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16387">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16387">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16387">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914400"/>
          </a:xfrm>
        </p:spPr>
        <p:txBody>
          <a:bodyPr/>
          <a:lstStyle/>
          <a:p>
            <a:pPr algn="ctr"/>
            <a:r>
              <a:rPr lang="en-US" sz="4800" b="1" dirty="0">
                <a:solidFill>
                  <a:srgbClr val="FFFF00"/>
                </a:solidFill>
                <a:effectLst>
                  <a:outerShdw blurRad="38100" dist="38100" dir="2700000" algn="tl">
                    <a:srgbClr val="000000"/>
                  </a:outerShdw>
                </a:effectLst>
              </a:rPr>
              <a:t>One Church vs. Denominations</a:t>
            </a:r>
            <a:endParaRPr lang="en-US" sz="5400" b="1" dirty="0">
              <a:solidFill>
                <a:srgbClr val="FFFF00"/>
              </a:solidFill>
              <a:effectLst>
                <a:outerShdw blurRad="38100" dist="38100" dir="2700000" algn="tl">
                  <a:srgbClr val="000000"/>
                </a:outerShdw>
              </a:effectLst>
            </a:endParaRPr>
          </a:p>
        </p:txBody>
      </p:sp>
      <p:sp>
        <p:nvSpPr>
          <p:cNvPr id="15363" name="Rectangle 3"/>
          <p:cNvSpPr>
            <a:spLocks noGrp="1" noChangeArrowheads="1"/>
          </p:cNvSpPr>
          <p:nvPr>
            <p:ph type="body" idx="1"/>
          </p:nvPr>
        </p:nvSpPr>
        <p:spPr>
          <a:xfrm>
            <a:off x="0" y="990600"/>
            <a:ext cx="9144000" cy="5867400"/>
          </a:xfrm>
        </p:spPr>
        <p:txBody>
          <a:bodyPr>
            <a:normAutofit/>
          </a:bodyPr>
          <a:lstStyle/>
          <a:p>
            <a:pPr>
              <a:lnSpc>
                <a:spcPct val="90000"/>
              </a:lnSpc>
              <a:spcBef>
                <a:spcPts val="0"/>
              </a:spcBef>
              <a:spcAft>
                <a:spcPts val="400"/>
              </a:spcAft>
              <a:buClr>
                <a:srgbClr val="FFFF00"/>
              </a:buClr>
              <a:buFont typeface="Arial" pitchFamily="34" charset="0"/>
              <a:buChar char="•"/>
            </a:pPr>
            <a:r>
              <a:rPr lang="en-US" sz="3600" dirty="0">
                <a:solidFill>
                  <a:schemeClr val="bg1"/>
                </a:solidFill>
              </a:rPr>
              <a:t>World says, “Attend church of your choice”</a:t>
            </a:r>
          </a:p>
          <a:p>
            <a:pPr>
              <a:lnSpc>
                <a:spcPct val="90000"/>
              </a:lnSpc>
              <a:spcBef>
                <a:spcPts val="0"/>
              </a:spcBef>
              <a:spcAft>
                <a:spcPts val="400"/>
              </a:spcAft>
              <a:buClr>
                <a:srgbClr val="FFFF00"/>
              </a:buClr>
              <a:buFont typeface="Arial" pitchFamily="34" charset="0"/>
              <a:buChar char="•"/>
            </a:pPr>
            <a:r>
              <a:rPr lang="en-US" sz="3600" dirty="0">
                <a:solidFill>
                  <a:schemeClr val="bg1"/>
                </a:solidFill>
              </a:rPr>
              <a:t>Narrow truth gives God’s choice (</a:t>
            </a:r>
            <a:r>
              <a:rPr lang="en-US" sz="3600" b="1" i="1" dirty="0">
                <a:solidFill>
                  <a:srgbClr val="FFFF00"/>
                </a:solidFill>
              </a:rPr>
              <a:t>Eph. 4:1-6</a:t>
            </a:r>
            <a:r>
              <a:rPr lang="en-US" sz="3600" dirty="0">
                <a:solidFill>
                  <a:schemeClr val="bg1"/>
                </a:solidFill>
              </a:rPr>
              <a:t>)</a:t>
            </a:r>
          </a:p>
          <a:p>
            <a:pPr>
              <a:lnSpc>
                <a:spcPct val="90000"/>
              </a:lnSpc>
              <a:spcBef>
                <a:spcPts val="0"/>
              </a:spcBef>
              <a:spcAft>
                <a:spcPts val="400"/>
              </a:spcAft>
              <a:buClr>
                <a:srgbClr val="FFFF00"/>
              </a:buClr>
              <a:buFont typeface="Arial" pitchFamily="34" charset="0"/>
              <a:buChar char="•"/>
            </a:pPr>
            <a:r>
              <a:rPr lang="en-US" sz="3600" dirty="0">
                <a:solidFill>
                  <a:schemeClr val="bg1"/>
                </a:solidFill>
              </a:rPr>
              <a:t>One body = the church of Christ (</a:t>
            </a:r>
            <a:r>
              <a:rPr lang="en-US" sz="3600" b="1" i="1" dirty="0">
                <a:solidFill>
                  <a:srgbClr val="FFFF00"/>
                </a:solidFill>
              </a:rPr>
              <a:t>Matt. 16:18</a:t>
            </a:r>
            <a:r>
              <a:rPr lang="en-US" sz="3600" dirty="0">
                <a:solidFill>
                  <a:schemeClr val="bg1"/>
                </a:solidFill>
              </a:rPr>
              <a:t>)</a:t>
            </a:r>
          </a:p>
          <a:p>
            <a:pPr marL="804863" lvl="1" indent="-347663">
              <a:lnSpc>
                <a:spcPct val="90000"/>
              </a:lnSpc>
              <a:spcBef>
                <a:spcPts val="0"/>
              </a:spcBef>
              <a:spcAft>
                <a:spcPts val="400"/>
              </a:spcAft>
              <a:buClr>
                <a:srgbClr val="00FFFF"/>
              </a:buClr>
              <a:buSzPct val="100000"/>
              <a:buFont typeface="Book Antiqua" panose="02040602050305030304" pitchFamily="18" charset="0"/>
              <a:buChar char="−"/>
            </a:pPr>
            <a:r>
              <a:rPr lang="en-US" sz="3200" b="1" i="1" dirty="0">
                <a:solidFill>
                  <a:srgbClr val="FFFF66"/>
                </a:solidFill>
              </a:rPr>
              <a:t>Eph. 4:4</a:t>
            </a:r>
            <a:r>
              <a:rPr lang="en-US" sz="3200" dirty="0">
                <a:solidFill>
                  <a:schemeClr val="bg1"/>
                </a:solidFill>
              </a:rPr>
              <a:t>  “There is one body”</a:t>
            </a:r>
            <a:endParaRPr lang="en-US" sz="3200" b="1" i="1" dirty="0">
              <a:solidFill>
                <a:srgbClr val="FFFF66"/>
              </a:solidFill>
            </a:endParaRPr>
          </a:p>
          <a:p>
            <a:pPr marL="804863" lvl="1" indent="-347663">
              <a:lnSpc>
                <a:spcPct val="90000"/>
              </a:lnSpc>
              <a:spcBef>
                <a:spcPts val="0"/>
              </a:spcBef>
              <a:spcAft>
                <a:spcPts val="400"/>
              </a:spcAft>
              <a:buClr>
                <a:srgbClr val="00FFFF"/>
              </a:buClr>
              <a:buSzPct val="100000"/>
              <a:buFont typeface="Book Antiqua" panose="02040602050305030304" pitchFamily="18" charset="0"/>
              <a:buChar char="−"/>
            </a:pPr>
            <a:r>
              <a:rPr lang="en-US" sz="3200" b="1" i="1" dirty="0">
                <a:solidFill>
                  <a:srgbClr val="FFFF66"/>
                </a:solidFill>
              </a:rPr>
              <a:t>Eph. 1:22-23</a:t>
            </a:r>
            <a:r>
              <a:rPr lang="en-US" sz="3200" dirty="0">
                <a:solidFill>
                  <a:schemeClr val="bg1"/>
                </a:solidFill>
              </a:rPr>
              <a:t>  “…the church, which is His body”</a:t>
            </a:r>
            <a:endParaRPr lang="en-US" sz="3200" b="1" i="1" dirty="0">
              <a:solidFill>
                <a:srgbClr val="FFFF66"/>
              </a:solidFill>
            </a:endParaRPr>
          </a:p>
          <a:p>
            <a:pPr marL="804863" lvl="1" indent="-347663">
              <a:lnSpc>
                <a:spcPct val="90000"/>
              </a:lnSpc>
              <a:spcBef>
                <a:spcPts val="0"/>
              </a:spcBef>
              <a:spcAft>
                <a:spcPts val="400"/>
              </a:spcAft>
              <a:buClr>
                <a:srgbClr val="00FFFF"/>
              </a:buClr>
              <a:buSzPct val="100000"/>
              <a:buFont typeface="Book Antiqua" panose="02040602050305030304" pitchFamily="18" charset="0"/>
              <a:buChar char="−"/>
            </a:pPr>
            <a:r>
              <a:rPr lang="en-US" sz="3200" b="1" i="1" dirty="0">
                <a:solidFill>
                  <a:srgbClr val="FFFF66"/>
                </a:solidFill>
              </a:rPr>
              <a:t>Col. 1:18</a:t>
            </a:r>
            <a:r>
              <a:rPr lang="en-US" sz="3200" dirty="0">
                <a:solidFill>
                  <a:schemeClr val="bg1"/>
                </a:solidFill>
              </a:rPr>
              <a:t>  “He is head of the body, the church”</a:t>
            </a:r>
            <a:endParaRPr lang="en-US" sz="3200" i="1" dirty="0"/>
          </a:p>
          <a:p>
            <a:pPr>
              <a:lnSpc>
                <a:spcPct val="90000"/>
              </a:lnSpc>
              <a:spcBef>
                <a:spcPts val="0"/>
              </a:spcBef>
              <a:spcAft>
                <a:spcPts val="400"/>
              </a:spcAft>
              <a:buClr>
                <a:srgbClr val="FFFF00"/>
              </a:buClr>
              <a:buFont typeface="Arial" pitchFamily="34" charset="0"/>
              <a:buChar char="•"/>
            </a:pPr>
            <a:r>
              <a:rPr lang="en-US" sz="3600" dirty="0">
                <a:solidFill>
                  <a:schemeClr val="bg1"/>
                </a:solidFill>
              </a:rPr>
              <a:t>Characteristics of New Testament church</a:t>
            </a:r>
          </a:p>
          <a:p>
            <a:pPr marL="804863" lvl="1" indent="-347663">
              <a:lnSpc>
                <a:spcPct val="90000"/>
              </a:lnSpc>
              <a:spcBef>
                <a:spcPts val="0"/>
              </a:spcBef>
              <a:spcAft>
                <a:spcPts val="400"/>
              </a:spcAft>
              <a:buClr>
                <a:srgbClr val="00FFFF"/>
              </a:buClr>
              <a:buFont typeface="Book Antiqua" panose="02040602050305030304" pitchFamily="18" charset="0"/>
              <a:buChar char="−"/>
            </a:pPr>
            <a:r>
              <a:rPr lang="en-US" sz="3200" dirty="0">
                <a:solidFill>
                  <a:schemeClr val="bg1"/>
                </a:solidFill>
              </a:rPr>
              <a:t>Its identity (</a:t>
            </a:r>
            <a:r>
              <a:rPr lang="en-US" sz="3200" b="1" i="1" dirty="0">
                <a:solidFill>
                  <a:srgbClr val="FFFF66"/>
                </a:solidFill>
              </a:rPr>
              <a:t>1 Cor. 1:1-2</a:t>
            </a:r>
            <a:r>
              <a:rPr lang="en-US" sz="3200" dirty="0">
                <a:solidFill>
                  <a:schemeClr val="bg1"/>
                </a:solidFill>
              </a:rPr>
              <a:t>)</a:t>
            </a:r>
          </a:p>
          <a:p>
            <a:pPr marL="804863" lvl="1" indent="-347663">
              <a:lnSpc>
                <a:spcPct val="90000"/>
              </a:lnSpc>
              <a:spcBef>
                <a:spcPts val="0"/>
              </a:spcBef>
              <a:spcAft>
                <a:spcPts val="400"/>
              </a:spcAft>
              <a:buClr>
                <a:srgbClr val="00FFFF"/>
              </a:buClr>
              <a:buFont typeface="Book Antiqua" panose="02040602050305030304" pitchFamily="18" charset="0"/>
              <a:buChar char="−"/>
            </a:pPr>
            <a:r>
              <a:rPr lang="en-US" sz="3200" dirty="0">
                <a:solidFill>
                  <a:schemeClr val="bg1"/>
                </a:solidFill>
              </a:rPr>
              <a:t>Its mission (</a:t>
            </a:r>
            <a:r>
              <a:rPr lang="en-US" sz="3200" b="1" i="1" dirty="0">
                <a:solidFill>
                  <a:srgbClr val="FFFF66"/>
                </a:solidFill>
              </a:rPr>
              <a:t>1 Tim. 3:15</a:t>
            </a:r>
            <a:r>
              <a:rPr lang="en-US" sz="3200" dirty="0">
                <a:solidFill>
                  <a:schemeClr val="bg1"/>
                </a:solidFill>
              </a:rPr>
              <a:t>)</a:t>
            </a:r>
          </a:p>
          <a:p>
            <a:pPr marL="804863" lvl="1" indent="-347663">
              <a:lnSpc>
                <a:spcPct val="90000"/>
              </a:lnSpc>
              <a:spcBef>
                <a:spcPts val="0"/>
              </a:spcBef>
              <a:spcAft>
                <a:spcPts val="400"/>
              </a:spcAft>
              <a:buClr>
                <a:srgbClr val="00FFFF"/>
              </a:buClr>
              <a:buFont typeface="Book Antiqua" panose="02040602050305030304" pitchFamily="18" charset="0"/>
              <a:buChar char="−"/>
            </a:pPr>
            <a:r>
              <a:rPr lang="en-US" sz="3200" dirty="0">
                <a:solidFill>
                  <a:schemeClr val="bg1"/>
                </a:solidFill>
              </a:rPr>
              <a:t>Its worship (</a:t>
            </a:r>
            <a:r>
              <a:rPr lang="en-US" sz="3200" b="1" i="1" dirty="0">
                <a:solidFill>
                  <a:srgbClr val="FFFF66"/>
                </a:solidFill>
              </a:rPr>
              <a:t>Acts 2:42</a:t>
            </a:r>
            <a:r>
              <a:rPr lang="en-US" sz="3200" b="1" i="1" dirty="0">
                <a:solidFill>
                  <a:schemeClr val="bg1"/>
                </a:solidFill>
              </a:rPr>
              <a:t>; </a:t>
            </a:r>
            <a:r>
              <a:rPr lang="en-US" sz="3200" b="1" i="1" dirty="0">
                <a:solidFill>
                  <a:srgbClr val="FFFF66"/>
                </a:solidFill>
              </a:rPr>
              <a:t>Col. 3:16-17</a:t>
            </a:r>
            <a:r>
              <a:rPr lang="en-US" sz="3200" dirty="0">
                <a:solidFill>
                  <a:schemeClr val="bg1"/>
                </a:solidFill>
              </a:rPr>
              <a:t>)</a:t>
            </a:r>
          </a:p>
          <a:p>
            <a:pPr marL="804863" lvl="1" indent="-347663">
              <a:lnSpc>
                <a:spcPct val="90000"/>
              </a:lnSpc>
              <a:spcBef>
                <a:spcPts val="0"/>
              </a:spcBef>
              <a:spcAft>
                <a:spcPts val="400"/>
              </a:spcAft>
              <a:buClr>
                <a:srgbClr val="00FFFF"/>
              </a:buClr>
              <a:buFont typeface="Book Antiqua" panose="02040602050305030304" pitchFamily="18" charset="0"/>
              <a:buChar char="−"/>
            </a:pPr>
            <a:r>
              <a:rPr lang="en-US" sz="3200" dirty="0">
                <a:solidFill>
                  <a:schemeClr val="bg1"/>
                </a:solidFill>
              </a:rPr>
              <a:t>Its doctrine (</a:t>
            </a:r>
            <a:r>
              <a:rPr lang="en-US" sz="3200" b="1" i="1" dirty="0">
                <a:solidFill>
                  <a:srgbClr val="FFFF66"/>
                </a:solidFill>
              </a:rPr>
              <a:t>Acts 20:27-32</a:t>
            </a:r>
            <a:r>
              <a:rPr lang="en-US" sz="3200" b="1" i="1" dirty="0">
                <a:solidFill>
                  <a:schemeClr val="bg1"/>
                </a:solidFill>
              </a:rPr>
              <a:t>; </a:t>
            </a:r>
            <a:r>
              <a:rPr lang="en-US" sz="3200" b="1" i="1" dirty="0">
                <a:solidFill>
                  <a:srgbClr val="FFFF66"/>
                </a:solidFill>
              </a:rPr>
              <a:t>2 Tim. 4:1-5</a:t>
            </a:r>
            <a:r>
              <a:rPr lang="en-US" sz="3200" dirty="0">
                <a:solidFill>
                  <a:schemeClr val="bg1"/>
                </a:solidFill>
              </a:rPr>
              <a:t>)</a:t>
            </a:r>
          </a:p>
        </p:txBody>
      </p:sp>
    </p:spTree>
    <p:extLst>
      <p:ext uri="{BB962C8B-B14F-4D97-AF65-F5344CB8AC3E}">
        <p14:creationId xmlns:p14="http://schemas.microsoft.com/office/powerpoint/2010/main" val="147413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5363">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536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 calcmode="lin" valueType="num">
                                      <p:cBhvr>
                                        <p:cTn id="15"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536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5363">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536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5363">
                                            <p:txEl>
                                              <p:pRg st="2" end="2"/>
                                            </p:txEl>
                                          </p:spTgt>
                                        </p:tgtEl>
                                        <p:attrNameLst>
                                          <p:attrName>style.visibility</p:attrName>
                                        </p:attrNameLst>
                                      </p:cBhvr>
                                      <p:to>
                                        <p:strVal val="visible"/>
                                      </p:to>
                                    </p:set>
                                    <p:anim calcmode="lin" valueType="num">
                                      <p:cBhvr>
                                        <p:cTn id="23"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536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5363">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536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5363">
                                            <p:txEl>
                                              <p:pRg st="3" end="3"/>
                                            </p:txEl>
                                          </p:spTgt>
                                        </p:tgtEl>
                                        <p:attrNameLst>
                                          <p:attrName>style.visibility</p:attrName>
                                        </p:attrNameLst>
                                      </p:cBhvr>
                                      <p:to>
                                        <p:strVal val="visible"/>
                                      </p:to>
                                    </p:set>
                                    <p:anim calcmode="lin" valueType="num">
                                      <p:cBhvr>
                                        <p:cTn id="31"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536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5363">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536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5363">
                                            <p:txEl>
                                              <p:pRg st="4" end="4"/>
                                            </p:txEl>
                                          </p:spTgt>
                                        </p:tgtEl>
                                        <p:attrNameLst>
                                          <p:attrName>style.visibility</p:attrName>
                                        </p:attrNameLst>
                                      </p:cBhvr>
                                      <p:to>
                                        <p:strVal val="visible"/>
                                      </p:to>
                                    </p:set>
                                    <p:anim calcmode="lin" valueType="num">
                                      <p:cBhvr>
                                        <p:cTn id="39"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536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5363">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1536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15363">
                                            <p:txEl>
                                              <p:pRg st="5" end="5"/>
                                            </p:txEl>
                                          </p:spTgt>
                                        </p:tgtEl>
                                        <p:attrNameLst>
                                          <p:attrName>style.visibility</p:attrName>
                                        </p:attrNameLst>
                                      </p:cBhvr>
                                      <p:to>
                                        <p:strVal val="visible"/>
                                      </p:to>
                                    </p:set>
                                    <p:anim calcmode="lin" valueType="num">
                                      <p:cBhvr>
                                        <p:cTn id="47"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5363">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5363">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1536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15363">
                                            <p:txEl>
                                              <p:pRg st="6" end="6"/>
                                            </p:txEl>
                                          </p:spTgt>
                                        </p:tgtEl>
                                        <p:attrNameLst>
                                          <p:attrName>style.visibility</p:attrName>
                                        </p:attrNameLst>
                                      </p:cBhvr>
                                      <p:to>
                                        <p:strVal val="visible"/>
                                      </p:to>
                                    </p:set>
                                    <p:anim calcmode="lin" valueType="num">
                                      <p:cBhvr>
                                        <p:cTn id="55" dur="500" fill="hold"/>
                                        <p:tgtEl>
                                          <p:spTgt spid="1536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5363">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5363">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15363">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15363">
                                            <p:txEl>
                                              <p:pRg st="7" end="7"/>
                                            </p:txEl>
                                          </p:spTgt>
                                        </p:tgtEl>
                                        <p:attrNameLst>
                                          <p:attrName>style.visibility</p:attrName>
                                        </p:attrNameLst>
                                      </p:cBhvr>
                                      <p:to>
                                        <p:strVal val="visible"/>
                                      </p:to>
                                    </p:set>
                                    <p:anim calcmode="lin" valueType="num">
                                      <p:cBhvr>
                                        <p:cTn id="63" dur="500" fill="hold"/>
                                        <p:tgtEl>
                                          <p:spTgt spid="1536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15363">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15363">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15363">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15363">
                                            <p:txEl>
                                              <p:pRg st="8" end="8"/>
                                            </p:txEl>
                                          </p:spTgt>
                                        </p:tgtEl>
                                        <p:attrNameLst>
                                          <p:attrName>style.visibility</p:attrName>
                                        </p:attrNameLst>
                                      </p:cBhvr>
                                      <p:to>
                                        <p:strVal val="visible"/>
                                      </p:to>
                                    </p:set>
                                    <p:anim calcmode="lin" valueType="num">
                                      <p:cBhvr>
                                        <p:cTn id="71" dur="500" fill="hold"/>
                                        <p:tgtEl>
                                          <p:spTgt spid="15363">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15363">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15363">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15363">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528" fill="hold" grpId="0" nodeType="clickEffect">
                                  <p:stCondLst>
                                    <p:cond delay="0"/>
                                  </p:stCondLst>
                                  <p:childTnLst>
                                    <p:set>
                                      <p:cBhvr>
                                        <p:cTn id="78" dur="1" fill="hold">
                                          <p:stCondLst>
                                            <p:cond delay="0"/>
                                          </p:stCondLst>
                                        </p:cTn>
                                        <p:tgtEl>
                                          <p:spTgt spid="15363">
                                            <p:txEl>
                                              <p:pRg st="9" end="9"/>
                                            </p:txEl>
                                          </p:spTgt>
                                        </p:tgtEl>
                                        <p:attrNameLst>
                                          <p:attrName>style.visibility</p:attrName>
                                        </p:attrNameLst>
                                      </p:cBhvr>
                                      <p:to>
                                        <p:strVal val="visible"/>
                                      </p:to>
                                    </p:set>
                                    <p:anim calcmode="lin" valueType="num">
                                      <p:cBhvr>
                                        <p:cTn id="79" dur="500" fill="hold"/>
                                        <p:tgtEl>
                                          <p:spTgt spid="15363">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15363">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15363">
                                            <p:txEl>
                                              <p:pRg st="9" end="9"/>
                                            </p:txEl>
                                          </p:spTgt>
                                        </p:tgtEl>
                                        <p:attrNameLst>
                                          <p:attrName>ppt_x</p:attrName>
                                        </p:attrNameLst>
                                      </p:cBhvr>
                                      <p:tavLst>
                                        <p:tav tm="0">
                                          <p:val>
                                            <p:fltVal val="0.5"/>
                                          </p:val>
                                        </p:tav>
                                        <p:tav tm="100000">
                                          <p:val>
                                            <p:strVal val="#ppt_x"/>
                                          </p:val>
                                        </p:tav>
                                      </p:tavLst>
                                    </p:anim>
                                    <p:anim calcmode="lin" valueType="num">
                                      <p:cBhvr>
                                        <p:cTn id="82" dur="500" fill="hold"/>
                                        <p:tgtEl>
                                          <p:spTgt spid="15363">
                                            <p:txEl>
                                              <p:pRg st="9" end="9"/>
                                            </p:txEl>
                                          </p:spTgt>
                                        </p:tgtEl>
                                        <p:attrNameLst>
                                          <p:attrName>ppt_y</p:attrName>
                                        </p:attrNameLst>
                                      </p:cBhvr>
                                      <p:tavLst>
                                        <p:tav tm="0">
                                          <p:val>
                                            <p:fltVal val="0.5"/>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528" fill="hold" grpId="0" nodeType="clickEffect">
                                  <p:stCondLst>
                                    <p:cond delay="0"/>
                                  </p:stCondLst>
                                  <p:childTnLst>
                                    <p:set>
                                      <p:cBhvr>
                                        <p:cTn id="86" dur="1" fill="hold">
                                          <p:stCondLst>
                                            <p:cond delay="0"/>
                                          </p:stCondLst>
                                        </p:cTn>
                                        <p:tgtEl>
                                          <p:spTgt spid="15363">
                                            <p:txEl>
                                              <p:pRg st="10" end="10"/>
                                            </p:txEl>
                                          </p:spTgt>
                                        </p:tgtEl>
                                        <p:attrNameLst>
                                          <p:attrName>style.visibility</p:attrName>
                                        </p:attrNameLst>
                                      </p:cBhvr>
                                      <p:to>
                                        <p:strVal val="visible"/>
                                      </p:to>
                                    </p:set>
                                    <p:anim calcmode="lin" valueType="num">
                                      <p:cBhvr>
                                        <p:cTn id="87" dur="500" fill="hold"/>
                                        <p:tgtEl>
                                          <p:spTgt spid="15363">
                                            <p:txEl>
                                              <p:pRg st="10" end="10"/>
                                            </p:txEl>
                                          </p:spTgt>
                                        </p:tgtEl>
                                        <p:attrNameLst>
                                          <p:attrName>ppt_w</p:attrName>
                                        </p:attrNameLst>
                                      </p:cBhvr>
                                      <p:tavLst>
                                        <p:tav tm="0">
                                          <p:val>
                                            <p:fltVal val="0"/>
                                          </p:val>
                                        </p:tav>
                                        <p:tav tm="100000">
                                          <p:val>
                                            <p:strVal val="#ppt_w"/>
                                          </p:val>
                                        </p:tav>
                                      </p:tavLst>
                                    </p:anim>
                                    <p:anim calcmode="lin" valueType="num">
                                      <p:cBhvr>
                                        <p:cTn id="88" dur="500" fill="hold"/>
                                        <p:tgtEl>
                                          <p:spTgt spid="15363">
                                            <p:txEl>
                                              <p:pRg st="10" end="10"/>
                                            </p:txEl>
                                          </p:spTgt>
                                        </p:tgtEl>
                                        <p:attrNameLst>
                                          <p:attrName>ppt_h</p:attrName>
                                        </p:attrNameLst>
                                      </p:cBhvr>
                                      <p:tavLst>
                                        <p:tav tm="0">
                                          <p:val>
                                            <p:fltVal val="0"/>
                                          </p:val>
                                        </p:tav>
                                        <p:tav tm="100000">
                                          <p:val>
                                            <p:strVal val="#ppt_h"/>
                                          </p:val>
                                        </p:tav>
                                      </p:tavLst>
                                    </p:anim>
                                    <p:anim calcmode="lin" valueType="num">
                                      <p:cBhvr>
                                        <p:cTn id="89" dur="500" fill="hold"/>
                                        <p:tgtEl>
                                          <p:spTgt spid="15363">
                                            <p:txEl>
                                              <p:pRg st="10" end="10"/>
                                            </p:txEl>
                                          </p:spTgt>
                                        </p:tgtEl>
                                        <p:attrNameLst>
                                          <p:attrName>ppt_x</p:attrName>
                                        </p:attrNameLst>
                                      </p:cBhvr>
                                      <p:tavLst>
                                        <p:tav tm="0">
                                          <p:val>
                                            <p:fltVal val="0.5"/>
                                          </p:val>
                                        </p:tav>
                                        <p:tav tm="100000">
                                          <p:val>
                                            <p:strVal val="#ppt_x"/>
                                          </p:val>
                                        </p:tav>
                                      </p:tavLst>
                                    </p:anim>
                                    <p:anim calcmode="lin" valueType="num">
                                      <p:cBhvr>
                                        <p:cTn id="90" dur="500" fill="hold"/>
                                        <p:tgtEl>
                                          <p:spTgt spid="15363">
                                            <p:txEl>
                                              <p:pRg st="10" end="1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143000"/>
          </a:xfrm>
        </p:spPr>
        <p:txBody>
          <a:bodyPr anchor="ctr"/>
          <a:lstStyle/>
          <a:p>
            <a:pPr algn="ctr"/>
            <a:r>
              <a:rPr lang="en-US" sz="4400" b="1" dirty="0">
                <a:solidFill>
                  <a:srgbClr val="FFFF00"/>
                </a:solidFill>
                <a:effectLst>
                  <a:outerShdw blurRad="38100" dist="38100" dir="2700000" algn="tl">
                    <a:srgbClr val="000000"/>
                  </a:outerShdw>
                </a:effectLst>
              </a:rPr>
              <a:t>Gospel of Salvation vs. Error of Man</a:t>
            </a:r>
            <a:endParaRPr lang="en-US" sz="4400" b="1" dirty="0">
              <a:solidFill>
                <a:srgbClr val="FFFF00"/>
              </a:solidFill>
            </a:endParaRPr>
          </a:p>
        </p:txBody>
      </p:sp>
      <p:sp>
        <p:nvSpPr>
          <p:cNvPr id="14339" name="Rectangle 3"/>
          <p:cNvSpPr>
            <a:spLocks noGrp="1" noChangeArrowheads="1"/>
          </p:cNvSpPr>
          <p:nvPr>
            <p:ph type="body" idx="1"/>
          </p:nvPr>
        </p:nvSpPr>
        <p:spPr>
          <a:xfrm>
            <a:off x="228600" y="1066800"/>
            <a:ext cx="8915400" cy="5791200"/>
          </a:xfrm>
        </p:spPr>
        <p:txBody>
          <a:bodyPr>
            <a:normAutofit/>
          </a:bodyPr>
          <a:lstStyle/>
          <a:p>
            <a:pPr>
              <a:lnSpc>
                <a:spcPct val="90000"/>
              </a:lnSpc>
              <a:spcBef>
                <a:spcPts val="0"/>
              </a:spcBef>
              <a:spcAft>
                <a:spcPts val="600"/>
              </a:spcAft>
              <a:buClr>
                <a:srgbClr val="FFFF00"/>
              </a:buClr>
              <a:buFont typeface="Arial" pitchFamily="34" charset="0"/>
              <a:buChar char="•"/>
            </a:pPr>
            <a:r>
              <a:rPr lang="en-US" dirty="0">
                <a:solidFill>
                  <a:schemeClr val="bg1"/>
                </a:solidFill>
              </a:rPr>
              <a:t>Christ commanded all to teach gospel of salvation</a:t>
            </a:r>
          </a:p>
          <a:p>
            <a:pPr lvl="1">
              <a:lnSpc>
                <a:spcPct val="90000"/>
              </a:lnSpc>
              <a:spcBef>
                <a:spcPts val="0"/>
              </a:spcBef>
              <a:spcAft>
                <a:spcPts val="600"/>
              </a:spcAft>
              <a:buClr>
                <a:srgbClr val="00FFFF"/>
              </a:buClr>
              <a:buSzPct val="50000"/>
              <a:buFont typeface="Wingdings" pitchFamily="2" charset="2"/>
              <a:buChar char="Ø"/>
            </a:pPr>
            <a:r>
              <a:rPr lang="en-US" b="1" i="1" dirty="0"/>
              <a:t> </a:t>
            </a:r>
            <a:r>
              <a:rPr lang="en-US" b="1" i="1" dirty="0">
                <a:solidFill>
                  <a:srgbClr val="FFFF66"/>
                </a:solidFill>
              </a:rPr>
              <a:t>Matthew 28:18-20</a:t>
            </a:r>
            <a:endParaRPr lang="en-US" b="1" i="1" dirty="0"/>
          </a:p>
          <a:p>
            <a:pPr lvl="1">
              <a:lnSpc>
                <a:spcPct val="90000"/>
              </a:lnSpc>
              <a:spcBef>
                <a:spcPts val="0"/>
              </a:spcBef>
              <a:spcAft>
                <a:spcPts val="600"/>
              </a:spcAft>
              <a:buClr>
                <a:srgbClr val="00FFFF"/>
              </a:buClr>
              <a:buSzPct val="50000"/>
              <a:buFont typeface="Wingdings" pitchFamily="2" charset="2"/>
              <a:buChar char="Ø"/>
            </a:pPr>
            <a:r>
              <a:rPr lang="en-US" b="1" i="1" dirty="0"/>
              <a:t> </a:t>
            </a:r>
            <a:r>
              <a:rPr lang="en-US" b="1" i="1" dirty="0">
                <a:solidFill>
                  <a:srgbClr val="FFFF66"/>
                </a:solidFill>
              </a:rPr>
              <a:t>Mark 16:15-16</a:t>
            </a:r>
            <a:endParaRPr lang="en-US" b="1" i="1" dirty="0"/>
          </a:p>
          <a:p>
            <a:pPr lvl="1">
              <a:lnSpc>
                <a:spcPct val="90000"/>
              </a:lnSpc>
              <a:spcBef>
                <a:spcPts val="0"/>
              </a:spcBef>
              <a:spcAft>
                <a:spcPts val="600"/>
              </a:spcAft>
              <a:buClr>
                <a:srgbClr val="00FFFF"/>
              </a:buClr>
              <a:buSzPct val="50000"/>
              <a:buFont typeface="Wingdings" pitchFamily="2" charset="2"/>
              <a:buChar char="Ø"/>
            </a:pPr>
            <a:r>
              <a:rPr lang="en-US" b="1" i="1" dirty="0"/>
              <a:t> </a:t>
            </a:r>
            <a:r>
              <a:rPr lang="en-US" b="1" i="1" dirty="0">
                <a:solidFill>
                  <a:srgbClr val="FFFF66"/>
                </a:solidFill>
              </a:rPr>
              <a:t>Luke 24:45-49</a:t>
            </a:r>
          </a:p>
          <a:p>
            <a:pPr>
              <a:lnSpc>
                <a:spcPct val="90000"/>
              </a:lnSpc>
              <a:spcBef>
                <a:spcPts val="0"/>
              </a:spcBef>
              <a:spcAft>
                <a:spcPts val="600"/>
              </a:spcAft>
              <a:buClr>
                <a:srgbClr val="FFFF00"/>
              </a:buClr>
              <a:buFont typeface="Arial" pitchFamily="34" charset="0"/>
              <a:buChar char="•"/>
            </a:pPr>
            <a:r>
              <a:rPr lang="en-US" dirty="0">
                <a:solidFill>
                  <a:schemeClr val="bg1"/>
                </a:solidFill>
              </a:rPr>
              <a:t>When we put all facts together, what did Jesus tell them to command others to do for salvation?</a:t>
            </a:r>
          </a:p>
          <a:p>
            <a:pPr lvl="1">
              <a:lnSpc>
                <a:spcPct val="90000"/>
              </a:lnSpc>
              <a:spcBef>
                <a:spcPts val="0"/>
              </a:spcBef>
              <a:spcAft>
                <a:spcPts val="600"/>
              </a:spcAft>
              <a:buClr>
                <a:schemeClr val="bg1"/>
              </a:buClr>
              <a:buFont typeface="Book Antiqua" panose="02040602050305030304" pitchFamily="18" charset="0"/>
              <a:buChar char="−"/>
            </a:pPr>
            <a:r>
              <a:rPr lang="en-US" b="1" dirty="0">
                <a:solidFill>
                  <a:srgbClr val="FFFF00"/>
                </a:solidFill>
              </a:rPr>
              <a:t>Hear gospel</a:t>
            </a:r>
          </a:p>
          <a:p>
            <a:pPr lvl="1">
              <a:lnSpc>
                <a:spcPct val="90000"/>
              </a:lnSpc>
              <a:spcBef>
                <a:spcPts val="0"/>
              </a:spcBef>
              <a:spcAft>
                <a:spcPts val="600"/>
              </a:spcAft>
              <a:buClr>
                <a:schemeClr val="bg1"/>
              </a:buClr>
              <a:buFont typeface="Book Antiqua" panose="02040602050305030304" pitchFamily="18" charset="0"/>
              <a:buChar char="−"/>
            </a:pPr>
            <a:r>
              <a:rPr lang="en-US" b="1" dirty="0">
                <a:solidFill>
                  <a:srgbClr val="FFFF00"/>
                </a:solidFill>
              </a:rPr>
              <a:t>Believe it (including readiness to confess faith)</a:t>
            </a:r>
          </a:p>
          <a:p>
            <a:pPr lvl="1">
              <a:lnSpc>
                <a:spcPct val="90000"/>
              </a:lnSpc>
              <a:spcBef>
                <a:spcPts val="0"/>
              </a:spcBef>
              <a:spcAft>
                <a:spcPts val="600"/>
              </a:spcAft>
              <a:buClr>
                <a:schemeClr val="bg1"/>
              </a:buClr>
              <a:buFont typeface="Book Antiqua" panose="02040602050305030304" pitchFamily="18" charset="0"/>
              <a:buChar char="−"/>
            </a:pPr>
            <a:r>
              <a:rPr lang="en-US" b="1" dirty="0">
                <a:solidFill>
                  <a:srgbClr val="FFFF00"/>
                </a:solidFill>
              </a:rPr>
              <a:t>Repent of sins</a:t>
            </a:r>
          </a:p>
          <a:p>
            <a:pPr lvl="1">
              <a:lnSpc>
                <a:spcPct val="90000"/>
              </a:lnSpc>
              <a:spcBef>
                <a:spcPts val="0"/>
              </a:spcBef>
              <a:spcAft>
                <a:spcPts val="600"/>
              </a:spcAft>
              <a:buClr>
                <a:schemeClr val="bg1"/>
              </a:buClr>
              <a:buFont typeface="Book Antiqua" panose="02040602050305030304" pitchFamily="18" charset="0"/>
              <a:buChar char="−"/>
            </a:pPr>
            <a:r>
              <a:rPr lang="en-US" b="1" dirty="0">
                <a:solidFill>
                  <a:srgbClr val="FFFF00"/>
                </a:solidFill>
              </a:rPr>
              <a:t>Be baptized</a:t>
            </a:r>
          </a:p>
          <a:p>
            <a:pPr lvl="1">
              <a:lnSpc>
                <a:spcPct val="90000"/>
              </a:lnSpc>
              <a:spcBef>
                <a:spcPts val="0"/>
              </a:spcBef>
              <a:spcAft>
                <a:spcPts val="600"/>
              </a:spcAft>
              <a:buClr>
                <a:schemeClr val="bg1"/>
              </a:buClr>
              <a:buFont typeface="Book Antiqua" panose="02040602050305030304" pitchFamily="18" charset="0"/>
              <a:buChar char="−"/>
            </a:pPr>
            <a:r>
              <a:rPr lang="en-US" b="1" dirty="0">
                <a:solidFill>
                  <a:srgbClr val="66FF33"/>
                </a:solidFill>
              </a:rPr>
              <a:t>Receive salvation or remission of sins</a:t>
            </a:r>
          </a:p>
          <a:p>
            <a:pPr>
              <a:lnSpc>
                <a:spcPct val="90000"/>
              </a:lnSpc>
              <a:spcBef>
                <a:spcPts val="0"/>
              </a:spcBef>
              <a:spcAft>
                <a:spcPts val="600"/>
              </a:spcAft>
              <a:buClr>
                <a:srgbClr val="FFFF00"/>
              </a:buClr>
              <a:buFont typeface="Arial" pitchFamily="34" charset="0"/>
              <a:buChar char="•"/>
            </a:pPr>
            <a:r>
              <a:rPr lang="en-US" dirty="0">
                <a:solidFill>
                  <a:schemeClr val="bg1"/>
                </a:solidFill>
              </a:rPr>
              <a:t>Same gospel was preached on Pentecost -- </a:t>
            </a:r>
            <a:r>
              <a:rPr lang="en-US" dirty="0"/>
              <a:t>(</a:t>
            </a:r>
            <a:r>
              <a:rPr lang="en-US" b="1" i="1" dirty="0">
                <a:solidFill>
                  <a:srgbClr val="FFFF66"/>
                </a:solidFill>
              </a:rPr>
              <a:t>Acts 2</a:t>
            </a:r>
            <a:endParaRPr lang="en-US" dirty="0"/>
          </a:p>
        </p:txBody>
      </p:sp>
    </p:spTree>
    <p:extLst>
      <p:ext uri="{BB962C8B-B14F-4D97-AF65-F5344CB8AC3E}">
        <p14:creationId xmlns:p14="http://schemas.microsoft.com/office/powerpoint/2010/main" val="428490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Scale>
                                      <p:cBhvr>
                                        <p:cTn id="7" dur="1000" decel="50000" fill="hold">
                                          <p:stCondLst>
                                            <p:cond delay="0"/>
                                          </p:stCondLst>
                                        </p:cTn>
                                        <p:tgtEl>
                                          <p:spTgt spid="1433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339">
                                            <p:txEl>
                                              <p:pRg st="0" end="0"/>
                                            </p:txEl>
                                          </p:spTgt>
                                        </p:tgtEl>
                                        <p:attrNameLst>
                                          <p:attrName>ppt_x</p:attrName>
                                          <p:attrName>ppt_y</p:attrName>
                                        </p:attrNameLst>
                                      </p:cBhvr>
                                    </p:animMotion>
                                    <p:animEffect transition="in" filter="fade">
                                      <p:cBhvr>
                                        <p:cTn id="9" dur="1000"/>
                                        <p:tgtEl>
                                          <p:spTgt spid="14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Scale>
                                      <p:cBhvr>
                                        <p:cTn id="14" dur="1000" decel="50000" fill="hold">
                                          <p:stCondLst>
                                            <p:cond delay="0"/>
                                          </p:stCondLst>
                                        </p:cTn>
                                        <p:tgtEl>
                                          <p:spTgt spid="1433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4339">
                                            <p:txEl>
                                              <p:pRg st="1" end="1"/>
                                            </p:txEl>
                                          </p:spTgt>
                                        </p:tgtEl>
                                        <p:attrNameLst>
                                          <p:attrName>ppt_x</p:attrName>
                                          <p:attrName>ppt_y</p:attrName>
                                        </p:attrNameLst>
                                      </p:cBhvr>
                                    </p:animMotion>
                                    <p:animEffect transition="in" filter="fade">
                                      <p:cBhvr>
                                        <p:cTn id="16" dur="1000"/>
                                        <p:tgtEl>
                                          <p:spTgt spid="143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Scale>
                                      <p:cBhvr>
                                        <p:cTn id="21" dur="1000" decel="50000" fill="hold">
                                          <p:stCondLst>
                                            <p:cond delay="0"/>
                                          </p:stCondLst>
                                        </p:cTn>
                                        <p:tgtEl>
                                          <p:spTgt spid="1433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4339">
                                            <p:txEl>
                                              <p:pRg st="2" end="2"/>
                                            </p:txEl>
                                          </p:spTgt>
                                        </p:tgtEl>
                                        <p:attrNameLst>
                                          <p:attrName>ppt_x</p:attrName>
                                          <p:attrName>ppt_y</p:attrName>
                                        </p:attrNameLst>
                                      </p:cBhvr>
                                    </p:animMotion>
                                    <p:animEffect transition="in" filter="fade">
                                      <p:cBhvr>
                                        <p:cTn id="23" dur="1000"/>
                                        <p:tgtEl>
                                          <p:spTgt spid="143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Scale>
                                      <p:cBhvr>
                                        <p:cTn id="28" dur="1000" decel="50000" fill="hold">
                                          <p:stCondLst>
                                            <p:cond delay="0"/>
                                          </p:stCondLst>
                                        </p:cTn>
                                        <p:tgtEl>
                                          <p:spTgt spid="14339">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4339">
                                            <p:txEl>
                                              <p:pRg st="3" end="3"/>
                                            </p:txEl>
                                          </p:spTgt>
                                        </p:tgtEl>
                                        <p:attrNameLst>
                                          <p:attrName>ppt_x</p:attrName>
                                          <p:attrName>ppt_y</p:attrName>
                                        </p:attrNameLst>
                                      </p:cBhvr>
                                    </p:animMotion>
                                    <p:animEffect transition="in" filter="fade">
                                      <p:cBhvr>
                                        <p:cTn id="30" dur="1000"/>
                                        <p:tgtEl>
                                          <p:spTgt spid="143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Scale>
                                      <p:cBhvr>
                                        <p:cTn id="35" dur="1000" decel="50000" fill="hold">
                                          <p:stCondLst>
                                            <p:cond delay="0"/>
                                          </p:stCondLst>
                                        </p:cTn>
                                        <p:tgtEl>
                                          <p:spTgt spid="14339">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4339">
                                            <p:txEl>
                                              <p:pRg st="4" end="4"/>
                                            </p:txEl>
                                          </p:spTgt>
                                        </p:tgtEl>
                                        <p:attrNameLst>
                                          <p:attrName>ppt_x</p:attrName>
                                          <p:attrName>ppt_y</p:attrName>
                                        </p:attrNameLst>
                                      </p:cBhvr>
                                    </p:animMotion>
                                    <p:animEffect transition="in" filter="fade">
                                      <p:cBhvr>
                                        <p:cTn id="37" dur="1000"/>
                                        <p:tgtEl>
                                          <p:spTgt spid="1433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14339">
                                            <p:txEl>
                                              <p:pRg st="5" end="5"/>
                                            </p:txEl>
                                          </p:spTgt>
                                        </p:tgtEl>
                                        <p:attrNameLst>
                                          <p:attrName>style.visibility</p:attrName>
                                        </p:attrNameLst>
                                      </p:cBhvr>
                                      <p:to>
                                        <p:strVal val="visible"/>
                                      </p:to>
                                    </p:set>
                                    <p:animScale>
                                      <p:cBhvr>
                                        <p:cTn id="42" dur="1000" decel="50000" fill="hold">
                                          <p:stCondLst>
                                            <p:cond delay="0"/>
                                          </p:stCondLst>
                                        </p:cTn>
                                        <p:tgtEl>
                                          <p:spTgt spid="14339">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4339">
                                            <p:txEl>
                                              <p:pRg st="5" end="5"/>
                                            </p:txEl>
                                          </p:spTgt>
                                        </p:tgtEl>
                                        <p:attrNameLst>
                                          <p:attrName>ppt_x</p:attrName>
                                          <p:attrName>ppt_y</p:attrName>
                                        </p:attrNameLst>
                                      </p:cBhvr>
                                    </p:animMotion>
                                    <p:animEffect transition="in" filter="fade">
                                      <p:cBhvr>
                                        <p:cTn id="44" dur="1000"/>
                                        <p:tgtEl>
                                          <p:spTgt spid="1433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14339">
                                            <p:txEl>
                                              <p:pRg st="6" end="6"/>
                                            </p:txEl>
                                          </p:spTgt>
                                        </p:tgtEl>
                                        <p:attrNameLst>
                                          <p:attrName>style.visibility</p:attrName>
                                        </p:attrNameLst>
                                      </p:cBhvr>
                                      <p:to>
                                        <p:strVal val="visible"/>
                                      </p:to>
                                    </p:set>
                                    <p:animScale>
                                      <p:cBhvr>
                                        <p:cTn id="49" dur="1000" decel="50000" fill="hold">
                                          <p:stCondLst>
                                            <p:cond delay="0"/>
                                          </p:stCondLst>
                                        </p:cTn>
                                        <p:tgtEl>
                                          <p:spTgt spid="14339">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4339">
                                            <p:txEl>
                                              <p:pRg st="6" end="6"/>
                                            </p:txEl>
                                          </p:spTgt>
                                        </p:tgtEl>
                                        <p:attrNameLst>
                                          <p:attrName>ppt_x</p:attrName>
                                          <p:attrName>ppt_y</p:attrName>
                                        </p:attrNameLst>
                                      </p:cBhvr>
                                    </p:animMotion>
                                    <p:animEffect transition="in" filter="fade">
                                      <p:cBhvr>
                                        <p:cTn id="51" dur="1000"/>
                                        <p:tgtEl>
                                          <p:spTgt spid="1433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14339">
                                            <p:txEl>
                                              <p:pRg st="7" end="7"/>
                                            </p:txEl>
                                          </p:spTgt>
                                        </p:tgtEl>
                                        <p:attrNameLst>
                                          <p:attrName>style.visibility</p:attrName>
                                        </p:attrNameLst>
                                      </p:cBhvr>
                                      <p:to>
                                        <p:strVal val="visible"/>
                                      </p:to>
                                    </p:set>
                                    <p:animScale>
                                      <p:cBhvr>
                                        <p:cTn id="56" dur="1000" decel="50000" fill="hold">
                                          <p:stCondLst>
                                            <p:cond delay="0"/>
                                          </p:stCondLst>
                                        </p:cTn>
                                        <p:tgtEl>
                                          <p:spTgt spid="14339">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4339">
                                            <p:txEl>
                                              <p:pRg st="7" end="7"/>
                                            </p:txEl>
                                          </p:spTgt>
                                        </p:tgtEl>
                                        <p:attrNameLst>
                                          <p:attrName>ppt_x</p:attrName>
                                          <p:attrName>ppt_y</p:attrName>
                                        </p:attrNameLst>
                                      </p:cBhvr>
                                    </p:animMotion>
                                    <p:animEffect transition="in" filter="fade">
                                      <p:cBhvr>
                                        <p:cTn id="58" dur="1000"/>
                                        <p:tgtEl>
                                          <p:spTgt spid="1433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14339">
                                            <p:txEl>
                                              <p:pRg st="8" end="8"/>
                                            </p:txEl>
                                          </p:spTgt>
                                        </p:tgtEl>
                                        <p:attrNameLst>
                                          <p:attrName>style.visibility</p:attrName>
                                        </p:attrNameLst>
                                      </p:cBhvr>
                                      <p:to>
                                        <p:strVal val="visible"/>
                                      </p:to>
                                    </p:set>
                                    <p:animScale>
                                      <p:cBhvr>
                                        <p:cTn id="63" dur="1000" decel="50000" fill="hold">
                                          <p:stCondLst>
                                            <p:cond delay="0"/>
                                          </p:stCondLst>
                                        </p:cTn>
                                        <p:tgtEl>
                                          <p:spTgt spid="14339">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14339">
                                            <p:txEl>
                                              <p:pRg st="8" end="8"/>
                                            </p:txEl>
                                          </p:spTgt>
                                        </p:tgtEl>
                                        <p:attrNameLst>
                                          <p:attrName>ppt_x</p:attrName>
                                          <p:attrName>ppt_y</p:attrName>
                                        </p:attrNameLst>
                                      </p:cBhvr>
                                    </p:animMotion>
                                    <p:animEffect transition="in" filter="fade">
                                      <p:cBhvr>
                                        <p:cTn id="65" dur="1000"/>
                                        <p:tgtEl>
                                          <p:spTgt spid="1433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14339">
                                            <p:txEl>
                                              <p:pRg st="9" end="9"/>
                                            </p:txEl>
                                          </p:spTgt>
                                        </p:tgtEl>
                                        <p:attrNameLst>
                                          <p:attrName>style.visibility</p:attrName>
                                        </p:attrNameLst>
                                      </p:cBhvr>
                                      <p:to>
                                        <p:strVal val="visible"/>
                                      </p:to>
                                    </p:set>
                                    <p:animScale>
                                      <p:cBhvr>
                                        <p:cTn id="70" dur="1000" decel="50000" fill="hold">
                                          <p:stCondLst>
                                            <p:cond delay="0"/>
                                          </p:stCondLst>
                                        </p:cTn>
                                        <p:tgtEl>
                                          <p:spTgt spid="14339">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14339">
                                            <p:txEl>
                                              <p:pRg st="9" end="9"/>
                                            </p:txEl>
                                          </p:spTgt>
                                        </p:tgtEl>
                                        <p:attrNameLst>
                                          <p:attrName>ppt_x</p:attrName>
                                          <p:attrName>ppt_y</p:attrName>
                                        </p:attrNameLst>
                                      </p:cBhvr>
                                    </p:animMotion>
                                    <p:animEffect transition="in" filter="fade">
                                      <p:cBhvr>
                                        <p:cTn id="72" dur="1000"/>
                                        <p:tgtEl>
                                          <p:spTgt spid="1433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14339">
                                            <p:txEl>
                                              <p:pRg st="10" end="10"/>
                                            </p:txEl>
                                          </p:spTgt>
                                        </p:tgtEl>
                                        <p:attrNameLst>
                                          <p:attrName>style.visibility</p:attrName>
                                        </p:attrNameLst>
                                      </p:cBhvr>
                                      <p:to>
                                        <p:strVal val="visible"/>
                                      </p:to>
                                    </p:set>
                                    <p:animScale>
                                      <p:cBhvr>
                                        <p:cTn id="77" dur="1000" decel="50000" fill="hold">
                                          <p:stCondLst>
                                            <p:cond delay="0"/>
                                          </p:stCondLst>
                                        </p:cTn>
                                        <p:tgtEl>
                                          <p:spTgt spid="14339">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14339">
                                            <p:txEl>
                                              <p:pRg st="10" end="10"/>
                                            </p:txEl>
                                          </p:spTgt>
                                        </p:tgtEl>
                                        <p:attrNameLst>
                                          <p:attrName>ppt_x</p:attrName>
                                          <p:attrName>ppt_y</p:attrName>
                                        </p:attrNameLst>
                                      </p:cBhvr>
                                    </p:animMotion>
                                    <p:animEffect transition="in" filter="fade">
                                      <p:cBhvr>
                                        <p:cTn id="79" dur="1000"/>
                                        <p:tgtEl>
                                          <p:spTgt spid="14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TotalTime>
  <Words>416</Words>
  <Application>Microsoft Office PowerPoint</Application>
  <PresentationFormat>On-screen Show (4:3)</PresentationFormat>
  <Paragraphs>61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 Antiqua</vt:lpstr>
      <vt:lpstr>Times New Roman</vt:lpstr>
      <vt:lpstr>Wingdings</vt:lpstr>
      <vt:lpstr>Office Theme</vt:lpstr>
      <vt:lpstr>Striving to Enter Or Just Seeking to Enter?</vt:lpstr>
      <vt:lpstr>Luke 13:22-28</vt:lpstr>
      <vt:lpstr>Meaning of Word “Strive”</vt:lpstr>
      <vt:lpstr>The Difference</vt:lpstr>
      <vt:lpstr>Are We Striving or Seeking When It Comes to…</vt:lpstr>
      <vt:lpstr>Contend for Faith vs. Compromise</vt:lpstr>
      <vt:lpstr>One Church vs. Denominations</vt:lpstr>
      <vt:lpstr>Gospel of Salvation vs. Error of Man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Striving or Just Seeking?</dc:title>
  <dc:creator>Harry</dc:creator>
  <cp:lastModifiedBy>Podium</cp:lastModifiedBy>
  <cp:revision>17</cp:revision>
  <dcterms:created xsi:type="dcterms:W3CDTF">2016-04-16T17:34:43Z</dcterms:created>
  <dcterms:modified xsi:type="dcterms:W3CDTF">2016-04-17T16:26:06Z</dcterms:modified>
</cp:coreProperties>
</file>