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FFFF"/>
    <a:srgbClr val="004E4C"/>
    <a:srgbClr val="002726"/>
    <a:srgbClr val="0066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84" autoAdjust="0"/>
  </p:normalViewPr>
  <p:slideViewPr>
    <p:cSldViewPr>
      <p:cViewPr varScale="1">
        <p:scale>
          <a:sx n="71" d="100"/>
          <a:sy n="71" d="100"/>
        </p:scale>
        <p:origin x="-7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4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229D465-E9AB-41F1-808D-83DE091E97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0FA0C-6743-4340-BC58-5B02E923CD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77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02B4D-67D3-47D1-A5D4-0F881A933B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117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5C737-F749-4644-A984-2978F26C21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0903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78E049-FC0D-4EA9-AAC2-746362B19B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902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62646-1EBC-4CC0-9761-B61273A744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87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3EC10-F9C3-41E5-9D07-5D46611EED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0955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844C4-8E55-4F90-8764-AEA03E6871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2604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CF56C-0C82-4F98-9E2E-B0EC740C4E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33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B7AC5-48BB-41B1-8CFE-0C3EE3E876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4334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559AE-3A27-4335-A8E8-3D2ED70052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1818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50000">
              <a:srgbClr val="002726"/>
            </a:gs>
            <a:gs pos="100000">
              <a:srgbClr val="004E4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307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800000"/>
                  </a:outerShdw>
                </a:effectLst>
              </a:defRPr>
            </a:lvl1pPr>
          </a:lstStyle>
          <a:p>
            <a:fld id="{11B784F1-E41D-4DFA-ADF5-58681FDB25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8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57200"/>
            <a:ext cx="9144000" cy="2590800"/>
          </a:xfrm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8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Keeping the Unity of the Spirit</a:t>
            </a:r>
            <a:endParaRPr lang="en-US" altLang="en-US" sz="8000" b="1" dirty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143000"/>
          </a:xfrm>
        </p:spPr>
        <p:txBody>
          <a:bodyPr/>
          <a:lstStyle/>
          <a:p>
            <a:r>
              <a:rPr lang="en-US" altLang="en-US" sz="5200" b="1" i="1" dirty="0">
                <a:effectLst/>
              </a:rPr>
              <a:t>Ephesians 4:1-3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4038600"/>
            <a:ext cx="8686800" cy="291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300" b="1" baseline="30000" dirty="0" smtClean="0">
                <a:solidFill>
                  <a:srgbClr val="FFFF66"/>
                </a:solidFill>
              </a:rPr>
              <a:t>1 </a:t>
            </a:r>
            <a:r>
              <a:rPr lang="en-US" sz="3300" dirty="0" smtClean="0">
                <a:solidFill>
                  <a:srgbClr val="FFFF66"/>
                </a:solidFill>
              </a:rPr>
              <a:t>I</a:t>
            </a:r>
            <a:r>
              <a:rPr lang="en-US" sz="3300" dirty="0">
                <a:solidFill>
                  <a:srgbClr val="FFFF66"/>
                </a:solidFill>
              </a:rPr>
              <a:t>, therefore, the prisoner of the Lord, beseech you to walk worthy of the calling with which you were called, </a:t>
            </a:r>
            <a:r>
              <a:rPr lang="en-US" sz="3300" b="1" baseline="30000" dirty="0">
                <a:solidFill>
                  <a:srgbClr val="FFFF66"/>
                </a:solidFill>
              </a:rPr>
              <a:t>2 </a:t>
            </a:r>
            <a:r>
              <a:rPr lang="en-US" sz="3300" dirty="0">
                <a:solidFill>
                  <a:srgbClr val="FFFF66"/>
                </a:solidFill>
              </a:rPr>
              <a:t>with all lowliness and gentleness, with longsuffering, bearing with one another </a:t>
            </a:r>
            <a:r>
              <a:rPr lang="en-US" sz="3300" dirty="0" smtClean="0">
                <a:solidFill>
                  <a:srgbClr val="FFFF66"/>
                </a:solidFill>
              </a:rPr>
              <a:t>in love, </a:t>
            </a:r>
            <a:r>
              <a:rPr lang="en-US" sz="3300" b="1" baseline="30000" dirty="0" smtClean="0">
                <a:solidFill>
                  <a:srgbClr val="FFFF66"/>
                </a:solidFill>
              </a:rPr>
              <a:t>3</a:t>
            </a:r>
            <a:r>
              <a:rPr lang="en-US" sz="3300" b="1" baseline="30000" dirty="0">
                <a:solidFill>
                  <a:srgbClr val="FFFF66"/>
                </a:solidFill>
              </a:rPr>
              <a:t> </a:t>
            </a:r>
            <a:r>
              <a:rPr lang="en-US" sz="3300" dirty="0">
                <a:solidFill>
                  <a:srgbClr val="FFFF66"/>
                </a:solidFill>
              </a:rPr>
              <a:t>endeavoring to keep the unity of the Spirit in the bond of peace.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  <a:effectLst/>
              </a:rPr>
              <a:t>Basic Divisions of Romans 14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534400" cy="5105400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solidFill>
                  <a:schemeClr val="hlink"/>
                </a:solidFill>
                <a:effectLst/>
              </a:rPr>
              <a:t>Introduction of Problem (Rom. 14:1-2)</a:t>
            </a:r>
            <a:endParaRPr lang="en-US" altLang="en-US" sz="3600" b="1" dirty="0" smtClean="0">
              <a:effectLst/>
            </a:endParaRPr>
          </a:p>
          <a:p>
            <a:pPr eaLnBrk="1" hangingPunct="1"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effectLst/>
              </a:rPr>
              <a:t>Instruction to the Weak (</a:t>
            </a:r>
            <a:r>
              <a:rPr lang="en-US" altLang="en-US" sz="3600" b="1" dirty="0" smtClean="0">
                <a:solidFill>
                  <a:schemeClr val="tx2"/>
                </a:solidFill>
                <a:effectLst/>
              </a:rPr>
              <a:t>Rom. 14:3-12</a:t>
            </a:r>
            <a:r>
              <a:rPr lang="en-US" altLang="en-US" sz="3600" b="1" dirty="0" smtClean="0">
                <a:effectLst/>
              </a:rPr>
              <a:t>)</a:t>
            </a:r>
            <a:endParaRPr lang="en-US" altLang="en-US" sz="3600" dirty="0" smtClean="0">
              <a:effectLst/>
            </a:endParaRP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dirty="0">
                <a:solidFill>
                  <a:srgbClr val="FFC000"/>
                </a:solidFill>
                <a:effectLst/>
              </a:rPr>
              <a:t>H</a:t>
            </a:r>
            <a:r>
              <a:rPr lang="en-US" altLang="en-US" sz="3200" dirty="0" smtClean="0">
                <a:solidFill>
                  <a:srgbClr val="FFC000"/>
                </a:solidFill>
                <a:effectLst/>
              </a:rPr>
              <a:t>erb-eater </a:t>
            </a:r>
            <a:r>
              <a:rPr lang="en-US" altLang="en-US" sz="3200" dirty="0" smtClean="0">
                <a:solidFill>
                  <a:srgbClr val="FFC000"/>
                </a:solidFill>
                <a:effectLst/>
              </a:rPr>
              <a:t>told God receives meat-eater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dirty="0">
                <a:solidFill>
                  <a:srgbClr val="FFC000"/>
                </a:solidFill>
                <a:effectLst/>
              </a:rPr>
              <a:t>P</a:t>
            </a:r>
            <a:r>
              <a:rPr lang="en-US" altLang="en-US" sz="3200" dirty="0" smtClean="0">
                <a:solidFill>
                  <a:srgbClr val="FFC000"/>
                </a:solidFill>
                <a:effectLst/>
              </a:rPr>
              <a:t>roblem </a:t>
            </a:r>
            <a:r>
              <a:rPr lang="en-US" altLang="en-US" sz="3200" dirty="0" smtClean="0">
                <a:solidFill>
                  <a:srgbClr val="FFC000"/>
                </a:solidFill>
                <a:effectLst/>
              </a:rPr>
              <a:t>with scruple of conscience, not law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dirty="0">
                <a:solidFill>
                  <a:srgbClr val="FFC000"/>
                </a:solidFill>
                <a:effectLst/>
              </a:rPr>
              <a:t>W</a:t>
            </a:r>
            <a:r>
              <a:rPr lang="en-US" altLang="en-US" sz="3200" dirty="0" smtClean="0">
                <a:solidFill>
                  <a:srgbClr val="FFC000"/>
                </a:solidFill>
                <a:effectLst/>
              </a:rPr>
              <a:t>eak </a:t>
            </a:r>
            <a:r>
              <a:rPr lang="en-US" altLang="en-US" sz="3200" dirty="0" smtClean="0">
                <a:solidFill>
                  <a:srgbClr val="FFC000"/>
                </a:solidFill>
                <a:effectLst/>
              </a:rPr>
              <a:t>of conscience not to condemn strong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dirty="0" smtClean="0">
                <a:solidFill>
                  <a:srgbClr val="FFC000"/>
                </a:solidFill>
                <a:effectLst/>
              </a:rPr>
              <a:t>God received meat-eater in his practice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dirty="0">
                <a:solidFill>
                  <a:srgbClr val="FFC000"/>
                </a:solidFill>
                <a:effectLst/>
              </a:rPr>
              <a:t>R</a:t>
            </a:r>
            <a:r>
              <a:rPr lang="en-US" altLang="en-US" sz="3200" dirty="0" smtClean="0">
                <a:solidFill>
                  <a:srgbClr val="FFC000"/>
                </a:solidFill>
                <a:effectLst/>
              </a:rPr>
              <a:t>egardless </a:t>
            </a:r>
            <a:r>
              <a:rPr lang="en-US" altLang="en-US" sz="3200" dirty="0" smtClean="0">
                <a:solidFill>
                  <a:srgbClr val="FFC000"/>
                </a:solidFill>
                <a:effectLst/>
              </a:rPr>
              <a:t>of the herb-eaters own thoughts, God accepted meat-eater as His servant</a:t>
            </a:r>
          </a:p>
        </p:txBody>
      </p:sp>
    </p:spTree>
    <p:extLst>
      <p:ext uri="{BB962C8B-B14F-4D97-AF65-F5344CB8AC3E}">
        <p14:creationId xmlns:p14="http://schemas.microsoft.com/office/powerpoint/2010/main" val="20627308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  <a:effectLst/>
              </a:rPr>
              <a:t>Basic Divisions of Romans 14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715000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b="1" dirty="0" smtClean="0">
                <a:solidFill>
                  <a:schemeClr val="hlink"/>
                </a:solidFill>
                <a:effectLst/>
              </a:rPr>
              <a:t>Introduction of Problem (Rom. 14:1-2)</a:t>
            </a:r>
            <a:endParaRPr lang="en-US" sz="3600" b="1" dirty="0" smtClean="0">
              <a:effectLst/>
            </a:endParaRPr>
          </a:p>
          <a:p>
            <a:pPr eaLnBrk="1" hangingPunct="1"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b="1" dirty="0" smtClean="0">
                <a:solidFill>
                  <a:schemeClr val="hlink"/>
                </a:solidFill>
                <a:effectLst/>
              </a:rPr>
              <a:t>Instruction to the Weak (Rom. 14:3-12)</a:t>
            </a:r>
            <a:endParaRPr lang="en-US" sz="3600" b="1" i="1" dirty="0" smtClean="0">
              <a:solidFill>
                <a:schemeClr val="folHlink"/>
              </a:solidFill>
              <a:effectLst/>
            </a:endParaRPr>
          </a:p>
          <a:p>
            <a:pPr eaLnBrk="1" hangingPunct="1"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b="1" dirty="0" smtClean="0">
                <a:effectLst/>
              </a:rPr>
              <a:t>Instruction to Strong (</a:t>
            </a:r>
            <a:r>
              <a:rPr lang="en-US" sz="3600" b="1" dirty="0" smtClean="0">
                <a:solidFill>
                  <a:schemeClr val="tx2"/>
                </a:solidFill>
                <a:effectLst/>
              </a:rPr>
              <a:t>Rom. 14:13 - 15:2</a:t>
            </a:r>
            <a:r>
              <a:rPr lang="en-US" sz="3600" b="1" dirty="0" smtClean="0">
                <a:effectLst/>
              </a:rPr>
              <a:t>)</a:t>
            </a:r>
            <a:endParaRPr lang="en-US" sz="3600" dirty="0" smtClean="0">
              <a:effectLst/>
            </a:endParaRP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  <a:defRPr/>
            </a:pPr>
            <a:r>
              <a:rPr lang="en-US" sz="3200" dirty="0">
                <a:solidFill>
                  <a:srgbClr val="FFC000"/>
                </a:solidFill>
                <a:effectLst/>
              </a:rPr>
              <a:t>R</a:t>
            </a:r>
            <a:r>
              <a:rPr lang="en-US" sz="3200" dirty="0" smtClean="0">
                <a:solidFill>
                  <a:srgbClr val="FFC000"/>
                </a:solidFill>
                <a:effectLst/>
              </a:rPr>
              <a:t>eaffirms </a:t>
            </a:r>
            <a:r>
              <a:rPr lang="en-US" sz="3200" dirty="0" smtClean="0">
                <a:solidFill>
                  <a:srgbClr val="FFC000"/>
                </a:solidFill>
                <a:effectLst/>
              </a:rPr>
              <a:t>fact that practice is inherently good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  <a:defRPr/>
            </a:pPr>
            <a:r>
              <a:rPr lang="en-US" sz="3200" dirty="0">
                <a:solidFill>
                  <a:srgbClr val="FFC000"/>
                </a:solidFill>
                <a:effectLst/>
              </a:rPr>
              <a:t>N</a:t>
            </a:r>
            <a:r>
              <a:rPr lang="en-US" sz="3200" dirty="0" smtClean="0">
                <a:solidFill>
                  <a:srgbClr val="FFC000"/>
                </a:solidFill>
                <a:effectLst/>
              </a:rPr>
              <a:t>ot </a:t>
            </a:r>
            <a:r>
              <a:rPr lang="en-US" sz="3200" dirty="0" smtClean="0">
                <a:solidFill>
                  <a:srgbClr val="FFC000"/>
                </a:solidFill>
                <a:effectLst/>
              </a:rPr>
              <a:t>to put stumbling-block before the weak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  <a:defRPr/>
            </a:pPr>
            <a:r>
              <a:rPr lang="en-US" sz="3200" dirty="0">
                <a:solidFill>
                  <a:srgbClr val="FFC000"/>
                </a:solidFill>
                <a:effectLst/>
              </a:rPr>
              <a:t>S</a:t>
            </a:r>
            <a:r>
              <a:rPr lang="en-US" sz="3200" dirty="0" smtClean="0">
                <a:solidFill>
                  <a:srgbClr val="FFC000"/>
                </a:solidFill>
                <a:effectLst/>
              </a:rPr>
              <a:t>ouls </a:t>
            </a:r>
            <a:r>
              <a:rPr lang="en-US" sz="3200" dirty="0" smtClean="0">
                <a:solidFill>
                  <a:srgbClr val="FFC000"/>
                </a:solidFill>
                <a:effectLst/>
              </a:rPr>
              <a:t>of brethren more important than liberty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  <a:defRPr/>
            </a:pPr>
            <a:r>
              <a:rPr lang="en-US" sz="3200" dirty="0">
                <a:solidFill>
                  <a:srgbClr val="FFC000"/>
                </a:solidFill>
                <a:effectLst/>
              </a:rPr>
              <a:t>S</a:t>
            </a:r>
            <a:r>
              <a:rPr lang="en-US" sz="3200" dirty="0" smtClean="0">
                <a:solidFill>
                  <a:srgbClr val="FFC000"/>
                </a:solidFill>
                <a:effectLst/>
              </a:rPr>
              <a:t>trong </a:t>
            </a:r>
            <a:r>
              <a:rPr lang="en-US" sz="3200" dirty="0" smtClean="0">
                <a:solidFill>
                  <a:srgbClr val="FFC000"/>
                </a:solidFill>
                <a:effectLst/>
              </a:rPr>
              <a:t>must seek after matters </a:t>
            </a:r>
            <a:r>
              <a:rPr lang="en-US" sz="3200" dirty="0" smtClean="0">
                <a:solidFill>
                  <a:srgbClr val="FFC000"/>
                </a:solidFill>
                <a:effectLst/>
              </a:rPr>
              <a:t>that </a:t>
            </a:r>
            <a:r>
              <a:rPr lang="en-US" sz="3200" dirty="0" smtClean="0">
                <a:solidFill>
                  <a:srgbClr val="FFC000"/>
                </a:solidFill>
                <a:effectLst/>
              </a:rPr>
              <a:t>edify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  <a:defRPr/>
            </a:pPr>
            <a:r>
              <a:rPr lang="en-US" sz="3200" dirty="0">
                <a:solidFill>
                  <a:srgbClr val="FFC000"/>
                </a:solidFill>
                <a:effectLst/>
              </a:rPr>
              <a:t>P</a:t>
            </a:r>
            <a:r>
              <a:rPr lang="en-US" sz="3200" dirty="0" smtClean="0">
                <a:solidFill>
                  <a:srgbClr val="FFC000"/>
                </a:solidFill>
                <a:effectLst/>
              </a:rPr>
              <a:t>rivate </a:t>
            </a:r>
            <a:r>
              <a:rPr lang="en-US" sz="3200" dirty="0" smtClean="0">
                <a:solidFill>
                  <a:srgbClr val="FFC000"/>
                </a:solidFill>
                <a:effectLst/>
              </a:rPr>
              <a:t>conscience always allowed before God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  <a:defRPr/>
            </a:pPr>
            <a:r>
              <a:rPr lang="en-US" sz="3200" dirty="0">
                <a:solidFill>
                  <a:srgbClr val="FFC000"/>
                </a:solidFill>
                <a:effectLst/>
              </a:rPr>
              <a:t>S</a:t>
            </a:r>
            <a:r>
              <a:rPr lang="en-US" sz="3200" dirty="0" smtClean="0">
                <a:solidFill>
                  <a:srgbClr val="FFC000"/>
                </a:solidFill>
                <a:effectLst/>
              </a:rPr>
              <a:t>trong </a:t>
            </a:r>
            <a:r>
              <a:rPr lang="en-US" sz="3200" dirty="0" smtClean="0">
                <a:solidFill>
                  <a:srgbClr val="FFC000"/>
                </a:solidFill>
                <a:effectLst/>
              </a:rPr>
              <a:t>must help bear the burdens of weak</a:t>
            </a:r>
            <a:endParaRPr lang="en-US" sz="3200" dirty="0" smtClean="0">
              <a:solidFill>
                <a:srgbClr val="FFC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58237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  <a:effectLst/>
        </p:spPr>
        <p:txBody>
          <a:bodyPr/>
          <a:lstStyle/>
          <a:p>
            <a:pPr eaLnBrk="1" hangingPunct="1"/>
            <a:r>
              <a:rPr lang="en-US" altLang="en-US" sz="4800" b="1" dirty="0" smtClean="0">
                <a:solidFill>
                  <a:srgbClr val="FFFF00"/>
                </a:solidFill>
                <a:effectLst/>
              </a:rPr>
              <a:t>Maintaining Bond of Peace...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9916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effectLst/>
              </a:rPr>
              <a:t>Requires all to have proper attitudes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dirty="0" smtClean="0">
                <a:solidFill>
                  <a:srgbClr val="FFFF66"/>
                </a:solidFill>
                <a:effectLst/>
              </a:rPr>
              <a:t>Submitting self to the commandments of God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dirty="0" smtClean="0">
                <a:solidFill>
                  <a:srgbClr val="FFFF66"/>
                </a:solidFill>
                <a:effectLst/>
              </a:rPr>
              <a:t>Submitting self to service of others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dirty="0" smtClean="0">
                <a:solidFill>
                  <a:srgbClr val="FFFF66"/>
                </a:solidFill>
                <a:effectLst/>
              </a:rPr>
              <a:t>Denying desires of self for good of the cause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effectLst/>
              </a:rPr>
              <a:t>Requires all to act properly in areas of liberty, opinion or personal conscience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dirty="0" smtClean="0">
                <a:solidFill>
                  <a:srgbClr val="FFFF66"/>
                </a:solidFill>
                <a:effectLst/>
              </a:rPr>
              <a:t>Distinguishing between doctrine &amp; opinion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dirty="0" smtClean="0">
                <a:solidFill>
                  <a:srgbClr val="FFFF66"/>
                </a:solidFill>
                <a:effectLst/>
              </a:rPr>
              <a:t>Is there a difference in practice that is sinful?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dirty="0" smtClean="0">
                <a:solidFill>
                  <a:srgbClr val="FFFF66"/>
                </a:solidFill>
                <a:effectLst/>
              </a:rPr>
              <a:t>One with personal scruple, not seek to bind it</a:t>
            </a:r>
          </a:p>
          <a:p>
            <a:pPr lvl="1" eaLnBrk="1" hangingPunct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dirty="0" smtClean="0">
                <a:solidFill>
                  <a:srgbClr val="FFFF66"/>
                </a:solidFill>
                <a:effectLst/>
              </a:rPr>
              <a:t>One without, not seek liberty over brother’s soul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5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solidFill>
                  <a:srgbClr val="66FFFF"/>
                </a:solidFill>
                <a:effectLst/>
              </a:rPr>
              <a:t>If unity prevails, we must do our part!</a:t>
            </a:r>
          </a:p>
        </p:txBody>
      </p:sp>
    </p:spTree>
    <p:extLst>
      <p:ext uri="{BB962C8B-B14F-4D97-AF65-F5344CB8AC3E}">
        <p14:creationId xmlns:p14="http://schemas.microsoft.com/office/powerpoint/2010/main" val="344849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5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5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5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5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5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5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5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5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5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57200"/>
            <a:ext cx="9144000" cy="2590800"/>
          </a:xfrm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8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Keeping the Unity of the Spirit</a:t>
            </a:r>
            <a:endParaRPr lang="en-US" altLang="en-US" sz="8000" b="1" dirty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143000"/>
          </a:xfrm>
        </p:spPr>
        <p:txBody>
          <a:bodyPr/>
          <a:lstStyle/>
          <a:p>
            <a:r>
              <a:rPr lang="en-US" altLang="en-US" sz="5200" b="1" i="1" dirty="0">
                <a:effectLst/>
              </a:rPr>
              <a:t>Ephesians 4:1-3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4038600"/>
            <a:ext cx="8686800" cy="291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300" b="1" baseline="30000" dirty="0" smtClean="0">
                <a:solidFill>
                  <a:srgbClr val="FFFF66"/>
                </a:solidFill>
              </a:rPr>
              <a:t>1 </a:t>
            </a:r>
            <a:r>
              <a:rPr lang="en-US" sz="3300" dirty="0" smtClean="0">
                <a:solidFill>
                  <a:srgbClr val="FFFF66"/>
                </a:solidFill>
              </a:rPr>
              <a:t>I</a:t>
            </a:r>
            <a:r>
              <a:rPr lang="en-US" sz="3300" dirty="0">
                <a:solidFill>
                  <a:srgbClr val="FFFF66"/>
                </a:solidFill>
              </a:rPr>
              <a:t>, therefore, the prisoner of the Lord, beseech you to walk worthy of the calling with which you were called, </a:t>
            </a:r>
            <a:r>
              <a:rPr lang="en-US" sz="3300" b="1" baseline="30000" dirty="0">
                <a:solidFill>
                  <a:srgbClr val="FFFF66"/>
                </a:solidFill>
              </a:rPr>
              <a:t>2 </a:t>
            </a:r>
            <a:r>
              <a:rPr lang="en-US" sz="3300" dirty="0">
                <a:solidFill>
                  <a:srgbClr val="FFFF66"/>
                </a:solidFill>
              </a:rPr>
              <a:t>with all lowliness and gentleness, with longsuffering, bearing with one another </a:t>
            </a:r>
            <a:r>
              <a:rPr lang="en-US" sz="3300" dirty="0" smtClean="0">
                <a:solidFill>
                  <a:srgbClr val="FFFF66"/>
                </a:solidFill>
              </a:rPr>
              <a:t>in love, </a:t>
            </a:r>
            <a:r>
              <a:rPr lang="en-US" sz="3300" b="1" baseline="30000" dirty="0" smtClean="0">
                <a:solidFill>
                  <a:srgbClr val="FFFF66"/>
                </a:solidFill>
              </a:rPr>
              <a:t>3</a:t>
            </a:r>
            <a:r>
              <a:rPr lang="en-US" sz="3300" b="1" baseline="30000" dirty="0">
                <a:solidFill>
                  <a:srgbClr val="FFFF66"/>
                </a:solidFill>
              </a:rPr>
              <a:t> </a:t>
            </a:r>
            <a:r>
              <a:rPr lang="en-US" sz="3300" dirty="0">
                <a:solidFill>
                  <a:srgbClr val="FFFF66"/>
                </a:solidFill>
              </a:rPr>
              <a:t>endeavoring to keep </a:t>
            </a:r>
            <a:r>
              <a:rPr lang="en-US" sz="3300" b="1" dirty="0"/>
              <a:t>the unity of the Spirit</a:t>
            </a:r>
            <a:r>
              <a:rPr lang="en-US" sz="3300" dirty="0">
                <a:solidFill>
                  <a:srgbClr val="FFFF66"/>
                </a:solidFill>
              </a:rPr>
              <a:t> </a:t>
            </a:r>
            <a:r>
              <a:rPr lang="en-US" sz="3300" b="1" dirty="0">
                <a:solidFill>
                  <a:schemeClr val="accent2"/>
                </a:solidFill>
              </a:rPr>
              <a:t>in the bond of peace</a:t>
            </a:r>
            <a:r>
              <a:rPr lang="en-US" sz="3300" dirty="0">
                <a:solidFill>
                  <a:srgbClr val="FFFF6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26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457200"/>
            <a:ext cx="9144000" cy="2590800"/>
          </a:xfrm>
          <a:effec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80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Keeping the Unity of the Spirit</a:t>
            </a:r>
            <a:endParaRPr lang="en-US" altLang="en-US" sz="8000" b="1" dirty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1143000"/>
          </a:xfrm>
        </p:spPr>
        <p:txBody>
          <a:bodyPr/>
          <a:lstStyle/>
          <a:p>
            <a:r>
              <a:rPr lang="en-US" altLang="en-US" sz="5200" b="1" i="1" dirty="0">
                <a:effectLst/>
              </a:rPr>
              <a:t>Ephesians 4:1-3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4038600"/>
            <a:ext cx="8686800" cy="291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300" b="1" baseline="30000" dirty="0" smtClean="0">
                <a:solidFill>
                  <a:srgbClr val="FFFF66"/>
                </a:solidFill>
              </a:rPr>
              <a:t>1 </a:t>
            </a:r>
            <a:r>
              <a:rPr lang="en-US" sz="3300" dirty="0" smtClean="0">
                <a:solidFill>
                  <a:srgbClr val="FFFF66"/>
                </a:solidFill>
              </a:rPr>
              <a:t>I</a:t>
            </a:r>
            <a:r>
              <a:rPr lang="en-US" sz="3300" dirty="0">
                <a:solidFill>
                  <a:srgbClr val="FFFF66"/>
                </a:solidFill>
              </a:rPr>
              <a:t>, therefore, the prisoner of the Lord, beseech you to walk worthy of the calling with which you were called, </a:t>
            </a:r>
            <a:r>
              <a:rPr lang="en-US" sz="3300" b="1" baseline="30000" dirty="0">
                <a:solidFill>
                  <a:srgbClr val="FFFF66"/>
                </a:solidFill>
              </a:rPr>
              <a:t>2 </a:t>
            </a:r>
            <a:r>
              <a:rPr lang="en-US" sz="3300" dirty="0">
                <a:solidFill>
                  <a:schemeClr val="accent2"/>
                </a:solidFill>
              </a:rPr>
              <a:t>with all lowliness and gentleness, with longsuffering, bearing with one another </a:t>
            </a:r>
            <a:r>
              <a:rPr lang="en-US" sz="3300" dirty="0" smtClean="0">
                <a:solidFill>
                  <a:schemeClr val="accent2"/>
                </a:solidFill>
              </a:rPr>
              <a:t>in love</a:t>
            </a:r>
            <a:r>
              <a:rPr lang="en-US" sz="3300" dirty="0" smtClean="0">
                <a:solidFill>
                  <a:srgbClr val="FFFF66"/>
                </a:solidFill>
              </a:rPr>
              <a:t>, </a:t>
            </a:r>
            <a:r>
              <a:rPr lang="en-US" sz="3300" b="1" baseline="30000" dirty="0" smtClean="0">
                <a:solidFill>
                  <a:srgbClr val="FFFF66"/>
                </a:solidFill>
              </a:rPr>
              <a:t>3</a:t>
            </a:r>
            <a:r>
              <a:rPr lang="en-US" sz="3300" b="1" baseline="30000" dirty="0">
                <a:solidFill>
                  <a:srgbClr val="FFFF66"/>
                </a:solidFill>
              </a:rPr>
              <a:t> </a:t>
            </a:r>
            <a:r>
              <a:rPr lang="en-US" sz="3300" dirty="0">
                <a:solidFill>
                  <a:srgbClr val="FFFF66"/>
                </a:solidFill>
              </a:rPr>
              <a:t>endeavoring to keep </a:t>
            </a:r>
            <a:r>
              <a:rPr lang="en-US" sz="3300" b="1" dirty="0"/>
              <a:t>the unity of the Spirit</a:t>
            </a:r>
            <a:r>
              <a:rPr lang="en-US" sz="3300" dirty="0">
                <a:solidFill>
                  <a:srgbClr val="FFFF66"/>
                </a:solidFill>
              </a:rPr>
              <a:t> </a:t>
            </a:r>
            <a:r>
              <a:rPr lang="en-US" sz="3300" b="1" dirty="0">
                <a:solidFill>
                  <a:schemeClr val="accent2"/>
                </a:solidFill>
              </a:rPr>
              <a:t>in the bond of peace</a:t>
            </a:r>
            <a:r>
              <a:rPr lang="en-US" sz="3300" dirty="0">
                <a:solidFill>
                  <a:srgbClr val="FFFF66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214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1676400"/>
          </a:xfrm>
          <a:effectLst/>
        </p:spPr>
        <p:txBody>
          <a:bodyPr/>
          <a:lstStyle/>
          <a:p>
            <a:pPr eaLnBrk="1" hangingPunct="1"/>
            <a:r>
              <a:rPr lang="en-US" altLang="en-US" sz="4800" b="1" dirty="0" smtClean="0">
                <a:solidFill>
                  <a:srgbClr val="FFFF00"/>
                </a:solidFill>
                <a:effectLst/>
              </a:rPr>
              <a:t>Bond of Peace Demands Proper Attitudes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915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effectLst/>
              </a:rPr>
              <a:t>Though God has made the provision for unity through word, we also have responsibilities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effectLst/>
              </a:rPr>
              <a:t>We must have attitude to sacrifice self for service of God and His people</a:t>
            </a: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Col. 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3:12-15</a:t>
            </a:r>
            <a:r>
              <a:rPr lang="en-US" altLang="en-US" sz="3200" dirty="0" smtClean="0">
                <a:effectLst/>
              </a:rPr>
              <a:t>  As God’s elect, put on…</a:t>
            </a:r>
            <a:endParaRPr lang="en-US" altLang="en-US" sz="3200" b="1" i="1" dirty="0" smtClean="0">
              <a:solidFill>
                <a:schemeClr val="tx2"/>
              </a:solidFill>
              <a:effectLst/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Phil. 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2:1-4</a:t>
            </a:r>
            <a:r>
              <a:rPr lang="en-US" altLang="en-US" sz="3200" dirty="0" smtClean="0">
                <a:effectLst/>
              </a:rPr>
              <a:t>  In lowliness of mind let each…</a:t>
            </a:r>
            <a:endParaRPr lang="en-US" altLang="en-US" sz="3200" b="1" i="1" dirty="0" smtClean="0">
              <a:solidFill>
                <a:schemeClr val="tx2"/>
              </a:solidFill>
              <a:effectLst/>
            </a:endParaRPr>
          </a:p>
          <a:p>
            <a:pPr lvl="1" eaLnBrk="1" hangingPunct="1">
              <a:lnSpc>
                <a:spcPct val="90000"/>
              </a:lnSpc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1 Pet. </a:t>
            </a:r>
            <a:r>
              <a:rPr lang="en-US" altLang="en-US" sz="3200" b="1" i="1" dirty="0" smtClean="0">
                <a:solidFill>
                  <a:schemeClr val="tx2"/>
                </a:solidFill>
                <a:effectLst/>
              </a:rPr>
              <a:t>3:8-9</a:t>
            </a:r>
            <a:r>
              <a:rPr lang="en-US" altLang="en-US" sz="3200" dirty="0" smtClean="0">
                <a:solidFill>
                  <a:schemeClr val="tx2"/>
                </a:solidFill>
                <a:effectLst/>
              </a:rPr>
              <a:t>  </a:t>
            </a:r>
            <a:r>
              <a:rPr lang="en-US" altLang="en-US" sz="3200" dirty="0" smtClean="0">
                <a:effectLst/>
              </a:rPr>
              <a:t>Loving, tenderhearted, courteous…</a:t>
            </a:r>
            <a:endParaRPr lang="en-US" altLang="en-US" sz="3200" b="1" i="1" dirty="0" smtClean="0">
              <a:effectLst/>
            </a:endParaRP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dirty="0" smtClean="0">
                <a:solidFill>
                  <a:srgbClr val="66FFFF"/>
                </a:solidFill>
                <a:effectLst/>
              </a:rPr>
              <a:t>Attitudes required are necessary for one to subject self &amp; serve according to God’s will</a:t>
            </a:r>
            <a:endParaRPr lang="en-US" altLang="en-US" sz="36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7642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  <a:effectLst/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FFFF00"/>
                </a:solidFill>
                <a:effectLst/>
              </a:rPr>
              <a:t>Distinguish </a:t>
            </a:r>
            <a:r>
              <a:rPr lang="en-US" altLang="en-US" b="1" dirty="0" smtClean="0">
                <a:solidFill>
                  <a:srgbClr val="FFFF00"/>
                </a:solidFill>
                <a:effectLst/>
              </a:rPr>
              <a:t>Doctrine </a:t>
            </a:r>
            <a:r>
              <a:rPr lang="en-US" altLang="en-US" b="1" dirty="0" smtClean="0">
                <a:solidFill>
                  <a:srgbClr val="FFFF00"/>
                </a:solidFill>
                <a:effectLst/>
              </a:rPr>
              <a:t>from Opinion</a:t>
            </a:r>
            <a:endParaRPr lang="en-US" altLang="en-US" b="1" dirty="0" smtClean="0">
              <a:solidFill>
                <a:srgbClr val="FFFF00"/>
              </a:solidFill>
              <a:effectLst/>
            </a:endParaRP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effectLst/>
              </a:rPr>
              <a:t>For bond of peace to exist in truth, must </a:t>
            </a:r>
            <a:r>
              <a:rPr lang="en-US" dirty="0" smtClean="0">
                <a:effectLst/>
              </a:rPr>
              <a:t>distinguish properly between </a:t>
            </a:r>
            <a:r>
              <a:rPr lang="en-US" dirty="0" smtClean="0">
                <a:effectLst/>
              </a:rPr>
              <a:t>doctrine </a:t>
            </a:r>
            <a:r>
              <a:rPr lang="en-US" dirty="0" smtClean="0">
                <a:effectLst/>
              </a:rPr>
              <a:t>and opinion</a:t>
            </a:r>
            <a:endParaRPr lang="en-US" dirty="0" smtClean="0">
              <a:effectLst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effectLst/>
              </a:rPr>
              <a:t>Must discern variance in the kinds of </a:t>
            </a:r>
            <a:r>
              <a:rPr lang="en-US" dirty="0" smtClean="0">
                <a:effectLst/>
              </a:rPr>
              <a:t>differences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  <a:defRPr/>
            </a:pPr>
            <a:r>
              <a:rPr lang="en-US" dirty="0" smtClean="0">
                <a:solidFill>
                  <a:schemeClr val="accent2"/>
                </a:solidFill>
                <a:effectLst/>
              </a:rPr>
              <a:t>Striving over words to no profit (</a:t>
            </a:r>
            <a:r>
              <a:rPr lang="en-US" b="1" i="1" dirty="0" smtClean="0">
                <a:solidFill>
                  <a:schemeClr val="tx2"/>
                </a:solidFill>
                <a:effectLst/>
              </a:rPr>
              <a:t>2 Tim. 2:14</a:t>
            </a:r>
            <a:r>
              <a:rPr lang="en-US" dirty="0" smtClean="0">
                <a:solidFill>
                  <a:schemeClr val="accent2"/>
                </a:solidFill>
                <a:effectLst/>
              </a:rPr>
              <a:t>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  <a:defRPr/>
            </a:pPr>
            <a:r>
              <a:rPr lang="en-US" dirty="0" smtClean="0">
                <a:solidFill>
                  <a:schemeClr val="accent2"/>
                </a:solidFill>
                <a:effectLst/>
              </a:rPr>
              <a:t>Contending for the faith (</a:t>
            </a:r>
            <a:r>
              <a:rPr lang="en-US" b="1" i="1" dirty="0" smtClean="0">
                <a:solidFill>
                  <a:schemeClr val="tx2"/>
                </a:solidFill>
                <a:effectLst/>
              </a:rPr>
              <a:t>Jude 3</a:t>
            </a:r>
            <a:r>
              <a:rPr lang="en-US" dirty="0" smtClean="0">
                <a:solidFill>
                  <a:schemeClr val="accent2"/>
                </a:solidFill>
                <a:effectLst/>
              </a:rPr>
              <a:t>)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  <a:defRPr/>
            </a:pPr>
            <a:r>
              <a:rPr lang="en-US" dirty="0" smtClean="0">
                <a:solidFill>
                  <a:schemeClr val="accent2"/>
                </a:solidFill>
                <a:effectLst/>
              </a:rPr>
              <a:t>Both types found in </a:t>
            </a:r>
            <a:r>
              <a:rPr lang="en-US" b="1" i="1" dirty="0" smtClean="0">
                <a:solidFill>
                  <a:schemeClr val="tx2"/>
                </a:solidFill>
                <a:effectLst/>
              </a:rPr>
              <a:t>2 Timothy 2:14-21</a:t>
            </a:r>
            <a:endParaRPr lang="en-US" dirty="0" smtClean="0">
              <a:effectLst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FFFFFF"/>
                </a:solidFill>
                <a:effectLst/>
              </a:rPr>
              <a:t>Doctrinal differences inherently result in sin when applied (</a:t>
            </a:r>
            <a:r>
              <a:rPr lang="en-US" b="1" i="1" dirty="0" smtClean="0">
                <a:solidFill>
                  <a:srgbClr val="FFFF66"/>
                </a:solidFill>
                <a:effectLst/>
              </a:rPr>
              <a:t>2 Jn. </a:t>
            </a:r>
            <a:r>
              <a:rPr lang="en-US" b="1" i="1" dirty="0" smtClean="0">
                <a:solidFill>
                  <a:srgbClr val="FFFF66"/>
                </a:solidFill>
                <a:effectLst/>
              </a:rPr>
              <a:t>9-11</a:t>
            </a:r>
            <a:r>
              <a:rPr lang="en-US" dirty="0" smtClean="0">
                <a:solidFill>
                  <a:srgbClr val="FFFFFF"/>
                </a:solidFill>
                <a:effectLst/>
              </a:rPr>
              <a:t>)</a:t>
            </a:r>
            <a:endParaRPr lang="en-US" dirty="0" smtClean="0">
              <a:solidFill>
                <a:srgbClr val="FFFFFF"/>
              </a:solidFill>
              <a:effectLst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66FFFF"/>
                </a:solidFill>
                <a:effectLst/>
              </a:rPr>
              <a:t>If we recognize </a:t>
            </a:r>
            <a:r>
              <a:rPr lang="en-US" b="1" dirty="0" smtClean="0">
                <a:solidFill>
                  <a:srgbClr val="66FFFF"/>
                </a:solidFill>
                <a:effectLst/>
              </a:rPr>
              <a:t>none of our views </a:t>
            </a:r>
            <a:r>
              <a:rPr lang="en-US" b="1" dirty="0" smtClean="0">
                <a:solidFill>
                  <a:srgbClr val="66FFFF"/>
                </a:solidFill>
                <a:effectLst/>
              </a:rPr>
              <a:t>as opinion</a:t>
            </a:r>
            <a:r>
              <a:rPr lang="en-US" dirty="0" smtClean="0">
                <a:solidFill>
                  <a:srgbClr val="66FFFF"/>
                </a:solidFill>
                <a:effectLst/>
              </a:rPr>
              <a:t>, </a:t>
            </a:r>
            <a:r>
              <a:rPr lang="en-US" dirty="0" smtClean="0">
                <a:solidFill>
                  <a:srgbClr val="66FFFF"/>
                </a:solidFill>
                <a:effectLst/>
              </a:rPr>
              <a:t>it indicates we are </a:t>
            </a:r>
            <a:r>
              <a:rPr lang="en-US" dirty="0" smtClean="0">
                <a:solidFill>
                  <a:srgbClr val="66FFFF"/>
                </a:solidFill>
                <a:effectLst/>
              </a:rPr>
              <a:t>elevating our opinions to law</a:t>
            </a:r>
            <a:endParaRPr lang="en-US" dirty="0" smtClean="0">
              <a:effectLst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FFC000"/>
                </a:solidFill>
                <a:effectLst/>
              </a:rPr>
              <a:t>If all seen as opinion</a:t>
            </a:r>
            <a:r>
              <a:rPr lang="en-US" dirty="0" smtClean="0">
                <a:solidFill>
                  <a:srgbClr val="FFC000"/>
                </a:solidFill>
                <a:effectLst/>
              </a:rPr>
              <a:t>, </a:t>
            </a:r>
            <a:r>
              <a:rPr lang="en-US" dirty="0" smtClean="0">
                <a:solidFill>
                  <a:srgbClr val="FFC000"/>
                </a:solidFill>
                <a:effectLst/>
              </a:rPr>
              <a:t>we lack </a:t>
            </a:r>
            <a:r>
              <a:rPr lang="en-US" dirty="0" smtClean="0">
                <a:solidFill>
                  <a:srgbClr val="FFC000"/>
                </a:solidFill>
                <a:effectLst/>
              </a:rPr>
              <a:t>respect for doctrine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rgbClr val="FFFFFF"/>
                </a:solidFill>
                <a:effectLst/>
              </a:rPr>
              <a:t>Difficulty is always getting one to recognize opinion</a:t>
            </a:r>
          </a:p>
        </p:txBody>
      </p:sp>
    </p:spTree>
    <p:extLst>
      <p:ext uri="{BB962C8B-B14F-4D97-AF65-F5344CB8AC3E}">
        <p14:creationId xmlns:p14="http://schemas.microsoft.com/office/powerpoint/2010/main" val="391706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 build="p" bldLvl="3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  <a:effectLst/>
              </a:rPr>
              <a:t>“Strive Not About Words”</a:t>
            </a:r>
            <a:br>
              <a:rPr lang="en-US" sz="4800" b="1" dirty="0" smtClean="0">
                <a:solidFill>
                  <a:srgbClr val="FFFF00"/>
                </a:solidFill>
                <a:effectLst/>
              </a:rPr>
            </a:br>
            <a:r>
              <a:rPr lang="en-US" sz="4600" b="1" i="1" dirty="0" smtClean="0">
                <a:solidFill>
                  <a:srgbClr val="FFFF66"/>
                </a:solidFill>
                <a:effectLst/>
              </a:rPr>
              <a:t>(2 Tim. 2:14-21)</a:t>
            </a:r>
            <a:endParaRPr lang="en-US" sz="4600" b="1" i="1" dirty="0" smtClean="0">
              <a:solidFill>
                <a:srgbClr val="FFFF66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641475"/>
            <a:ext cx="9067800" cy="5216525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b="1" dirty="0" smtClean="0">
                <a:solidFill>
                  <a:srgbClr val="66FFFF"/>
                </a:solidFill>
                <a:effectLst/>
              </a:rPr>
              <a:t>Gk. </a:t>
            </a:r>
            <a:r>
              <a:rPr lang="en-US" sz="3600" b="1" i="1" dirty="0" err="1" smtClean="0">
                <a:solidFill>
                  <a:srgbClr val="66FFFF"/>
                </a:solidFill>
                <a:effectLst/>
              </a:rPr>
              <a:t>logomacheo</a:t>
            </a:r>
            <a:r>
              <a:rPr lang="en-US" sz="3600" b="1" dirty="0" smtClean="0">
                <a:solidFill>
                  <a:srgbClr val="66FFFF"/>
                </a:solidFill>
                <a:effectLst/>
              </a:rPr>
              <a:t> </a:t>
            </a:r>
            <a:r>
              <a:rPr lang="en-US" sz="3600" dirty="0" smtClean="0">
                <a:effectLst/>
              </a:rPr>
              <a:t>- from combination of “word” + “contend” or “dispute”</a:t>
            </a:r>
          </a:p>
          <a:p>
            <a:pPr eaLnBrk="1" hangingPunct="1"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effectLst/>
              </a:rPr>
              <a:t>Implies “to dispute about trivial things”</a:t>
            </a:r>
          </a:p>
          <a:p>
            <a:pPr eaLnBrk="1" hangingPunct="1"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effectLst/>
              </a:rPr>
              <a:t>Factious striving - </a:t>
            </a:r>
            <a:r>
              <a:rPr lang="en-US" sz="3600" b="1" i="1" dirty="0" smtClean="0">
                <a:solidFill>
                  <a:srgbClr val="FFFF99"/>
                </a:solidFill>
                <a:effectLst/>
              </a:rPr>
              <a:t>Titus 3:10</a:t>
            </a:r>
            <a:endParaRPr lang="en-US" sz="3600" b="1" dirty="0" smtClean="0">
              <a:effectLst/>
            </a:endParaRPr>
          </a:p>
          <a:p>
            <a:pPr eaLnBrk="1" hangingPunct="1"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effectLst/>
              </a:rPr>
              <a:t>Approved contending - </a:t>
            </a:r>
            <a:r>
              <a:rPr lang="en-US" sz="3600" b="1" i="1" dirty="0" smtClean="0">
                <a:solidFill>
                  <a:srgbClr val="FFFF99"/>
                </a:solidFill>
                <a:effectLst/>
              </a:rPr>
              <a:t>Jude 3</a:t>
            </a:r>
            <a:endParaRPr lang="en-US" sz="3600" b="1" dirty="0" smtClean="0">
              <a:effectLst/>
            </a:endParaRPr>
          </a:p>
          <a:p>
            <a:pPr eaLnBrk="1" hangingPunct="1"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effectLst/>
              </a:rPr>
              <a:t>Difference is in </a:t>
            </a:r>
            <a:r>
              <a:rPr lang="en-US" sz="3600" dirty="0" smtClean="0">
                <a:effectLst/>
              </a:rPr>
              <a:t>point or reason for </a:t>
            </a:r>
            <a:r>
              <a:rPr lang="en-US" sz="3600" dirty="0" smtClean="0">
                <a:effectLst/>
              </a:rPr>
              <a:t>contention</a:t>
            </a:r>
          </a:p>
          <a:p>
            <a:pPr eaLnBrk="1" hangingPunct="1"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600" dirty="0" smtClean="0">
                <a:effectLst/>
              </a:rPr>
              <a:t>No good purpose served in disputes that are merely semantic in nature</a:t>
            </a:r>
          </a:p>
        </p:txBody>
      </p:sp>
    </p:spTree>
    <p:extLst>
      <p:ext uri="{BB962C8B-B14F-4D97-AF65-F5344CB8AC3E}">
        <p14:creationId xmlns:p14="http://schemas.microsoft.com/office/powerpoint/2010/main" val="3840141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29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800" b="1" dirty="0" smtClean="0">
                <a:solidFill>
                  <a:srgbClr val="FFFF00"/>
                </a:solidFill>
                <a:effectLst/>
              </a:rPr>
              <a:t>Must Not Strive About Words To No </a:t>
            </a:r>
            <a:r>
              <a:rPr lang="en-US" sz="4800" b="1" dirty="0" smtClean="0">
                <a:solidFill>
                  <a:srgbClr val="FFFF00"/>
                </a:solidFill>
                <a:effectLst/>
              </a:rPr>
              <a:t>Profit -- </a:t>
            </a:r>
            <a:r>
              <a:rPr lang="en-US" sz="4000" b="1" i="1" dirty="0" smtClean="0">
                <a:solidFill>
                  <a:srgbClr val="FFFF66"/>
                </a:solidFill>
                <a:effectLst/>
              </a:rPr>
              <a:t>(2 Tim. 2:14-21)</a:t>
            </a:r>
            <a:endParaRPr lang="en-US" sz="4000" i="1" dirty="0" smtClean="0">
              <a:solidFill>
                <a:srgbClr val="FFFF66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90678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effectLst/>
              </a:rPr>
              <a:t>“</a:t>
            </a:r>
            <a:r>
              <a:rPr lang="en-US" b="1" dirty="0" smtClean="0">
                <a:effectLst/>
              </a:rPr>
              <a:t>Profit</a:t>
            </a:r>
            <a:r>
              <a:rPr lang="en-US" dirty="0" smtClean="0">
                <a:effectLst/>
              </a:rPr>
              <a:t>” - useful; beneficial; advantageous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effectLst/>
              </a:rPr>
              <a:t>“</a:t>
            </a:r>
            <a:r>
              <a:rPr lang="en-US" b="1" u="sng" dirty="0" smtClean="0">
                <a:effectLst/>
              </a:rPr>
              <a:t>No</a:t>
            </a:r>
            <a:r>
              <a:rPr lang="en-US" b="1" dirty="0" smtClean="0">
                <a:effectLst/>
              </a:rPr>
              <a:t> profit</a:t>
            </a:r>
            <a:r>
              <a:rPr lang="en-US" dirty="0" smtClean="0">
                <a:effectLst/>
              </a:rPr>
              <a:t>” when one is no better either way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effectLst/>
              </a:rPr>
              <a:t>“</a:t>
            </a:r>
            <a:r>
              <a:rPr lang="en-US" b="1" dirty="0" smtClean="0">
                <a:effectLst/>
              </a:rPr>
              <a:t>Subvert</a:t>
            </a:r>
            <a:r>
              <a:rPr lang="en-US" dirty="0" smtClean="0">
                <a:effectLst/>
              </a:rPr>
              <a:t>” (</a:t>
            </a:r>
            <a:r>
              <a:rPr lang="en-US" dirty="0" smtClean="0">
                <a:solidFill>
                  <a:srgbClr val="66FFFF"/>
                </a:solidFill>
                <a:effectLst/>
              </a:rPr>
              <a:t>Gk. </a:t>
            </a:r>
            <a:r>
              <a:rPr lang="en-US" i="1" dirty="0" err="1" smtClean="0">
                <a:solidFill>
                  <a:srgbClr val="66FFFF"/>
                </a:solidFill>
                <a:effectLst/>
              </a:rPr>
              <a:t>katastrophe</a:t>
            </a:r>
            <a:r>
              <a:rPr lang="en-US" dirty="0" smtClean="0">
                <a:effectLst/>
              </a:rPr>
              <a:t>) - to overthrow, ruin or destroy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effectLst/>
              </a:rPr>
              <a:t>Binding things that make one no better regarding guilt of sin or lack of it actually brings destruction</a:t>
            </a:r>
          </a:p>
          <a:p>
            <a:pPr marL="804863" lvl="1" indent="-404813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FFFF"/>
                </a:solidFill>
                <a:effectLst/>
              </a:rPr>
              <a:t>Diverts attention away from practical </a:t>
            </a:r>
            <a:r>
              <a:rPr lang="en-US" dirty="0" smtClean="0">
                <a:solidFill>
                  <a:srgbClr val="FFFFFF"/>
                </a:solidFill>
                <a:effectLst/>
              </a:rPr>
              <a:t>opposition to </a:t>
            </a:r>
            <a:r>
              <a:rPr lang="en-US" dirty="0" smtClean="0">
                <a:solidFill>
                  <a:srgbClr val="FFFFFF"/>
                </a:solidFill>
                <a:effectLst/>
              </a:rPr>
              <a:t>sin</a:t>
            </a:r>
          </a:p>
          <a:p>
            <a:pPr marL="804863" lvl="1" indent="-404813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FFFFFF"/>
                </a:solidFill>
                <a:effectLst/>
              </a:rPr>
              <a:t>Causes destructiveness both individually &amp; collectively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66FFFF"/>
                </a:solidFill>
                <a:effectLst/>
              </a:rPr>
              <a:t>Examples of principle seen in clothing:</a:t>
            </a:r>
          </a:p>
          <a:p>
            <a:pPr marL="804863" lvl="1" indent="-404813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10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99"/>
                </a:solidFill>
                <a:effectLst/>
              </a:rPr>
              <a:t>Needless binding of rules dealing with mere customs</a:t>
            </a:r>
          </a:p>
          <a:p>
            <a:pPr marL="804863" lvl="1" indent="-404813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FFFF99"/>
                </a:solidFill>
                <a:effectLst/>
              </a:rPr>
              <a:t>Necessary binding of Bible regulation of modesty</a:t>
            </a:r>
          </a:p>
        </p:txBody>
      </p:sp>
    </p:spTree>
    <p:extLst>
      <p:ext uri="{BB962C8B-B14F-4D97-AF65-F5344CB8AC3E}">
        <p14:creationId xmlns:p14="http://schemas.microsoft.com/office/powerpoint/2010/main" val="4111362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800" b="1" dirty="0" smtClean="0">
                <a:solidFill>
                  <a:srgbClr val="FFFF00"/>
                </a:solidFill>
                <a:effectLst/>
              </a:rPr>
              <a:t>Striving Without Cause Is Condemned As Foolish</a:t>
            </a: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565275"/>
            <a:ext cx="9067800" cy="5292725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400" dirty="0" smtClean="0">
                <a:effectLst/>
              </a:rPr>
              <a:t>Christian’s task is a militant one </a:t>
            </a:r>
            <a:r>
              <a:rPr lang="en-US" sz="3400" i="1" dirty="0" smtClean="0">
                <a:effectLst/>
              </a:rPr>
              <a:t>(“fight the good fight”</a:t>
            </a:r>
            <a:r>
              <a:rPr lang="en-US" sz="3400" dirty="0" smtClean="0">
                <a:effectLst/>
              </a:rPr>
              <a:t>), but not </a:t>
            </a:r>
            <a:r>
              <a:rPr lang="en-US" sz="3400" dirty="0" smtClean="0">
                <a:effectLst/>
              </a:rPr>
              <a:t>for needless fighting</a:t>
            </a:r>
            <a:endParaRPr lang="en-US" sz="3400" dirty="0" smtClean="0">
              <a:effectLst/>
            </a:endParaRPr>
          </a:p>
          <a:p>
            <a:pPr lvl="1">
              <a:buClr>
                <a:srgbClr val="CCECFF"/>
              </a:buClr>
              <a:buFont typeface="Wingdings" pitchFamily="2" charset="2"/>
              <a:buChar char="w"/>
              <a:defRPr/>
            </a:pPr>
            <a:r>
              <a:rPr lang="en-US" sz="3000" b="1" i="1" dirty="0" smtClean="0">
                <a:solidFill>
                  <a:srgbClr val="FFFF99"/>
                </a:solidFill>
                <a:effectLst/>
              </a:rPr>
              <a:t>Prov. </a:t>
            </a:r>
            <a:r>
              <a:rPr lang="en-US" sz="3000" b="1" i="1" dirty="0" smtClean="0">
                <a:solidFill>
                  <a:srgbClr val="FFFF99"/>
                </a:solidFill>
                <a:effectLst/>
              </a:rPr>
              <a:t>3:30</a:t>
            </a:r>
            <a:r>
              <a:rPr lang="en-US" sz="3000" b="1" dirty="0" smtClean="0">
                <a:effectLst/>
              </a:rPr>
              <a:t>	</a:t>
            </a:r>
            <a:r>
              <a:rPr lang="en-US" sz="3000" dirty="0" smtClean="0">
                <a:effectLst/>
              </a:rPr>
              <a:t>Strive not with man without </a:t>
            </a:r>
            <a:r>
              <a:rPr lang="en-US" sz="3000" dirty="0" smtClean="0">
                <a:effectLst/>
              </a:rPr>
              <a:t>cause</a:t>
            </a:r>
            <a:endParaRPr lang="en-US" sz="3000" b="1" dirty="0" smtClean="0">
              <a:effectLst/>
            </a:endParaRPr>
          </a:p>
          <a:p>
            <a:pPr lvl="1">
              <a:buClr>
                <a:srgbClr val="CCECFF"/>
              </a:buClr>
              <a:buFont typeface="Wingdings" pitchFamily="2" charset="2"/>
              <a:buChar char="w"/>
              <a:defRPr/>
            </a:pPr>
            <a:r>
              <a:rPr lang="en-US" sz="3000" b="1" i="1" dirty="0" smtClean="0">
                <a:solidFill>
                  <a:srgbClr val="FFFF99"/>
                </a:solidFill>
                <a:effectLst/>
              </a:rPr>
              <a:t>1 Tim. 1:3-4</a:t>
            </a:r>
            <a:r>
              <a:rPr lang="en-US" sz="3000" b="1" dirty="0" smtClean="0">
                <a:effectLst/>
              </a:rPr>
              <a:t>	</a:t>
            </a:r>
            <a:r>
              <a:rPr lang="en-US" sz="3000" dirty="0" smtClean="0">
                <a:effectLst/>
              </a:rPr>
              <a:t>Causing questions vs. causing faith</a:t>
            </a:r>
            <a:endParaRPr lang="en-US" sz="3000" b="1" dirty="0" smtClean="0">
              <a:effectLst/>
            </a:endParaRPr>
          </a:p>
          <a:p>
            <a:pPr lvl="1">
              <a:buClr>
                <a:srgbClr val="CCECFF"/>
              </a:buClr>
              <a:buFont typeface="Wingdings" pitchFamily="2" charset="2"/>
              <a:buChar char="w"/>
              <a:defRPr/>
            </a:pPr>
            <a:r>
              <a:rPr lang="en-US" sz="3000" b="1" i="1" dirty="0" smtClean="0">
                <a:solidFill>
                  <a:srgbClr val="FFFF99"/>
                </a:solidFill>
                <a:effectLst/>
              </a:rPr>
              <a:t>Titus 3:9-11</a:t>
            </a:r>
            <a:r>
              <a:rPr lang="en-US" sz="3000" b="1" dirty="0" smtClean="0">
                <a:effectLst/>
              </a:rPr>
              <a:t>	</a:t>
            </a:r>
            <a:r>
              <a:rPr lang="en-US" sz="3000" dirty="0" smtClean="0">
                <a:effectLst/>
              </a:rPr>
              <a:t>F</a:t>
            </a:r>
            <a:r>
              <a:rPr lang="en-US" sz="3000" dirty="0" smtClean="0">
                <a:solidFill>
                  <a:schemeClr val="tx1"/>
                </a:solidFill>
                <a:effectLst/>
                <a:latin typeface="+mn-lt"/>
              </a:rPr>
              <a:t>oolish disputes, </a:t>
            </a:r>
            <a:r>
              <a:rPr lang="en-US" sz="3000" dirty="0">
                <a:solidFill>
                  <a:schemeClr val="tx1"/>
                </a:solidFill>
                <a:effectLst/>
                <a:latin typeface="+mn-lt"/>
              </a:rPr>
              <a:t>contentions</a:t>
            </a:r>
            <a:r>
              <a:rPr lang="en-US" sz="3000" dirty="0" smtClean="0">
                <a:solidFill>
                  <a:schemeClr val="tx1"/>
                </a:solidFill>
                <a:effectLst/>
                <a:latin typeface="+mn-lt"/>
              </a:rPr>
              <a:t>, </a:t>
            </a:r>
            <a:r>
              <a:rPr lang="en-US" sz="3000" dirty="0">
                <a:solidFill>
                  <a:schemeClr val="tx1"/>
                </a:solidFill>
                <a:effectLst/>
                <a:latin typeface="+mn-lt"/>
              </a:rPr>
              <a:t>strivings</a:t>
            </a:r>
            <a:r>
              <a:rPr lang="en-US" sz="3200" dirty="0">
                <a:solidFill>
                  <a:schemeClr val="tx1"/>
                </a:solidFill>
                <a:effectLst/>
                <a:latin typeface="+mn-lt"/>
              </a:rPr>
              <a:t> </a:t>
            </a:r>
            <a:endParaRPr lang="en-US" sz="3000" b="1" dirty="0" smtClean="0">
              <a:effectLst/>
            </a:endParaRPr>
          </a:p>
          <a:p>
            <a:pPr lvl="1">
              <a:buClr>
                <a:srgbClr val="CCECFF"/>
              </a:buClr>
              <a:buFont typeface="Wingdings" pitchFamily="2" charset="2"/>
              <a:buChar char="w"/>
              <a:defRPr/>
            </a:pPr>
            <a:r>
              <a:rPr lang="en-US" sz="3000" b="1" i="1" dirty="0" smtClean="0">
                <a:solidFill>
                  <a:srgbClr val="FFFF99"/>
                </a:solidFill>
                <a:effectLst/>
              </a:rPr>
              <a:t>2 Tim. </a:t>
            </a:r>
            <a:r>
              <a:rPr lang="en-US" sz="3000" b="1" i="1" dirty="0" smtClean="0">
                <a:solidFill>
                  <a:srgbClr val="FFFF99"/>
                </a:solidFill>
                <a:effectLst/>
              </a:rPr>
              <a:t>2:23</a:t>
            </a:r>
            <a:r>
              <a:rPr lang="en-US" sz="3000" b="1" dirty="0" smtClean="0">
                <a:effectLst/>
              </a:rPr>
              <a:t>	</a:t>
            </a:r>
            <a:r>
              <a:rPr lang="en-US" sz="3000" dirty="0" smtClean="0">
                <a:effectLst/>
              </a:rPr>
              <a:t>Foolish &amp; ignorant </a:t>
            </a:r>
            <a:r>
              <a:rPr lang="en-US" sz="3000" dirty="0" smtClean="0">
                <a:effectLst/>
              </a:rPr>
              <a:t>disputes </a:t>
            </a:r>
            <a:r>
              <a:rPr lang="en-US" sz="3000" dirty="0" smtClean="0">
                <a:effectLst/>
                <a:sym typeface="Wingdings" panose="05000000000000000000" pitchFamily="2" charset="2"/>
              </a:rPr>
              <a:t> S</a:t>
            </a:r>
            <a:r>
              <a:rPr lang="en-US" sz="3000" cap="small" dirty="0" smtClean="0">
                <a:effectLst/>
                <a:sym typeface="Wingdings" panose="05000000000000000000" pitchFamily="2" charset="2"/>
              </a:rPr>
              <a:t>trife</a:t>
            </a:r>
            <a:endParaRPr lang="en-US" sz="3000" cap="small" dirty="0" smtClean="0">
              <a:effectLst/>
            </a:endParaRPr>
          </a:p>
          <a:p>
            <a:pPr eaLnBrk="1" hangingPunct="1"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400" dirty="0" smtClean="0">
                <a:effectLst/>
              </a:rPr>
              <a:t>While we must “contend for the faith,” we must </a:t>
            </a:r>
            <a:r>
              <a:rPr lang="en-US" sz="3400" dirty="0" smtClean="0">
                <a:effectLst/>
              </a:rPr>
              <a:t>never love stirring conflict &amp; causing strife</a:t>
            </a:r>
          </a:p>
          <a:p>
            <a:pPr eaLnBrk="1" hangingPunct="1"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3400" dirty="0" smtClean="0">
                <a:solidFill>
                  <a:srgbClr val="66FFFF"/>
                </a:solidFill>
                <a:effectLst/>
              </a:rPr>
              <a:t>There is little building done in midst of war</a:t>
            </a:r>
            <a:endParaRPr lang="en-US" sz="3400" b="1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6359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effectLst/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rgbClr val="FFFF00"/>
                </a:solidFill>
                <a:effectLst/>
              </a:rPr>
              <a:t>Basic Divisions of Romans 14</a:t>
            </a: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153400" cy="4114800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3600" b="1" dirty="0" smtClean="0">
                <a:effectLst/>
              </a:rPr>
              <a:t>Introduction of Problem (</a:t>
            </a:r>
            <a:r>
              <a:rPr lang="en-US" altLang="en-US" sz="3600" b="1" dirty="0" smtClean="0">
                <a:solidFill>
                  <a:srgbClr val="FFFF99"/>
                </a:solidFill>
                <a:effectLst/>
              </a:rPr>
              <a:t>Rom. 14:1-2</a:t>
            </a:r>
            <a:r>
              <a:rPr lang="en-US" altLang="en-US" sz="3600" b="1" dirty="0" smtClean="0">
                <a:effectLst/>
              </a:rPr>
              <a:t>)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dirty="0">
                <a:solidFill>
                  <a:srgbClr val="FFC000"/>
                </a:solidFill>
                <a:effectLst/>
              </a:rPr>
              <a:t>O</a:t>
            </a:r>
            <a:r>
              <a:rPr lang="en-US" altLang="en-US" sz="3200" dirty="0" smtClean="0">
                <a:solidFill>
                  <a:srgbClr val="FFC000"/>
                </a:solidFill>
                <a:effectLst/>
              </a:rPr>
              <a:t>ne </a:t>
            </a:r>
            <a:r>
              <a:rPr lang="en-US" altLang="en-US" sz="3200" dirty="0" smtClean="0">
                <a:solidFill>
                  <a:srgbClr val="FFC000"/>
                </a:solidFill>
                <a:effectLst/>
              </a:rPr>
              <a:t>brother is weak in faith believing he cannot eat meat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dirty="0">
                <a:solidFill>
                  <a:srgbClr val="FFC000"/>
                </a:solidFill>
                <a:effectLst/>
              </a:rPr>
              <a:t>O</a:t>
            </a:r>
            <a:r>
              <a:rPr lang="en-US" altLang="en-US" sz="3200" dirty="0" smtClean="0">
                <a:solidFill>
                  <a:srgbClr val="FFC000"/>
                </a:solidFill>
                <a:effectLst/>
              </a:rPr>
              <a:t>ne </a:t>
            </a:r>
            <a:r>
              <a:rPr lang="en-US" altLang="en-US" sz="3200" dirty="0" smtClean="0">
                <a:solidFill>
                  <a:srgbClr val="FFC000"/>
                </a:solidFill>
                <a:effectLst/>
              </a:rPr>
              <a:t>brother is strong properly believing that he may eat meat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dirty="0">
                <a:solidFill>
                  <a:srgbClr val="FFC000"/>
                </a:solidFill>
                <a:effectLst/>
              </a:rPr>
              <a:t>C</a:t>
            </a:r>
            <a:r>
              <a:rPr lang="en-US" altLang="en-US" sz="3200" dirty="0" smtClean="0">
                <a:solidFill>
                  <a:srgbClr val="FFC000"/>
                </a:solidFill>
                <a:effectLst/>
              </a:rPr>
              <a:t>ommand </a:t>
            </a:r>
            <a:r>
              <a:rPr lang="en-US" altLang="en-US" sz="3200" dirty="0" smtClean="0">
                <a:solidFill>
                  <a:srgbClr val="FFC000"/>
                </a:solidFill>
                <a:effectLst/>
              </a:rPr>
              <a:t>is given to receive one another</a:t>
            </a:r>
          </a:p>
          <a:p>
            <a:pPr lvl="1" eaLnBrk="1" hangingPunct="1">
              <a:buClr>
                <a:srgbClr val="66FFFF"/>
              </a:buClr>
              <a:buFont typeface="Wingdings" pitchFamily="2" charset="2"/>
              <a:buChar char="w"/>
            </a:pPr>
            <a:r>
              <a:rPr lang="en-US" altLang="en-US" sz="3200" dirty="0">
                <a:solidFill>
                  <a:srgbClr val="FFC000"/>
                </a:solidFill>
                <a:effectLst/>
              </a:rPr>
              <a:t>F</a:t>
            </a:r>
            <a:r>
              <a:rPr lang="en-US" altLang="en-US" sz="3200" dirty="0" smtClean="0">
                <a:solidFill>
                  <a:srgbClr val="FFC000"/>
                </a:solidFill>
                <a:effectLst/>
              </a:rPr>
              <a:t>orbidden </a:t>
            </a:r>
            <a:r>
              <a:rPr lang="en-US" altLang="en-US" sz="3200" dirty="0" smtClean="0">
                <a:solidFill>
                  <a:srgbClr val="FFC000"/>
                </a:solidFill>
                <a:effectLst/>
              </a:rPr>
              <a:t>from disputes over the matter</a:t>
            </a:r>
          </a:p>
        </p:txBody>
      </p:sp>
    </p:spTree>
    <p:extLst>
      <p:ext uri="{BB962C8B-B14F-4D97-AF65-F5344CB8AC3E}">
        <p14:creationId xmlns:p14="http://schemas.microsoft.com/office/powerpoint/2010/main" val="598925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">
      <a:dk1>
        <a:srgbClr val="800000"/>
      </a:dk1>
      <a:lt1>
        <a:srgbClr val="FFFFFF"/>
      </a:lt1>
      <a:dk2>
        <a:srgbClr val="000000"/>
      </a:dk2>
      <a:lt2>
        <a:srgbClr val="FFFF7D"/>
      </a:lt2>
      <a:accent1>
        <a:srgbClr val="B40022"/>
      </a:accent1>
      <a:accent2>
        <a:srgbClr val="FFA1A1"/>
      </a:accent2>
      <a:accent3>
        <a:srgbClr val="AAAAAA"/>
      </a:accent3>
      <a:accent4>
        <a:srgbClr val="DADADA"/>
      </a:accent4>
      <a:accent5>
        <a:srgbClr val="D6AAAB"/>
      </a:accent5>
      <a:accent6>
        <a:srgbClr val="E79191"/>
      </a:accent6>
      <a:hlink>
        <a:srgbClr val="FFFFCC"/>
      </a:hlink>
      <a:folHlink>
        <a:srgbClr val="FFCC66"/>
      </a:folHlink>
    </a:clrScheme>
    <a:fontScheme name="Orbi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10">
        <a:dk1>
          <a:srgbClr val="8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Gradient1</Template>
  <TotalTime>11918</TotalTime>
  <Words>753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Times New Roman</vt:lpstr>
      <vt:lpstr>Wingdings</vt:lpstr>
      <vt:lpstr>ZapfChan Bd BT</vt:lpstr>
      <vt:lpstr>Orbit</vt:lpstr>
      <vt:lpstr>Keeping the Unity of the Spirit</vt:lpstr>
      <vt:lpstr>Keeping the Unity of the Spirit</vt:lpstr>
      <vt:lpstr>Keeping the Unity of the Spirit</vt:lpstr>
      <vt:lpstr>Bond of Peace Demands Proper Attitudes</vt:lpstr>
      <vt:lpstr>Distinguish Doctrine from Opinion</vt:lpstr>
      <vt:lpstr>“Strive Not About Words” (2 Tim. 2:14-21)</vt:lpstr>
      <vt:lpstr>Must Not Strive About Words To No Profit -- (2 Tim. 2:14-21)</vt:lpstr>
      <vt:lpstr>Striving Without Cause Is Condemned As Foolish</vt:lpstr>
      <vt:lpstr>Basic Divisions of Romans 14</vt:lpstr>
      <vt:lpstr>Basic Divisions of Romans 14</vt:lpstr>
      <vt:lpstr>Basic Divisions of Romans 14</vt:lpstr>
      <vt:lpstr>Maintaining Bond of Peace...</vt:lpstr>
    </vt:vector>
  </TitlesOfParts>
  <Company>User Corp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User</dc:creator>
  <cp:lastModifiedBy>Harry</cp:lastModifiedBy>
  <cp:revision>17</cp:revision>
  <dcterms:created xsi:type="dcterms:W3CDTF">2002-10-12T20:18:16Z</dcterms:created>
  <dcterms:modified xsi:type="dcterms:W3CDTF">2016-04-24T12:24:56Z</dcterms:modified>
</cp:coreProperties>
</file>