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8" r:id="rId3"/>
    <p:sldId id="270" r:id="rId4"/>
    <p:sldId id="263" r:id="rId5"/>
    <p:sldId id="264" r:id="rId6"/>
    <p:sldId id="265" r:id="rId7"/>
    <p:sldId id="266" r:id="rId8"/>
    <p:sldId id="267" r:id="rId9"/>
    <p:sldId id="269" r:id="rId10"/>
  </p:sldIdLst>
  <p:sldSz cx="8594725" cy="6400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99"/>
    <a:srgbClr val="00002A"/>
    <a:srgbClr val="FFE265"/>
    <a:srgbClr val="B2B2B2"/>
    <a:srgbClr val="FF6600"/>
    <a:srgbClr val="FFFF99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9" d="100"/>
          <a:sy n="79" d="100"/>
        </p:scale>
        <p:origin x="-84" y="-246"/>
      </p:cViewPr>
      <p:guideLst>
        <p:guide orient="horz" pos="2016"/>
        <p:guide pos="2707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9131B1-8981-4231-9668-51A8FF206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85800"/>
            <a:ext cx="4603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1FDD8A-22D8-4CB3-A15F-F8589AA20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973138" y="1449388"/>
            <a:ext cx="9567863" cy="4951412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16025" y="711200"/>
            <a:ext cx="7305675" cy="10668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44525" y="3200400"/>
            <a:ext cx="6016625" cy="1635125"/>
          </a:xfrm>
        </p:spPr>
        <p:txBody>
          <a:bodyPr lIns="86283" tIns="43142" rIns="86283" bIns="43142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6C42E-DE53-48E7-BB57-4977B1F72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27C2-8367-4BB1-A19F-5ACB600CB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24575" y="568325"/>
            <a:ext cx="1825625" cy="5121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4525" y="568325"/>
            <a:ext cx="5327650" cy="5121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C237F-E2F6-471F-93A2-8631132AD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B9DFE-2D01-4C6F-8A91-FFAAFC5CA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4113213"/>
            <a:ext cx="7305675" cy="12715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450" y="2713038"/>
            <a:ext cx="7305675" cy="1400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BA894-C5E0-4BBE-B918-AA9CEB31C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525" y="1849438"/>
            <a:ext cx="3576638" cy="3840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3563" y="1849438"/>
            <a:ext cx="3576637" cy="3840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EE99A-36B3-4390-A9BF-06567ED75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255588"/>
            <a:ext cx="77343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213" y="1433513"/>
            <a:ext cx="3797300" cy="596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213" y="2030413"/>
            <a:ext cx="3797300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625" y="1433513"/>
            <a:ext cx="3798888" cy="596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5625" y="2030413"/>
            <a:ext cx="37988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A817A-D38F-4131-AE6A-8DDE0F868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F61AE-21F1-497B-9A79-793BA3A16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0D3C4-B4C7-49BE-975C-4066052431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255588"/>
            <a:ext cx="2827337" cy="10842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738" y="255588"/>
            <a:ext cx="4803775" cy="54625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1339850"/>
            <a:ext cx="2827337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28126-ACD5-45A4-A0AC-19CD50FF8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338" y="4479925"/>
            <a:ext cx="5157787" cy="530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84338" y="571500"/>
            <a:ext cx="5157787" cy="3840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4338" y="5010150"/>
            <a:ext cx="5157787" cy="750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E8CC0-91D8-4203-AD17-147A7FB9A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002A"/>
            </a:gs>
            <a:gs pos="0">
              <a:srgbClr val="000099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8583613" cy="63881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44525" y="568325"/>
            <a:ext cx="7305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86283" tIns="43142" rIns="86283" bIns="431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4525" y="5832475"/>
            <a:ext cx="17907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86283" tIns="43142" rIns="86283" bIns="43142" numCol="1" anchor="ctr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5832475"/>
            <a:ext cx="27209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86283" tIns="43142" rIns="86283" bIns="43142" numCol="1" anchor="ctr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9500" y="5832475"/>
            <a:ext cx="17907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86283" tIns="43142" rIns="86283" bIns="43142" numCol="1" anchor="ctr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5D58D77-5F79-47C4-809F-B3ACBF37D3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4525" y="1849438"/>
            <a:ext cx="7305675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688" tIns="42844" rIns="85688" bIns="42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5725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85725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85725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85725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857250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defTabSz="85725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20675" indent="-320675" algn="l" defTabSz="85725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6913" indent="-268288" algn="l" defTabSz="85725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600">
          <a:solidFill>
            <a:schemeClr val="tx1"/>
          </a:solidFill>
          <a:latin typeface="+mn-lt"/>
        </a:defRPr>
      </a:lvl2pPr>
      <a:lvl3pPr marL="1071563" indent="-214313" algn="l" defTabSz="8572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500188" indent="-214313" algn="l" defTabSz="85725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900">
          <a:solidFill>
            <a:schemeClr val="tx1"/>
          </a:solidFill>
          <a:latin typeface="+mn-lt"/>
        </a:defRPr>
      </a:lvl4pPr>
      <a:lvl5pPr marL="1927225" indent="-212725" algn="l" defTabSz="8572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900">
          <a:solidFill>
            <a:schemeClr val="tx1"/>
          </a:solidFill>
          <a:latin typeface="+mn-lt"/>
        </a:defRPr>
      </a:lvl5pPr>
      <a:lvl6pPr marL="2384425" indent="-212725" algn="l" defTabSz="85725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900">
          <a:solidFill>
            <a:schemeClr val="tx1"/>
          </a:solidFill>
          <a:latin typeface="+mn-lt"/>
        </a:defRPr>
      </a:lvl6pPr>
      <a:lvl7pPr marL="2841625" indent="-212725" algn="l" defTabSz="85725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900">
          <a:solidFill>
            <a:schemeClr val="tx1"/>
          </a:solidFill>
          <a:latin typeface="+mn-lt"/>
        </a:defRPr>
      </a:lvl7pPr>
      <a:lvl8pPr marL="3298825" indent="-212725" algn="l" defTabSz="85725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900">
          <a:solidFill>
            <a:schemeClr val="tx1"/>
          </a:solidFill>
          <a:latin typeface="+mn-lt"/>
        </a:defRPr>
      </a:lvl8pPr>
      <a:lvl9pPr marL="3756025" indent="-212725" algn="l" defTabSz="85725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8594725" cy="2819400"/>
          </a:xfrm>
          <a:effectLst>
            <a:outerShdw dist="53882" dir="2700000" algn="ctr" rotWithShape="0">
              <a:schemeClr val="bg2"/>
            </a:outerShdw>
          </a:effectLst>
        </p:spPr>
        <p:txBody>
          <a:bodyPr anchor="ctr"/>
          <a:lstStyle/>
          <a:p>
            <a:pPr eaLnBrk="1" hangingPunct="1">
              <a:defRPr/>
            </a:pPr>
            <a:r>
              <a:rPr lang="en-US" sz="80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That We May Be Complete</a:t>
            </a:r>
            <a:endParaRPr lang="en-US" sz="8000" b="1" dirty="0">
              <a:effectLst/>
              <a:latin typeface="ZapfChan Bd BT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65475"/>
            <a:ext cx="6016625" cy="1635125"/>
          </a:xfrm>
        </p:spPr>
        <p:txBody>
          <a:bodyPr/>
          <a:lstStyle/>
          <a:p>
            <a:pPr eaLnBrk="1" hangingPunct="1"/>
            <a:r>
              <a:rPr lang="en-US" sz="4800" b="1" i="1" smtClean="0"/>
              <a:t>2</a:t>
            </a:r>
            <a:r>
              <a:rPr lang="en-US" sz="4800" b="1" i="1" baseline="30000" smtClean="0"/>
              <a:t>nd</a:t>
            </a:r>
            <a:r>
              <a:rPr lang="en-US" sz="4800" b="1" i="1" smtClean="0"/>
              <a:t> Timothy 3:14-17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4525" y="0"/>
            <a:ext cx="7305675" cy="1066800"/>
          </a:xfrm>
        </p:spPr>
        <p:txBody>
          <a:bodyPr/>
          <a:lstStyle/>
          <a:p>
            <a:pPr eaLnBrk="1" hangingPunct="1"/>
            <a:r>
              <a:rPr lang="en-US" sz="4600" b="1" smtClean="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en-US" sz="4600" b="1" baseline="30000" smtClean="0">
                <a:solidFill>
                  <a:srgbClr val="FFFF00"/>
                </a:solidFill>
                <a:latin typeface="Times New Roman" pitchFamily="18" charset="0"/>
              </a:rPr>
              <a:t>nd</a:t>
            </a:r>
            <a:r>
              <a:rPr lang="en-US" sz="4600" b="1" smtClean="0">
                <a:solidFill>
                  <a:srgbClr val="FFFF00"/>
                </a:solidFill>
                <a:latin typeface="Times New Roman" pitchFamily="18" charset="0"/>
              </a:rPr>
              <a:t> Timothy 3:14-17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63" y="990600"/>
            <a:ext cx="8488362" cy="478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50" b="1" baseline="30000" dirty="0"/>
              <a:t>14 </a:t>
            </a:r>
            <a:r>
              <a:rPr lang="en-US" sz="3050" dirty="0"/>
              <a:t>Remind them of these things</a:t>
            </a:r>
            <a:r>
              <a:rPr lang="en-US" sz="3050" dirty="0"/>
              <a:t>, charging them before the </a:t>
            </a:r>
            <a:r>
              <a:rPr lang="en-US" sz="3050" dirty="0"/>
              <a:t>Lord not to strive about words to no profit, to the ruin of the hearers. </a:t>
            </a:r>
            <a:r>
              <a:rPr lang="en-US" sz="3050" b="1" baseline="30000" dirty="0"/>
              <a:t>15 </a:t>
            </a:r>
            <a:r>
              <a:rPr lang="en-US" sz="3050" dirty="0"/>
              <a:t>Be diligent to present yourself approved to God, a worker who does not need to be ashamed, rightly dividing the word of </a:t>
            </a:r>
            <a:r>
              <a:rPr lang="en-US" sz="3050" dirty="0"/>
              <a:t>truth.</a:t>
            </a:r>
          </a:p>
          <a:p>
            <a:pPr>
              <a:defRPr/>
            </a:pPr>
            <a:r>
              <a:rPr lang="en-US" sz="3050" b="1" baseline="30000" dirty="0"/>
              <a:t>16</a:t>
            </a:r>
            <a:r>
              <a:rPr lang="en-US" sz="3050" b="1" baseline="30000" dirty="0"/>
              <a:t> </a:t>
            </a:r>
            <a:r>
              <a:rPr lang="en-US" sz="3050" dirty="0"/>
              <a:t>All Scripture is given by inspiration of God</a:t>
            </a:r>
            <a:r>
              <a:rPr lang="en-US" sz="3050" dirty="0"/>
              <a:t>, and is profitable </a:t>
            </a:r>
            <a:r>
              <a:rPr lang="en-US" sz="3050" dirty="0"/>
              <a:t>for doctrine, for reproof, for correction, for instruction in righteousness,</a:t>
            </a:r>
            <a:r>
              <a:rPr lang="en-US" sz="3050" b="1" baseline="30000" dirty="0"/>
              <a:t>17 </a:t>
            </a:r>
            <a:r>
              <a:rPr lang="en-US" sz="3050" dirty="0"/>
              <a:t>that the man of God may be complete, thoroughly equipped for every good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4525" y="0"/>
            <a:ext cx="7305675" cy="1066800"/>
          </a:xfrm>
        </p:spPr>
        <p:txBody>
          <a:bodyPr/>
          <a:lstStyle/>
          <a:p>
            <a:pPr eaLnBrk="1" hangingPunct="1"/>
            <a:r>
              <a:rPr lang="en-US" sz="4600" b="1" smtClean="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en-US" sz="4600" b="1" baseline="30000" smtClean="0">
                <a:solidFill>
                  <a:srgbClr val="FFFF00"/>
                </a:solidFill>
                <a:latin typeface="Times New Roman" pitchFamily="18" charset="0"/>
              </a:rPr>
              <a:t>nd</a:t>
            </a:r>
            <a:r>
              <a:rPr lang="en-US" sz="4600" b="1" smtClean="0">
                <a:solidFill>
                  <a:srgbClr val="FFFF00"/>
                </a:solidFill>
                <a:latin typeface="Times New Roman" pitchFamily="18" charset="0"/>
              </a:rPr>
              <a:t> Timothy 3:14-17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63" y="990600"/>
            <a:ext cx="8488362" cy="478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50" b="1" baseline="30000" dirty="0"/>
              <a:t>14 </a:t>
            </a:r>
            <a:r>
              <a:rPr lang="en-US" sz="3050" dirty="0"/>
              <a:t>Remind them of these things</a:t>
            </a:r>
            <a:r>
              <a:rPr lang="en-US" sz="3050" dirty="0"/>
              <a:t>, charging them before the </a:t>
            </a:r>
            <a:r>
              <a:rPr lang="en-US" sz="3050" dirty="0"/>
              <a:t>Lord not to strive about words to no profit, to the ruin of the hearers. </a:t>
            </a:r>
            <a:r>
              <a:rPr lang="en-US" sz="3050" b="1" baseline="30000" dirty="0"/>
              <a:t>15 </a:t>
            </a:r>
            <a:r>
              <a:rPr lang="en-US" sz="3050" dirty="0"/>
              <a:t>Be diligent to present yourself approved to God, a worker who does not need to be ashamed, rightly dividing the word of </a:t>
            </a:r>
            <a:r>
              <a:rPr lang="en-US" sz="3050" dirty="0"/>
              <a:t>truth.</a:t>
            </a:r>
          </a:p>
          <a:p>
            <a:pPr>
              <a:defRPr/>
            </a:pPr>
            <a:r>
              <a:rPr lang="en-US" sz="3050" b="1" baseline="30000" dirty="0"/>
              <a:t>16</a:t>
            </a:r>
            <a:r>
              <a:rPr lang="en-US" sz="3050" b="1" baseline="30000" dirty="0"/>
              <a:t> </a:t>
            </a:r>
            <a:r>
              <a:rPr lang="en-US" sz="3050" dirty="0"/>
              <a:t>All Scripture is given by inspiration of God</a:t>
            </a:r>
            <a:r>
              <a:rPr lang="en-US" sz="3050" dirty="0"/>
              <a:t>, and is profitable </a:t>
            </a:r>
            <a:r>
              <a:rPr lang="en-US" sz="3050" dirty="0"/>
              <a:t>for doctrine, for reproof, for correction, for instruction in righteousness,</a:t>
            </a:r>
            <a:r>
              <a:rPr lang="en-US" sz="3050" b="1" baseline="30000" dirty="0"/>
              <a:t>17 </a:t>
            </a:r>
            <a:r>
              <a:rPr lang="en-US" sz="3050" b="1" dirty="0">
                <a:solidFill>
                  <a:srgbClr val="FFFF66"/>
                </a:solidFill>
              </a:rPr>
              <a:t>that the man of God may be complete</a:t>
            </a:r>
            <a:r>
              <a:rPr lang="en-US" sz="3050" dirty="0"/>
              <a:t>, thoroughly equipped for every good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3" y="76200"/>
            <a:ext cx="8594725" cy="106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Divine Inspiration of Scripture</a:t>
            </a:r>
            <a:endParaRPr lang="en-US" sz="4800" b="1" dirty="0">
              <a:effectLst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3" y="1066800"/>
            <a:ext cx="8488362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Verbal &amp; plenary inspiration </a:t>
            </a:r>
            <a:r>
              <a:rPr lang="en-US" sz="3600" b="1" dirty="0" smtClean="0"/>
              <a:t>defined</a:t>
            </a:r>
            <a:endParaRPr lang="en-US" sz="3600" dirty="0"/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200" b="1" dirty="0">
                <a:solidFill>
                  <a:schemeClr val="folHlink"/>
                </a:solidFill>
              </a:rPr>
              <a:t>Verbal</a:t>
            </a:r>
            <a:r>
              <a:rPr lang="en-US" sz="3200" dirty="0"/>
              <a:t> = words were chosen by </a:t>
            </a:r>
            <a:r>
              <a:rPr lang="en-US" sz="3200" dirty="0" smtClean="0"/>
              <a:t>God</a:t>
            </a:r>
          </a:p>
          <a:p>
            <a:pPr lvl="2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800" i="1" dirty="0"/>
              <a:t>Then the </a:t>
            </a:r>
            <a:r>
              <a:rPr lang="en-US" sz="2800" i="1" cap="small" dirty="0"/>
              <a:t>Lord</a:t>
            </a:r>
            <a:r>
              <a:rPr lang="en-US" sz="2800" i="1" dirty="0"/>
              <a:t> put forth His hand and touched my mouth, and the </a:t>
            </a:r>
            <a:r>
              <a:rPr lang="en-US" sz="2800" i="1" cap="small" dirty="0"/>
              <a:t>Lord</a:t>
            </a:r>
            <a:r>
              <a:rPr lang="en-US" sz="2800" i="1" dirty="0"/>
              <a:t> said to me</a:t>
            </a:r>
            <a:r>
              <a:rPr lang="en-US" sz="2800" i="1" dirty="0" smtClean="0"/>
              <a:t>: “</a:t>
            </a:r>
            <a:r>
              <a:rPr lang="en-US" sz="2800" i="1" dirty="0"/>
              <a:t>Behold, I have put My words in your </a:t>
            </a:r>
            <a:r>
              <a:rPr lang="en-US" sz="2800" i="1" dirty="0" smtClean="0"/>
              <a:t>mouth” (</a:t>
            </a:r>
            <a:r>
              <a:rPr lang="en-US" sz="2800" b="1" i="1" dirty="0" smtClean="0">
                <a:solidFill>
                  <a:srgbClr val="FFFF66"/>
                </a:solidFill>
              </a:rPr>
              <a:t>Jer. 1:9</a:t>
            </a:r>
            <a:r>
              <a:rPr lang="en-US" sz="2800" i="1" dirty="0" smtClean="0"/>
              <a:t>).</a:t>
            </a:r>
            <a:endParaRPr lang="en-US" sz="2800" i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200" b="1" dirty="0">
                <a:solidFill>
                  <a:schemeClr val="folHlink"/>
                </a:solidFill>
              </a:rPr>
              <a:t>Plenary</a:t>
            </a:r>
            <a:r>
              <a:rPr lang="en-US" sz="3200" dirty="0"/>
              <a:t> = every </a:t>
            </a:r>
            <a:r>
              <a:rPr lang="en-US" sz="3200" dirty="0" smtClean="0"/>
              <a:t>aspect or subject is inspired</a:t>
            </a:r>
          </a:p>
          <a:p>
            <a:pPr lvl="2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800" i="1" dirty="0" smtClean="0"/>
              <a:t>Therefore all Your precepts concerning all things I consider to </a:t>
            </a:r>
            <a:r>
              <a:rPr lang="en-US" sz="2800" i="1" dirty="0"/>
              <a:t>be </a:t>
            </a:r>
            <a:r>
              <a:rPr lang="en-US" sz="2800" i="1" dirty="0" smtClean="0"/>
              <a:t>right;</a:t>
            </a:r>
            <a:r>
              <a:rPr lang="en-US" sz="2800" i="1" dirty="0"/>
              <a:t> </a:t>
            </a:r>
            <a:r>
              <a:rPr lang="en-US" sz="2800" i="1" dirty="0" smtClean="0"/>
              <a:t>I </a:t>
            </a:r>
            <a:r>
              <a:rPr lang="en-US" sz="2800" i="1" dirty="0"/>
              <a:t>hate every false </a:t>
            </a:r>
            <a:r>
              <a:rPr lang="en-US" sz="2800" i="1" dirty="0" smtClean="0"/>
              <a:t>way (</a:t>
            </a:r>
            <a:r>
              <a:rPr lang="en-US" sz="2800" b="1" i="1" dirty="0" smtClean="0">
                <a:solidFill>
                  <a:srgbClr val="FFFF66"/>
                </a:solidFill>
              </a:rPr>
              <a:t>Psa. 119:128</a:t>
            </a:r>
            <a:r>
              <a:rPr lang="en-US" sz="2800" i="1" dirty="0" smtClean="0"/>
              <a:t>).</a:t>
            </a:r>
            <a:endParaRPr lang="en-US" sz="2800" i="1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Bible claims of inspiration</a:t>
            </a:r>
            <a:endParaRPr lang="en-US" sz="3600" dirty="0"/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FFFF99"/>
              </a:buClr>
              <a:buSzPct val="75000"/>
              <a:defRPr/>
            </a:pPr>
            <a:r>
              <a:rPr lang="en-US" sz="3200" b="1" i="1" dirty="0">
                <a:solidFill>
                  <a:srgbClr val="FFFF66"/>
                </a:solidFill>
              </a:rPr>
              <a:t>John 14:16-17, </a:t>
            </a:r>
            <a:r>
              <a:rPr lang="en-US" sz="3200" b="1" i="1" dirty="0" smtClean="0">
                <a:solidFill>
                  <a:srgbClr val="FFFF66"/>
                </a:solidFill>
              </a:rPr>
              <a:t>26</a:t>
            </a:r>
            <a:r>
              <a:rPr lang="en-US" sz="3200" dirty="0" smtClean="0"/>
              <a:t>  </a:t>
            </a:r>
            <a:r>
              <a:rPr lang="en-US" sz="3200" dirty="0"/>
              <a:t>H.S. taught &amp; reminded </a:t>
            </a:r>
            <a:endParaRPr lang="en-US" sz="3200" b="1" i="1" dirty="0">
              <a:solidFill>
                <a:srgbClr val="FFFF66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FFFF99"/>
              </a:buClr>
              <a:buSzPct val="75000"/>
              <a:defRPr/>
            </a:pPr>
            <a:r>
              <a:rPr lang="en-US" sz="3200" b="1" i="1" dirty="0">
                <a:solidFill>
                  <a:srgbClr val="FFFF66"/>
                </a:solidFill>
              </a:rPr>
              <a:t>John </a:t>
            </a:r>
            <a:r>
              <a:rPr lang="en-US" sz="3200" b="1" i="1" dirty="0" smtClean="0">
                <a:solidFill>
                  <a:srgbClr val="FFFF66"/>
                </a:solidFill>
              </a:rPr>
              <a:t>16:7-13</a:t>
            </a:r>
            <a:r>
              <a:rPr lang="en-US" sz="3200" dirty="0" smtClean="0"/>
              <a:t> “He shall guide you to all truth”</a:t>
            </a:r>
            <a:endParaRPr lang="en-US" sz="3200" b="1" i="1" dirty="0">
              <a:solidFill>
                <a:srgbClr val="FFFF66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>
                <a:srgbClr val="FFFF99"/>
              </a:buClr>
              <a:buSzPct val="75000"/>
              <a:defRPr/>
            </a:pPr>
            <a:r>
              <a:rPr lang="en-US" sz="3200" b="1" i="1" dirty="0">
                <a:solidFill>
                  <a:srgbClr val="FFFF66"/>
                </a:solidFill>
              </a:rPr>
              <a:t>1 </a:t>
            </a:r>
            <a:r>
              <a:rPr lang="en-US" sz="3200" b="1" i="1" dirty="0" smtClean="0">
                <a:solidFill>
                  <a:srgbClr val="FFFF66"/>
                </a:solidFill>
              </a:rPr>
              <a:t>Cor. 2:11-13</a:t>
            </a:r>
            <a:r>
              <a:rPr lang="en-US" sz="3200" dirty="0" smtClean="0"/>
              <a:t>  Words chosen by H.S.</a:t>
            </a:r>
            <a:endParaRPr lang="en-US" sz="3200" b="1" i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94725" cy="106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Implications of Inspiration</a:t>
            </a:r>
            <a:b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en-US" sz="44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(2 Timothy 3:14-17)</a:t>
            </a:r>
            <a:endParaRPr lang="en-US" sz="4800" b="1" dirty="0">
              <a:effectLst/>
              <a:latin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594725" cy="3840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600" b="1" smtClean="0"/>
              <a:t>Same inspiration used in O.T. &amp; N.T.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i="1" smtClean="0">
                <a:solidFill>
                  <a:srgbClr val="FFFF99"/>
                </a:solidFill>
              </a:rPr>
              <a:t>Called “sacred writings” because of origin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i="1" smtClean="0">
                <a:solidFill>
                  <a:srgbClr val="FFFF99"/>
                </a:solidFill>
              </a:rPr>
              <a:t>Only O.T. written when Timothy was babe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i="1" smtClean="0">
                <a:solidFill>
                  <a:srgbClr val="FFFF99"/>
                </a:solidFill>
              </a:rPr>
              <a:t>Same inspiration brings faith &amp; salvation now</a:t>
            </a:r>
            <a:endParaRPr lang="en-US" sz="3200" smtClean="0"/>
          </a:p>
          <a:p>
            <a:pPr eaLnBrk="1" hangingPunct="1"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600" b="1" smtClean="0"/>
              <a:t>Completely furnishes us in:</a:t>
            </a:r>
            <a:endParaRPr lang="en-US" sz="3600" smtClean="0"/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sz="3200" smtClean="0">
                <a:solidFill>
                  <a:srgbClr val="FF6600"/>
                </a:solidFill>
              </a:rPr>
              <a:t>Doctrine</a:t>
            </a:r>
            <a:r>
              <a:rPr lang="en-US" sz="3200" smtClean="0">
                <a:solidFill>
                  <a:srgbClr val="FFFF99"/>
                </a:solidFill>
              </a:rPr>
              <a:t> = foundational principles of truth</a:t>
            </a: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sz="3200" smtClean="0">
                <a:solidFill>
                  <a:srgbClr val="FF6600"/>
                </a:solidFill>
              </a:rPr>
              <a:t>Reproof</a:t>
            </a:r>
            <a:r>
              <a:rPr lang="en-US" sz="3200" smtClean="0">
                <a:solidFill>
                  <a:srgbClr val="FFFF99"/>
                </a:solidFill>
              </a:rPr>
              <a:t> = convicting of sin</a:t>
            </a: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sz="3200" smtClean="0">
                <a:solidFill>
                  <a:srgbClr val="FF6600"/>
                </a:solidFill>
              </a:rPr>
              <a:t>Correction</a:t>
            </a:r>
            <a:r>
              <a:rPr lang="en-US" sz="3200" smtClean="0">
                <a:solidFill>
                  <a:srgbClr val="FFFF99"/>
                </a:solidFill>
              </a:rPr>
              <a:t> = reparation, restoration, to set right</a:t>
            </a:r>
          </a:p>
          <a:p>
            <a:pPr lvl="1" eaLnBrk="1" hangingPunct="1">
              <a:lnSpc>
                <a:spcPct val="80000"/>
              </a:lnSpc>
              <a:spcBef>
                <a:spcPct val="15000"/>
              </a:spcBef>
            </a:pPr>
            <a:r>
              <a:rPr lang="en-US" sz="3200" smtClean="0">
                <a:solidFill>
                  <a:srgbClr val="FF6600"/>
                </a:solidFill>
              </a:rPr>
              <a:t>Instruction in Righteousness</a:t>
            </a:r>
            <a:r>
              <a:rPr lang="en-US" sz="3200" smtClean="0">
                <a:solidFill>
                  <a:srgbClr val="FFFF99"/>
                </a:solidFill>
              </a:rPr>
              <a:t> = conduct of life</a:t>
            </a:r>
            <a:endParaRPr lang="en-US" b="1" smtClean="0">
              <a:solidFill>
                <a:schemeClr val="tx2"/>
              </a:solidFill>
              <a:latin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594725" cy="106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Scripture </a:t>
            </a:r>
            <a: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Defines Good &amp; Evil</a:t>
            </a:r>
            <a:b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en-US" sz="44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(1 Thessalonians 5:21-22)</a:t>
            </a:r>
            <a:endParaRPr lang="en-US" sz="4800" b="1" dirty="0">
              <a:effectLst/>
              <a:latin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3" y="1600200"/>
            <a:ext cx="8488362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600" b="1" smtClean="0"/>
              <a:t>Instructs us in ways of truth &amp; right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3200" b="1" i="1" smtClean="0">
                <a:solidFill>
                  <a:srgbClr val="FFFF66"/>
                </a:solidFill>
              </a:rPr>
              <a:t>Jas. 1:21-25</a:t>
            </a:r>
            <a:r>
              <a:rPr lang="en-US" sz="3200" smtClean="0"/>
              <a:t>  Perfect law of liberty exposes all</a:t>
            </a:r>
            <a:endParaRPr lang="en-US" sz="3200" b="1" i="1" smtClean="0">
              <a:solidFill>
                <a:srgbClr val="FFFF66"/>
              </a:solidFill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3200" b="1" i="1" smtClean="0">
                <a:solidFill>
                  <a:srgbClr val="FFFF66"/>
                </a:solidFill>
              </a:rPr>
              <a:t>Eph. 4:21-24</a:t>
            </a:r>
            <a:r>
              <a:rPr lang="en-US" sz="3200" smtClean="0"/>
              <a:t>  Truth is in Jesus – renews mind</a:t>
            </a:r>
            <a:endParaRPr lang="en-US" sz="3200" b="1" i="1" smtClean="0">
              <a:solidFill>
                <a:srgbClr val="FFFF66"/>
              </a:solidFill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3200" b="1" i="1" smtClean="0">
                <a:solidFill>
                  <a:srgbClr val="FFFF66"/>
                </a:solidFill>
              </a:rPr>
              <a:t>Col. 3:16-17</a:t>
            </a:r>
            <a:r>
              <a:rPr lang="en-US" sz="3200" smtClean="0"/>
              <a:t>  Authorizes in all we do &amp; say</a:t>
            </a:r>
            <a:endParaRPr lang="en-US" sz="3200" b="1" i="1" smtClean="0">
              <a:solidFill>
                <a:srgbClr val="FFFF66"/>
              </a:solidFill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3200" b="1" i="1" smtClean="0">
                <a:solidFill>
                  <a:srgbClr val="FFFF66"/>
                </a:solidFill>
              </a:rPr>
              <a:t>2 Pet. 1:3</a:t>
            </a:r>
            <a:r>
              <a:rPr lang="en-US" sz="3200" smtClean="0"/>
              <a:t>  All pertaining to life &amp; godliness</a:t>
            </a:r>
            <a:endParaRPr lang="en-US" sz="3200" b="1" smtClean="0"/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600" b="1" smtClean="0"/>
              <a:t>Defines &amp; warns us against sin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3200" b="1" i="1" smtClean="0">
                <a:solidFill>
                  <a:srgbClr val="FFFF66"/>
                </a:solidFill>
              </a:rPr>
              <a:t>1 Cor. 6:9-11</a:t>
            </a:r>
            <a:r>
              <a:rPr lang="en-US" sz="3200" smtClean="0"/>
              <a:t>  Keep us from entering kingdom</a:t>
            </a:r>
            <a:endParaRPr lang="en-US" sz="3200" b="1" i="1" smtClean="0">
              <a:solidFill>
                <a:srgbClr val="FFFF66"/>
              </a:solidFill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3200" b="1" i="1" smtClean="0">
                <a:solidFill>
                  <a:srgbClr val="FFFF66"/>
                </a:solidFill>
              </a:rPr>
              <a:t>2 Jn. 9-11</a:t>
            </a:r>
            <a:r>
              <a:rPr lang="en-US" sz="3200" smtClean="0"/>
              <a:t>  Go beyond doctrine, have not God</a:t>
            </a:r>
            <a:endParaRPr lang="en-US" sz="3200" b="1" i="1" smtClean="0">
              <a:solidFill>
                <a:srgbClr val="FFFF66"/>
              </a:solidFill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3200" b="1" i="1" smtClean="0">
                <a:solidFill>
                  <a:srgbClr val="FFFF66"/>
                </a:solidFill>
              </a:rPr>
              <a:t>Matt. 7:21-23</a:t>
            </a:r>
            <a:r>
              <a:rPr lang="en-US" sz="3200" smtClean="0"/>
              <a:t>  If lawless, depart from God</a:t>
            </a:r>
            <a:endParaRPr lang="en-US" sz="3200" b="1" i="1" smtClean="0">
              <a:solidFill>
                <a:srgbClr val="FFFF66"/>
              </a:solidFill>
            </a:endParaRPr>
          </a:p>
          <a:p>
            <a:pPr lvl="1" eaLnBrk="1" hangingPunct="1">
              <a:lnSpc>
                <a:spcPct val="70000"/>
              </a:lnSpc>
            </a:pPr>
            <a:r>
              <a:rPr lang="en-US" sz="3200" b="1" i="1" smtClean="0">
                <a:solidFill>
                  <a:srgbClr val="FFFF66"/>
                </a:solidFill>
              </a:rPr>
              <a:t>1 John 3:4</a:t>
            </a:r>
            <a:r>
              <a:rPr lang="en-US" sz="3200" smtClean="0"/>
              <a:t>  Sin is lawlessness</a:t>
            </a:r>
            <a:endParaRPr lang="en-US" b="1" smtClean="0">
              <a:solidFill>
                <a:schemeClr val="tx2"/>
              </a:solidFill>
              <a:latin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94725" cy="106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7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Scripture</a:t>
            </a:r>
            <a:r>
              <a:rPr lang="en-US" sz="24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 </a:t>
            </a:r>
            <a:r>
              <a:rPr lang="en-US" sz="47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Teaches</a:t>
            </a:r>
            <a:r>
              <a:rPr lang="en-US" sz="24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 </a:t>
            </a:r>
            <a:r>
              <a:rPr lang="en-US" sz="47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with</a:t>
            </a:r>
            <a:r>
              <a:rPr lang="en-US" sz="24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 </a:t>
            </a:r>
            <a:r>
              <a:rPr lang="en-US" sz="47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Simplicity</a:t>
            </a:r>
            <a:endParaRPr lang="en-US" sz="4700" b="1" dirty="0">
              <a:effectLst/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59472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600" b="1" smtClean="0"/>
              <a:t>Principle stated (</a:t>
            </a:r>
            <a:r>
              <a:rPr lang="en-US" sz="3600" b="1" i="1" smtClean="0">
                <a:solidFill>
                  <a:srgbClr val="FFFF99"/>
                </a:solidFill>
              </a:rPr>
              <a:t>Isa. 35:8</a:t>
            </a:r>
            <a:r>
              <a:rPr lang="en-US" sz="3600" b="1" smtClean="0"/>
              <a:t>; </a:t>
            </a:r>
            <a:r>
              <a:rPr lang="en-US" sz="3600" b="1" i="1" smtClean="0">
                <a:solidFill>
                  <a:srgbClr val="FFFF99"/>
                </a:solidFill>
              </a:rPr>
              <a:t>Psa. 119:130</a:t>
            </a:r>
            <a:r>
              <a:rPr lang="en-US" sz="3600" b="1" smtClean="0"/>
              <a:t>)</a:t>
            </a:r>
            <a:endParaRPr lang="en-US" sz="3600" smtClean="0"/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400" b="1" smtClean="0"/>
              <a:t>Parables appealed to those of simple trust</a:t>
            </a:r>
            <a:endParaRPr lang="en-US" sz="3400" smtClean="0"/>
          </a:p>
          <a:p>
            <a:pPr lvl="1" eaLnBrk="1" hangingPunct="1">
              <a:lnSpc>
                <a:spcPct val="90000"/>
              </a:lnSpc>
            </a:pPr>
            <a:r>
              <a:rPr lang="en-US" sz="3000" b="1" i="1" smtClean="0">
                <a:solidFill>
                  <a:srgbClr val="FFFF66"/>
                </a:solidFill>
              </a:rPr>
              <a:t>Matt. 13:1-9</a:t>
            </a:r>
            <a:r>
              <a:rPr lang="en-US" sz="3000" smtClean="0"/>
              <a:t> --- </a:t>
            </a:r>
            <a:r>
              <a:rPr lang="en-US" sz="3000" b="1" i="1" smtClean="0">
                <a:solidFill>
                  <a:srgbClr val="FFFF66"/>
                </a:solidFill>
              </a:rPr>
              <a:t>10-18f</a:t>
            </a:r>
            <a:r>
              <a:rPr lang="en-US" sz="3000" smtClean="0"/>
              <a:t>  Parables of Sower taught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b="1" i="1" smtClean="0">
                <a:solidFill>
                  <a:srgbClr val="FFFF66"/>
                </a:solidFill>
              </a:rPr>
              <a:t>Lk. 10:25-37</a:t>
            </a:r>
            <a:r>
              <a:rPr lang="en-US" sz="3000" smtClean="0"/>
              <a:t>  Parable of Good Samaritan – Plain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400" b="1" smtClean="0"/>
              <a:t>Gospel appeals to simple, not worldly wise</a:t>
            </a:r>
            <a:endParaRPr lang="en-US" sz="3400" smtClean="0"/>
          </a:p>
          <a:p>
            <a:pPr lvl="1" eaLnBrk="1" hangingPunct="1">
              <a:lnSpc>
                <a:spcPct val="90000"/>
              </a:lnSpc>
            </a:pPr>
            <a:r>
              <a:rPr lang="en-US" sz="3000" b="1" i="1" smtClean="0">
                <a:solidFill>
                  <a:srgbClr val="FFFF66"/>
                </a:solidFill>
              </a:rPr>
              <a:t>1 Cor. 1:26-31</a:t>
            </a:r>
            <a:r>
              <a:rPr lang="en-US" sz="3000" smtClean="0"/>
              <a:t>  Gospel accepted by common man</a:t>
            </a:r>
            <a:endParaRPr lang="en-US" sz="3000" b="1" i="1" smtClean="0">
              <a:solidFill>
                <a:srgbClr val="FFFF66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000" b="1" i="1" smtClean="0">
                <a:solidFill>
                  <a:srgbClr val="FFFF66"/>
                </a:solidFill>
              </a:rPr>
              <a:t>Matt. 11:25</a:t>
            </a:r>
            <a:r>
              <a:rPr lang="en-US" sz="3000" smtClean="0"/>
              <a:t>; </a:t>
            </a:r>
            <a:r>
              <a:rPr lang="en-US" sz="3000" b="1" i="1" smtClean="0">
                <a:solidFill>
                  <a:srgbClr val="FFFF66"/>
                </a:solidFill>
              </a:rPr>
              <a:t>Lk. 18:17</a:t>
            </a:r>
            <a:r>
              <a:rPr lang="en-US" sz="3000" smtClean="0"/>
              <a:t>  Hidden to wise, not babes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600" b="1" smtClean="0"/>
              <a:t>Devil corrupts simplicity (</a:t>
            </a:r>
            <a:r>
              <a:rPr lang="en-US" sz="3600" b="1" i="1" smtClean="0">
                <a:solidFill>
                  <a:srgbClr val="FFFF66"/>
                </a:solidFill>
              </a:rPr>
              <a:t>2 Cor. 11:3</a:t>
            </a:r>
            <a:r>
              <a:rPr lang="en-US" sz="3600" b="1" smtClean="0"/>
              <a:t>)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600" b="1" smtClean="0"/>
              <a:t>Truth can be understood (</a:t>
            </a:r>
            <a:r>
              <a:rPr lang="en-US" sz="3600" b="1" i="1" smtClean="0">
                <a:solidFill>
                  <a:srgbClr val="FFFF66"/>
                </a:solidFill>
              </a:rPr>
              <a:t>Eph. 5:17</a:t>
            </a:r>
            <a:r>
              <a:rPr lang="en-US" sz="3600" b="1" smtClean="0"/>
              <a:t>)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94725" cy="1066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Scripture </a:t>
            </a:r>
            <a: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>Has Power to Save</a:t>
            </a:r>
            <a:endParaRPr lang="en-US" sz="4800" b="1" dirty="0">
              <a:effectLst/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594725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400" smtClean="0"/>
              <a:t>Only Scripture has power to save mankind</a:t>
            </a:r>
          </a:p>
          <a:p>
            <a:pPr marL="800100" lvl="1" indent="-371475" eaLnBrk="1" hangingPunct="1">
              <a:lnSpc>
                <a:spcPct val="90000"/>
              </a:lnSpc>
              <a:buSzPct val="100000"/>
              <a:buFont typeface="Book Antiqua" pitchFamily="18" charset="0"/>
              <a:buChar char="−"/>
            </a:pPr>
            <a:r>
              <a:rPr lang="en-US" sz="3000" b="1" i="1" smtClean="0">
                <a:solidFill>
                  <a:srgbClr val="FFFF66"/>
                </a:solidFill>
              </a:rPr>
              <a:t>Rom. 1:16-17</a:t>
            </a:r>
            <a:r>
              <a:rPr lang="en-US" sz="3000" smtClean="0"/>
              <a:t>  It is God’s power to salvation</a:t>
            </a:r>
          </a:p>
          <a:p>
            <a:pPr marL="800100" lvl="1" indent="-371475" eaLnBrk="1" hangingPunct="1">
              <a:lnSpc>
                <a:spcPct val="90000"/>
              </a:lnSpc>
              <a:buSzPct val="100000"/>
              <a:buFont typeface="Book Antiqua" pitchFamily="18" charset="0"/>
              <a:buChar char="−"/>
            </a:pPr>
            <a:r>
              <a:rPr lang="en-US" sz="3000" b="1" i="1" smtClean="0">
                <a:solidFill>
                  <a:srgbClr val="FFFF66"/>
                </a:solidFill>
              </a:rPr>
              <a:t>James 1:21</a:t>
            </a:r>
            <a:r>
              <a:rPr lang="en-US" sz="3000" smtClean="0"/>
              <a:t>  “Able to save your souls”</a:t>
            </a:r>
          </a:p>
          <a:p>
            <a:pPr marL="800100" lvl="1" indent="-371475" eaLnBrk="1" hangingPunct="1">
              <a:lnSpc>
                <a:spcPct val="90000"/>
              </a:lnSpc>
              <a:buSzPct val="100000"/>
              <a:buFont typeface="Book Antiqua" pitchFamily="18" charset="0"/>
              <a:buChar char="−"/>
            </a:pPr>
            <a:r>
              <a:rPr lang="en-US" sz="3000" b="1" i="1" smtClean="0">
                <a:solidFill>
                  <a:srgbClr val="FFFF66"/>
                </a:solidFill>
              </a:rPr>
              <a:t>1 Pet. 1:22-25</a:t>
            </a:r>
            <a:r>
              <a:rPr lang="en-US" sz="3000" smtClean="0"/>
              <a:t>  Purify soul by obeying it</a:t>
            </a:r>
          </a:p>
          <a:p>
            <a:pPr marL="800100" lvl="1" indent="-371475" eaLnBrk="1" hangingPunct="1">
              <a:lnSpc>
                <a:spcPct val="90000"/>
              </a:lnSpc>
              <a:buSzPct val="100000"/>
              <a:buFont typeface="Book Antiqua" pitchFamily="18" charset="0"/>
              <a:buChar char="−"/>
            </a:pPr>
            <a:r>
              <a:rPr lang="en-US" sz="3000" b="1" i="1" smtClean="0">
                <a:solidFill>
                  <a:srgbClr val="FFFF66"/>
                </a:solidFill>
              </a:rPr>
              <a:t>Acts 20:32</a:t>
            </a:r>
            <a:r>
              <a:rPr lang="en-US" sz="3000" smtClean="0"/>
              <a:t>  Able to give inheritance of saved</a:t>
            </a:r>
          </a:p>
          <a:p>
            <a:pPr marL="800100" lvl="1" indent="-371475" eaLnBrk="1" hangingPunct="1">
              <a:lnSpc>
                <a:spcPct val="90000"/>
              </a:lnSpc>
              <a:buSzPct val="100000"/>
              <a:buFont typeface="Book Antiqua" pitchFamily="18" charset="0"/>
              <a:buChar char="−"/>
            </a:pPr>
            <a:r>
              <a:rPr lang="en-US" sz="3000" b="1" i="1" smtClean="0">
                <a:solidFill>
                  <a:srgbClr val="FFFF66"/>
                </a:solidFill>
              </a:rPr>
              <a:t>John 8:31-32</a:t>
            </a:r>
            <a:r>
              <a:rPr lang="en-US" sz="3000" smtClean="0"/>
              <a:t>  Truth makes us spiritually free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400" smtClean="0"/>
              <a:t>No human creeds or conferences can do it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400" smtClean="0"/>
              <a:t>No pope, priest or preacher can do it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400" smtClean="0"/>
              <a:t>No human doctrine of great sincerity can do it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charset="0"/>
              <a:buChar char="•"/>
            </a:pPr>
            <a:r>
              <a:rPr lang="en-US" sz="3400" b="1" smtClean="0">
                <a:solidFill>
                  <a:srgbClr val="FF6600"/>
                </a:solidFill>
              </a:rPr>
              <a:t>Preaching Bible brings all to salvation</a:t>
            </a:r>
            <a:endParaRPr lang="en-US" sz="3400" b="1" smtClean="0">
              <a:latin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94725" cy="2849563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60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Scripture Will Judge Us in the Last Day</a:t>
            </a:r>
            <a: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  <a:t/>
            </a:r>
            <a:br>
              <a:rPr lang="en-US" sz="4800" b="1" dirty="0">
                <a:solidFill>
                  <a:schemeClr val="folHlink"/>
                </a:solidFill>
                <a:effectLst/>
                <a:latin typeface="Times New Roman" pitchFamily="18" charset="0"/>
              </a:rPr>
            </a:br>
            <a:r>
              <a:rPr lang="en-US" sz="5400" b="1" dirty="0" smtClean="0">
                <a:solidFill>
                  <a:schemeClr val="folHlink"/>
                </a:solidFill>
                <a:effectLst/>
                <a:latin typeface="Times New Roman" pitchFamily="18" charset="0"/>
              </a:rPr>
              <a:t>(John 12:48)</a:t>
            </a:r>
            <a:endParaRPr lang="en-US" sz="5400" b="1" dirty="0"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2563" y="2849563"/>
            <a:ext cx="82296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100" b="1" i="1"/>
              <a:t>He who rejects Me, and does not receive My words, has that which judges him – the word that I have spoken will judge him in the last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3939</TotalTime>
  <Words>601</Words>
  <Application>Microsoft Office PowerPoint</Application>
  <PresentationFormat>Custom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9</vt:i4>
      </vt:variant>
    </vt:vector>
  </HeadingPairs>
  <TitlesOfParts>
    <vt:vector size="27" baseType="lpstr">
      <vt:lpstr>Times New Roman</vt:lpstr>
      <vt:lpstr>Arial</vt:lpstr>
      <vt:lpstr>Wingdings</vt:lpstr>
      <vt:lpstr>ZapfChan Bd BT</vt:lpstr>
      <vt:lpstr>Gill Sans</vt:lpstr>
      <vt:lpstr>Book Antiqua</vt:lpstr>
      <vt:lpstr>Soaring</vt:lpstr>
      <vt:lpstr>Soaring</vt:lpstr>
      <vt:lpstr>Soaring</vt:lpstr>
      <vt:lpstr>Soaring</vt:lpstr>
      <vt:lpstr>Soaring</vt:lpstr>
      <vt:lpstr>Soaring</vt:lpstr>
      <vt:lpstr>Soaring</vt:lpstr>
      <vt:lpstr>Soaring</vt:lpstr>
      <vt:lpstr>Soaring</vt:lpstr>
      <vt:lpstr>Soaring</vt:lpstr>
      <vt:lpstr>Soaring</vt:lpstr>
      <vt:lpstr>Soaring</vt:lpstr>
      <vt:lpstr>That We May Be Complete</vt:lpstr>
      <vt:lpstr>2nd Timothy 3:14-17</vt:lpstr>
      <vt:lpstr>2nd Timothy 3:14-17</vt:lpstr>
      <vt:lpstr>Divine Inspiration of Scripture</vt:lpstr>
      <vt:lpstr>Implications of Inspiration (2 Timothy 3:14-17)</vt:lpstr>
      <vt:lpstr>Scripture Defines Good &amp; Evil (1 Thessalonians 5:21-22)</vt:lpstr>
      <vt:lpstr>Scripture Teaches with Simplicity</vt:lpstr>
      <vt:lpstr>Scripture Has Power to Save</vt:lpstr>
      <vt:lpstr>Scripture Will Judge Us in the Last Day (John 12:48)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 the Man of God May Be Complete</dc:title>
  <dc:creator>Harry Osborne</dc:creator>
  <cp:lastModifiedBy>Randy Garrett</cp:lastModifiedBy>
  <cp:revision>34</cp:revision>
  <cp:lastPrinted>1601-01-01T00:00:00Z</cp:lastPrinted>
  <dcterms:created xsi:type="dcterms:W3CDTF">2001-10-02T03:38:21Z</dcterms:created>
  <dcterms:modified xsi:type="dcterms:W3CDTF">2016-04-24T17:11:39Z</dcterms:modified>
</cp:coreProperties>
</file>