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64" r:id="rId3"/>
    <p:sldId id="271" r:id="rId4"/>
    <p:sldId id="272" r:id="rId5"/>
    <p:sldId id="270" r:id="rId6"/>
    <p:sldId id="263" r:id="rId7"/>
    <p:sldId id="269" r:id="rId8"/>
    <p:sldId id="27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FF"/>
    <a:srgbClr val="2F1F0F"/>
    <a:srgbClr val="5F3F1F"/>
    <a:srgbClr val="000000"/>
    <a:srgbClr val="FF6600"/>
    <a:srgbClr val="0099CC"/>
    <a:srgbClr val="A50021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cs typeface="Times New Roman" panose="02020603050405020304" pitchFamily="18" charset="0"/>
            </a:endParaRPr>
          </a:p>
        </p:txBody>
      </p: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25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26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56 h 264"/>
                <a:gd name="T2" fmla="*/ 1 w 457"/>
                <a:gd name="T3" fmla="*/ 0 h 264"/>
                <a:gd name="T4" fmla="*/ 0 w 457"/>
                <a:gd name="T5" fmla="*/ 260 h 264"/>
                <a:gd name="T6" fmla="*/ 457 w 457"/>
                <a:gd name="T7" fmla="*/ 256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cs typeface="Times New Roman" panose="02020603050405020304" pitchFamily="18" charset="0"/>
              </a:endParaRPr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95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43831F-6728-43FC-A639-95E5F54432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84767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AA1F1-3470-4098-B2AD-8FC5343272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00003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419100"/>
            <a:ext cx="1943100" cy="574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19100"/>
            <a:ext cx="5676900" cy="574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4A968-CBB8-4453-B95A-A16D274628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14030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B740F-B56A-4234-B86E-DE4DC8C8CD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77883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F8ACA-1161-4857-B4B2-D1D8435463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9025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55AE4-CD6E-4808-9EF9-36020093E8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6222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A2741-3829-4E7B-963A-6C0C01BECF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30441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F168-CEC5-4A20-B705-BD12788D9A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20397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ADC54-1342-4486-A6A7-5F94AAA3AE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89497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B3ADF-FC48-44F7-96DB-8E8A3A171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74351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60E80-B3C0-406F-A410-D148C44D23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238744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2F1F0F"/>
            </a:gs>
            <a:gs pos="100000">
              <a:srgbClr val="5F3F1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fld id="{EE5906D3-B657-4823-A53E-9C69CFAEC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1047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1048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1049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1050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1051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1052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1053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1035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1037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cs typeface="Times New Roman" panose="02020603050405020304" pitchFamily="18" charset="0"/>
            </a:endParaRPr>
          </a:p>
        </p:txBody>
      </p:sp>
      <p:grpSp>
        <p:nvGrpSpPr>
          <p:cNvPr id="1038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1039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1040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1041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1042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1043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1044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1045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1046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56 h 264"/>
                <a:gd name="T2" fmla="*/ 1 w 457"/>
                <a:gd name="T3" fmla="*/ 0 h 264"/>
                <a:gd name="T4" fmla="*/ 0 w 457"/>
                <a:gd name="T5" fmla="*/ 260 h 264"/>
                <a:gd name="T6" fmla="*/ 457 w 457"/>
                <a:gd name="T7" fmla="*/ 256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cs typeface="Times New Roman" panose="02020603050405020304" pitchFamily="18" charset="0"/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7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anose="02020603050405020304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1932"/>
            </a:outerShdw>
          </a:effectLst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1932"/>
            </a:outerShdw>
          </a:effectLst>
          <a:latin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1932"/>
            </a:outerShdw>
          </a:effectLst>
          <a:latin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1932"/>
            </a:outerShdw>
          </a:effectLst>
          <a:latin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1932"/>
            </a:outerShdw>
          </a:effectLst>
          <a:latin typeface="Times New Roman" panose="02020603050405020304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1932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1932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1932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1932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14400"/>
            <a:ext cx="9144000" cy="2362200"/>
          </a:xfrm>
        </p:spPr>
        <p:txBody>
          <a:bodyPr anchor="ctr"/>
          <a:lstStyle/>
          <a:p>
            <a:pPr algn="ctr">
              <a:defRPr/>
            </a:pPr>
            <a:r>
              <a:rPr lang="en-US" sz="7200" b="1" dirty="0" smtClean="0">
                <a:effectLst/>
                <a:latin typeface="Times New Roman" pitchFamily="18" charset="0"/>
                <a:cs typeface="Times New Roman" pitchFamily="18" charset="0"/>
              </a:rPr>
              <a:t>Accepted or Rejected?</a:t>
            </a:r>
            <a:r>
              <a:rPr lang="en-US" sz="80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6800" b="1" i="1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We Make the Choice</a:t>
            </a:r>
            <a:endParaRPr lang="en-US" sz="6800" b="1" i="1" dirty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352800"/>
            <a:ext cx="9144000" cy="1371600"/>
          </a:xfrm>
        </p:spPr>
        <p:txBody>
          <a:bodyPr anchor="ctr"/>
          <a:lstStyle/>
          <a:p>
            <a:pPr algn="ctr">
              <a:defRPr/>
            </a:pPr>
            <a:r>
              <a:rPr lang="en-US" sz="5400" b="1" i="1" dirty="0" smtClean="0">
                <a:effectLst/>
                <a:latin typeface="Times New Roman" pitchFamily="18" charset="0"/>
              </a:rPr>
              <a:t>Isaiah 66:1-4</a:t>
            </a:r>
            <a:endParaRPr lang="en-US" sz="5400" b="1" i="1" dirty="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effectLst/>
        </p:spPr>
        <p:txBody>
          <a:bodyPr anchor="ctr"/>
          <a:lstStyle/>
          <a:p>
            <a:pPr algn="ctr"/>
            <a:r>
              <a:rPr lang="en-US" sz="4200" b="1" dirty="0" smtClean="0">
                <a:effectLst/>
                <a:latin typeface="Times New Roman" pitchFamily="18" charset="0"/>
                <a:cs typeface="Times New Roman" pitchFamily="18" charset="0"/>
              </a:rPr>
              <a:t>Isaiah 66:1-4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76200" y="762000"/>
            <a:ext cx="9067800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800" b="1" baseline="30000" dirty="0" smtClean="0">
                <a:latin typeface="Times New Roman" panose="02020603050405020304" pitchFamily="18" charset="0"/>
                <a:cs typeface="Times New Roman" pitchFamily="18" charset="0"/>
              </a:rPr>
              <a:t>1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the </a:t>
            </a:r>
            <a:r>
              <a:rPr lang="en-US" sz="28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Heaven is My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throne, and earth is My footstool. Where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 the house that you will build Me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 is the place of My rest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all those things My hand has made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those things exist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,” says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on this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poor and of 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contrite spirit, 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trembles at My word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kills a bull is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if he slays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sacrifices a lamb,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if he breaks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dog’s neck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offers a grain offering, as if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offers swine’s blood; 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burns incense, as if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blesses 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idol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Just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chosen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delights 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abominations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I choose their delusions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bring their fears on them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because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when I called, no one answered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when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spoke they did not hear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but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did evil before My eyes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chose that in which I do not delight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effectLst/>
        </p:spPr>
        <p:txBody>
          <a:bodyPr anchor="ctr"/>
          <a:lstStyle/>
          <a:p>
            <a:pPr algn="ctr"/>
            <a:r>
              <a:rPr lang="en-US" sz="4200" b="1" dirty="0" smtClean="0">
                <a:effectLst/>
                <a:latin typeface="Times New Roman" pitchFamily="18" charset="0"/>
                <a:cs typeface="Times New Roman" pitchFamily="18" charset="0"/>
              </a:rPr>
              <a:t>Isaiah 66:1-4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76200" y="762000"/>
            <a:ext cx="9067800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800" b="1" baseline="30000" dirty="0" smtClean="0">
                <a:latin typeface="Times New Roman" panose="02020603050405020304" pitchFamily="18" charset="0"/>
                <a:cs typeface="Times New Roman" pitchFamily="18" charset="0"/>
              </a:rPr>
              <a:t>1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the </a:t>
            </a:r>
            <a:r>
              <a:rPr lang="en-US" sz="28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Heaven is My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throne, and earth is My footstool. Where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 the house that you will build Me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 is the place of My rest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all those things My hand has made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those things exist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,” says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on this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him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 and of a 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contrite spirit, and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trembles at My word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kills a bull is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if he slays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sacrifices a lamb,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if he breaks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dog’s neck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offers a grain offering, as if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offers swine’s blood; 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burns incense, as if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blesses 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idol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Just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chosen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delights 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abominations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I choose their delusions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bring their fears on them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because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when I called, no one answered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when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spoke they did not hear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but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did evil before My eyes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chose that in which I do not delight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577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effectLst/>
        </p:spPr>
        <p:txBody>
          <a:bodyPr anchor="ctr"/>
          <a:lstStyle/>
          <a:p>
            <a:pPr algn="ctr"/>
            <a:r>
              <a:rPr lang="en-US" sz="4200" b="1" dirty="0" smtClean="0">
                <a:effectLst/>
                <a:latin typeface="Times New Roman" pitchFamily="18" charset="0"/>
                <a:cs typeface="Times New Roman" pitchFamily="18" charset="0"/>
              </a:rPr>
              <a:t>Isaiah 66:1-4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76200" y="762000"/>
            <a:ext cx="9067800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800" b="1" baseline="30000" dirty="0" smtClean="0">
                <a:latin typeface="Times New Roman" panose="02020603050405020304" pitchFamily="18" charset="0"/>
                <a:cs typeface="Times New Roman" pitchFamily="18" charset="0"/>
              </a:rPr>
              <a:t>1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the </a:t>
            </a:r>
            <a:r>
              <a:rPr lang="en-US" sz="28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Heaven is My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throne, and earth is My footstool. Where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 the house that you will build Me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 is the place of My rest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all those things My hand has made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those things exist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,” says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on this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poor and of 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contrite spirit, 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trembles at My word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kills a bull is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if he slays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sacrifices a lamb,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if he breaks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dog’s neck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offers a grain offering, as if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offers swine’s blood; 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burns incense, as if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blesses 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idol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</a:t>
            </a:r>
            <a:r>
              <a:rPr lang="en-US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chosen</a:t>
            </a:r>
            <a:r>
              <a:rPr lang="en-US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en-US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en-US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soul</a:t>
            </a:r>
            <a:r>
              <a:rPr lang="en-US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delights in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abominations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I choose their delusions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bring their fears on them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because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when I called, no one answered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when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spoke they did not hear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but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did evil before My eyes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chose that in which I do not delight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673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effectLst/>
        </p:spPr>
        <p:txBody>
          <a:bodyPr anchor="ctr"/>
          <a:lstStyle/>
          <a:p>
            <a:pPr algn="ctr"/>
            <a:r>
              <a:rPr lang="en-US" sz="4200" b="1" dirty="0" smtClean="0">
                <a:effectLst/>
                <a:latin typeface="Times New Roman" pitchFamily="18" charset="0"/>
                <a:cs typeface="Times New Roman" pitchFamily="18" charset="0"/>
              </a:rPr>
              <a:t>Isaiah 66:1-4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76200" y="762000"/>
            <a:ext cx="9067800" cy="6004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sz="2800" b="1" baseline="30000" dirty="0" smtClean="0">
                <a:latin typeface="Times New Roman" panose="02020603050405020304" pitchFamily="18" charset="0"/>
                <a:cs typeface="Times New Roman" pitchFamily="18" charset="0"/>
              </a:rPr>
              <a:t>1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the </a:t>
            </a:r>
            <a:r>
              <a:rPr lang="en-US" sz="28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Heaven is My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throne, and earth is My footstool. Where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 the house that you will build Me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 is the place of My rest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all those things My hand has made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those things exist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,” says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on this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poor and of 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contrite spirit, 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trembles at My word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kills a bull is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if he slays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sacrifices a lamb,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if he breaks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dog’s neck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offers a grain offering, as if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offers swine’s blood; 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burns incense, as if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blesses 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idol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Just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chosen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delights 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abominations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I choose their delusions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bring their fears on them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when I called, no one answered</a:t>
            </a:r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spoke</a:t>
            </a:r>
            <a: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</a:t>
            </a:r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evil before My eyes</a:t>
            </a:r>
            <a:r>
              <a:rPr 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chose that in which I do not delight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324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 anchor="ctr"/>
          <a:lstStyle/>
          <a:p>
            <a:pPr algn="ctr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The One Whom God Accepts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400" dirty="0" smtClean="0">
                <a:effectLst/>
                <a:latin typeface="Times New Roman" pitchFamily="18" charset="0"/>
              </a:rPr>
              <a:t>Man cannot buy God’s favor with material things because </a:t>
            </a:r>
            <a:r>
              <a:rPr lang="en-US" sz="3400" dirty="0" smtClean="0">
                <a:effectLst/>
                <a:latin typeface="Times New Roman" pitchFamily="18" charset="0"/>
              </a:rPr>
              <a:t>God</a:t>
            </a:r>
            <a:r>
              <a:rPr lang="en-US" sz="3400" dirty="0" smtClean="0">
                <a:effectLst/>
                <a:latin typeface="Times New Roman" pitchFamily="18" charset="0"/>
              </a:rPr>
              <a:t> </a:t>
            </a:r>
            <a:r>
              <a:rPr lang="en-US" sz="3400" dirty="0" smtClean="0">
                <a:effectLst/>
                <a:latin typeface="Times New Roman" pitchFamily="18" charset="0"/>
              </a:rPr>
              <a:t>is the Creator &amp; Sustainer of all</a:t>
            </a: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400" dirty="0" smtClean="0">
                <a:effectLst/>
                <a:latin typeface="Times New Roman" pitchFamily="18" charset="0"/>
              </a:rPr>
              <a:t>Acceptance depend on character, not possessions</a:t>
            </a: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400" b="1" dirty="0" smtClean="0">
                <a:effectLst/>
                <a:latin typeface="Times New Roman" pitchFamily="18" charset="0"/>
              </a:rPr>
              <a:t>God looks favorably (accepts) the…</a:t>
            </a:r>
            <a:endParaRPr lang="en-US" sz="3400" b="1" dirty="0">
              <a:effectLst/>
              <a:latin typeface="Times New Roman" pitchFamily="18" charset="0"/>
            </a:endParaRPr>
          </a:p>
          <a:p>
            <a:pPr lvl="1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tabLst>
                <a:tab pos="3373438" algn="l"/>
              </a:tabLst>
              <a:defRPr/>
            </a:pP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Poor (Lowly of Spirit) </a:t>
            </a: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–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Matt. 5:3</a:t>
            </a:r>
            <a:r>
              <a:rPr lang="en-US" sz="3000" dirty="0" smtClean="0">
                <a:effectLst/>
                <a:latin typeface="Times New Roman" pitchFamily="18" charset="0"/>
              </a:rPr>
              <a:t>;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Isa. 57:15</a:t>
            </a:r>
            <a:endParaRPr lang="en-US" sz="3000" b="1" i="1" dirty="0" smtClean="0">
              <a:solidFill>
                <a:srgbClr val="FFFF00"/>
              </a:solidFill>
              <a:effectLst/>
              <a:latin typeface="Times New Roman" pitchFamily="18" charset="0"/>
            </a:endParaRPr>
          </a:p>
          <a:p>
            <a:pPr lvl="2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  <a:tabLst>
                <a:tab pos="3373438" algn="l"/>
              </a:tabLst>
              <a:defRPr/>
            </a:pPr>
            <a:r>
              <a:rPr lang="en-US" sz="2600" dirty="0" smtClean="0">
                <a:solidFill>
                  <a:srgbClr val="FFFFFF"/>
                </a:solidFill>
                <a:effectLst/>
                <a:latin typeface="Times New Roman" pitchFamily="18" charset="0"/>
              </a:rPr>
              <a:t>Lowliness of spirit requires humility that honor God first</a:t>
            </a:r>
            <a:endParaRPr lang="en-US" sz="2600" dirty="0">
              <a:solidFill>
                <a:srgbClr val="FFFFFF"/>
              </a:solidFill>
              <a:effectLst/>
              <a:latin typeface="Times New Roman" pitchFamily="18" charset="0"/>
            </a:endParaRPr>
          </a:p>
          <a:p>
            <a:pPr lvl="1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tabLst>
                <a:tab pos="3373438" algn="l"/>
              </a:tabLst>
              <a:defRPr/>
            </a:pP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Contrite Spirit (Penitent) </a:t>
            </a: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– </a:t>
            </a:r>
            <a:r>
              <a:rPr lang="en-US" sz="3000" b="1" i="1" dirty="0" smtClean="0">
                <a:solidFill>
                  <a:srgbClr val="FFFF00"/>
                </a:solidFill>
                <a:effectLst/>
              </a:rPr>
              <a:t>Psa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. 51:17</a:t>
            </a:r>
            <a:r>
              <a:rPr lang="en-US" sz="3000" dirty="0" smtClean="0">
                <a:effectLst/>
                <a:latin typeface="Times New Roman" pitchFamily="18" charset="0"/>
              </a:rPr>
              <a:t>;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34:18</a:t>
            </a:r>
            <a:endParaRPr lang="en-US" sz="3000" b="1" i="1" dirty="0">
              <a:solidFill>
                <a:srgbClr val="FFFF00"/>
              </a:solidFill>
              <a:effectLst/>
              <a:latin typeface="Times New Roman" pitchFamily="18" charset="0"/>
            </a:endParaRPr>
          </a:p>
          <a:p>
            <a:pPr lvl="2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  <a:tabLst>
                <a:tab pos="3373438" algn="l"/>
              </a:tabLst>
              <a:defRPr/>
            </a:pPr>
            <a:r>
              <a:rPr lang="en-US" sz="2600" dirty="0" smtClean="0">
                <a:solidFill>
                  <a:srgbClr val="FFFFFF"/>
                </a:solidFill>
                <a:effectLst/>
              </a:rPr>
              <a:t>A contrite spirit purifies thoughts &amp; intents in repentance</a:t>
            </a:r>
            <a:endParaRPr lang="en-US" sz="30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  <a:p>
            <a:pPr lvl="1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tabLst>
                <a:tab pos="3373438" algn="l"/>
              </a:tabLst>
              <a:defRPr/>
            </a:pP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One</a:t>
            </a:r>
            <a:r>
              <a:rPr lang="en-US" sz="24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Who</a:t>
            </a:r>
            <a:r>
              <a:rPr lang="en-US" sz="24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Trembles</a:t>
            </a:r>
            <a:r>
              <a:rPr lang="en-US" sz="2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at</a:t>
            </a:r>
            <a:r>
              <a:rPr lang="en-US" sz="24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God’s</a:t>
            </a:r>
            <a:r>
              <a:rPr lang="en-US" sz="24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Word</a:t>
            </a:r>
            <a:r>
              <a:rPr lang="en-US" sz="2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-</a:t>
            </a:r>
            <a:r>
              <a:rPr lang="en-US" sz="2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 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Ezra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9:4</a:t>
            </a:r>
            <a:r>
              <a:rPr lang="en-US" sz="3000" dirty="0" smtClean="0">
                <a:effectLst/>
                <a:latin typeface="Times New Roman" pitchFamily="18" charset="0"/>
              </a:rPr>
              <a:t>;</a:t>
            </a:r>
            <a:r>
              <a:rPr lang="en-US" sz="3000" b="1" i="1" dirty="0">
                <a:solidFill>
                  <a:srgbClr val="FFFF00"/>
                </a:solidFill>
                <a:effectLst/>
              </a:rPr>
              <a:t> 10:3</a:t>
            </a:r>
          </a:p>
          <a:p>
            <a:pPr lvl="2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anose="05000000000000000000" pitchFamily="2" charset="2"/>
              <a:buChar char="§"/>
              <a:tabLst>
                <a:tab pos="3373438" algn="l"/>
              </a:tabLst>
              <a:defRPr/>
            </a:pPr>
            <a:r>
              <a:rPr lang="en-US" sz="2600" dirty="0" smtClean="0">
                <a:solidFill>
                  <a:srgbClr val="FFFFFF"/>
                </a:solidFill>
                <a:effectLst/>
              </a:rPr>
              <a:t>Respect for God’s word will keep us directed rightly</a:t>
            </a:r>
            <a:endParaRPr lang="en-US" sz="3000" b="1" dirty="0">
              <a:solidFill>
                <a:srgbClr val="66FFFF"/>
              </a:solidFill>
              <a:effectLst/>
              <a:latin typeface="Times New Roman" pitchFamily="18" charset="0"/>
            </a:endParaRP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400" dirty="0">
                <a:effectLst/>
              </a:rPr>
              <a:t>R</a:t>
            </a:r>
            <a:r>
              <a:rPr lang="en-US" sz="3400" dirty="0" smtClean="0">
                <a:effectLst/>
                <a:latin typeface="Times New Roman" pitchFamily="18" charset="0"/>
              </a:rPr>
              <a:t>itual</a:t>
            </a:r>
            <a:r>
              <a:rPr lang="en-US" sz="2400" dirty="0" smtClean="0">
                <a:effectLst/>
                <a:latin typeface="Times New Roman" pitchFamily="18" charset="0"/>
              </a:rPr>
              <a:t> </a:t>
            </a:r>
            <a:r>
              <a:rPr lang="en-US" sz="3400" dirty="0" smtClean="0">
                <a:effectLst/>
                <a:latin typeface="Times New Roman" pitchFamily="18" charset="0"/>
              </a:rPr>
              <a:t>without</a:t>
            </a:r>
            <a:r>
              <a:rPr lang="en-US" sz="2400" dirty="0" smtClean="0">
                <a:effectLst/>
                <a:latin typeface="Times New Roman" pitchFamily="18" charset="0"/>
              </a:rPr>
              <a:t> </a:t>
            </a:r>
            <a:r>
              <a:rPr lang="en-US" sz="3400" dirty="0" smtClean="0">
                <a:effectLst/>
                <a:latin typeface="Times New Roman" pitchFamily="18" charset="0"/>
              </a:rPr>
              <a:t>heart</a:t>
            </a:r>
            <a:r>
              <a:rPr lang="en-US" sz="2400" dirty="0" smtClean="0">
                <a:effectLst/>
                <a:latin typeface="Times New Roman" pitchFamily="18" charset="0"/>
              </a:rPr>
              <a:t> </a:t>
            </a:r>
            <a:r>
              <a:rPr lang="en-US" sz="3400" dirty="0" smtClean="0">
                <a:effectLst/>
              </a:rPr>
              <a:t>&amp;</a:t>
            </a:r>
            <a:r>
              <a:rPr lang="en-US" sz="2400" dirty="0" smtClean="0">
                <a:effectLst/>
              </a:rPr>
              <a:t> </a:t>
            </a:r>
            <a:r>
              <a:rPr lang="en-US" sz="3400" dirty="0" smtClean="0">
                <a:effectLst/>
              </a:rPr>
              <a:t>Self-will</a:t>
            </a:r>
            <a:r>
              <a:rPr lang="en-US" sz="2400" dirty="0" smtClean="0">
                <a:effectLst/>
              </a:rPr>
              <a:t> </a:t>
            </a:r>
            <a:r>
              <a:rPr lang="en-US" sz="3400" dirty="0" smtClean="0">
                <a:effectLst/>
              </a:rPr>
              <a:t>both</a:t>
            </a:r>
            <a:r>
              <a:rPr lang="en-US" sz="2400" dirty="0" smtClean="0">
                <a:effectLst/>
                <a:latin typeface="Times New Roman" pitchFamily="18" charset="0"/>
              </a:rPr>
              <a:t> </a:t>
            </a:r>
            <a:r>
              <a:rPr lang="en-US" sz="3400" dirty="0" smtClean="0">
                <a:effectLst/>
                <a:latin typeface="Times New Roman" pitchFamily="18" charset="0"/>
              </a:rPr>
              <a:t>un</a:t>
            </a:r>
            <a:r>
              <a:rPr lang="en-US" sz="3400" dirty="0" smtClean="0">
                <a:effectLst/>
                <a:latin typeface="Times New Roman" pitchFamily="18" charset="0"/>
              </a:rPr>
              <a:t>acceptable</a:t>
            </a:r>
            <a:endParaRPr lang="en-US" sz="3400" dirty="0">
              <a:solidFill>
                <a:srgbClr val="CC33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/>
          <a:lstStyle/>
          <a:p>
            <a:pPr algn="ctr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The One Whom God Rejects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400" dirty="0" smtClean="0">
                <a:effectLst/>
                <a:latin typeface="Times New Roman" pitchFamily="18" charset="0"/>
              </a:rPr>
              <a:t>Action</a:t>
            </a:r>
            <a:r>
              <a:rPr lang="en-US" sz="2800" dirty="0" smtClean="0">
                <a:effectLst/>
                <a:latin typeface="Times New Roman" pitchFamily="18" charset="0"/>
              </a:rPr>
              <a:t> </a:t>
            </a:r>
            <a:r>
              <a:rPr lang="en-US" sz="3400" dirty="0" smtClean="0">
                <a:effectLst/>
                <a:latin typeface="Times New Roman" pitchFamily="18" charset="0"/>
              </a:rPr>
              <a:t>without</a:t>
            </a:r>
            <a:r>
              <a:rPr lang="en-US" sz="2800" dirty="0" smtClean="0">
                <a:effectLst/>
                <a:latin typeface="Times New Roman" pitchFamily="18" charset="0"/>
              </a:rPr>
              <a:t> </a:t>
            </a:r>
            <a:r>
              <a:rPr lang="en-US" sz="3400" dirty="0" smtClean="0">
                <a:effectLst/>
                <a:latin typeface="Times New Roman" pitchFamily="18" charset="0"/>
              </a:rPr>
              <a:t>proper attitude is</a:t>
            </a:r>
            <a:r>
              <a:rPr lang="en-US" sz="2800" dirty="0" smtClean="0">
                <a:effectLst/>
                <a:latin typeface="Times New Roman" pitchFamily="18" charset="0"/>
              </a:rPr>
              <a:t> </a:t>
            </a:r>
            <a:r>
              <a:rPr lang="en-US" sz="3400" dirty="0" smtClean="0">
                <a:effectLst/>
                <a:latin typeface="Times New Roman" pitchFamily="18" charset="0"/>
              </a:rPr>
              <a:t>offensive</a:t>
            </a:r>
            <a:r>
              <a:rPr lang="en-US" sz="2800" dirty="0" smtClean="0">
                <a:effectLst/>
                <a:latin typeface="Times New Roman" pitchFamily="18" charset="0"/>
              </a:rPr>
              <a:t> </a:t>
            </a:r>
            <a:r>
              <a:rPr lang="en-US" sz="3400" dirty="0" smtClean="0">
                <a:effectLst/>
                <a:latin typeface="Times New Roman" pitchFamily="18" charset="0"/>
              </a:rPr>
              <a:t>to God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400" dirty="0" smtClean="0">
                <a:effectLst/>
                <a:latin typeface="Times New Roman" pitchFamily="18" charset="0"/>
              </a:rPr>
              <a:t>Rejection starts with elevating self, lowering God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400" b="1" dirty="0" smtClean="0">
                <a:effectLst/>
                <a:latin typeface="Times New Roman" pitchFamily="18" charset="0"/>
              </a:rPr>
              <a:t>God rejects &amp; has no delight in those who…</a:t>
            </a:r>
            <a:endParaRPr lang="en-US" sz="3400" b="1" dirty="0">
              <a:effectLst/>
              <a:latin typeface="Times New Roman" pitchFamily="18" charset="0"/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tabLst>
                <a:tab pos="3373438" algn="l"/>
              </a:tabLst>
              <a:defRPr/>
            </a:pP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Choose their own way - 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Prov. 1:29-31</a:t>
            </a:r>
            <a:r>
              <a:rPr lang="en-US" sz="3000" dirty="0" smtClean="0">
                <a:effectLst/>
                <a:latin typeface="Times New Roman" pitchFamily="18" charset="0"/>
              </a:rPr>
              <a:t>;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12:15</a:t>
            </a:r>
            <a:endParaRPr lang="en-US" sz="30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tabLst>
                <a:tab pos="3373438" algn="l"/>
              </a:tabLst>
              <a:defRPr/>
            </a:pP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Delight in abominations </a:t>
            </a: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– 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Jer.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5:30-31</a:t>
            </a:r>
            <a:r>
              <a:rPr lang="en-US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  <a:sym typeface="Wingdings" panose="05000000000000000000" pitchFamily="2" charset="2"/>
              </a:rPr>
              <a:t> 6:10</a:t>
            </a:r>
            <a:endParaRPr lang="en-US" sz="30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tabLst>
                <a:tab pos="3373438" algn="l"/>
              </a:tabLst>
              <a:defRPr/>
            </a:pP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Fail to answer God’s call </a:t>
            </a: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– 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Psa. 81:11</a:t>
            </a:r>
            <a:r>
              <a:rPr lang="en-US" sz="3000" dirty="0" smtClean="0">
                <a:effectLst/>
                <a:latin typeface="Times New Roman" pitchFamily="18" charset="0"/>
              </a:rPr>
              <a:t>;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Isa. 65:12</a:t>
            </a:r>
            <a:endParaRPr lang="en-US" sz="30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tabLst>
                <a:tab pos="3373438" algn="l"/>
              </a:tabLst>
              <a:defRPr/>
            </a:pP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Do not hear </a:t>
            </a: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God’s words –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Ezek.</a:t>
            </a:r>
            <a:r>
              <a:rPr lang="en-US" sz="2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12:2</a:t>
            </a:r>
            <a:r>
              <a:rPr lang="en-US" sz="3000" dirty="0" smtClean="0">
                <a:effectLst/>
                <a:latin typeface="Times New Roman" pitchFamily="18" charset="0"/>
              </a:rPr>
              <a:t>; 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2</a:t>
            </a:r>
            <a:r>
              <a:rPr lang="en-US" sz="2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Tim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.</a:t>
            </a:r>
            <a:r>
              <a:rPr lang="en-US" sz="2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 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4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:1-4</a:t>
            </a:r>
            <a:endParaRPr lang="en-US" sz="30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tabLst>
                <a:tab pos="3373438" algn="l"/>
              </a:tabLst>
              <a:defRPr/>
            </a:pP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Do evil before God’s eyes </a:t>
            </a: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– 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Judges 2:11; 6:1; 13:1</a:t>
            </a:r>
            <a:endParaRPr lang="en-US" sz="3000" b="1" i="1" dirty="0" smtClean="0">
              <a:solidFill>
                <a:srgbClr val="FFFF00"/>
              </a:solidFill>
              <a:effectLst/>
              <a:latin typeface="Times New Roman" pitchFamily="18" charset="0"/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tabLst>
                <a:tab pos="3373438" algn="l"/>
              </a:tabLst>
              <a:defRPr/>
            </a:pP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Chose what God had </a:t>
            </a: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no </a:t>
            </a:r>
            <a:r>
              <a:rPr lang="en-US" sz="3000" b="1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delight in – 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1 Sam. 15:22</a:t>
            </a:r>
            <a:endParaRPr lang="en-US" sz="3000" b="1" dirty="0">
              <a:solidFill>
                <a:srgbClr val="66FFFF"/>
              </a:solidFill>
              <a:effectLst/>
              <a:latin typeface="Times New Roman" pitchFamily="18" charset="0"/>
            </a:endParaRP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400" dirty="0" smtClean="0">
                <a:effectLst/>
                <a:latin typeface="Times New Roman" pitchFamily="18" charset="0"/>
              </a:rPr>
              <a:t>God’s promise to such people is that He </a:t>
            </a:r>
            <a:r>
              <a:rPr lang="en-US" sz="3400" dirty="0" smtClean="0">
                <a:effectLst/>
                <a:latin typeface="Times New Roman" pitchFamily="18" charset="0"/>
              </a:rPr>
              <a:t>“will bring their fears on them</a:t>
            </a:r>
            <a:r>
              <a:rPr lang="en-US" sz="3400" dirty="0" smtClean="0">
                <a:effectLst/>
                <a:latin typeface="Times New Roman" pitchFamily="18" charset="0"/>
              </a:rPr>
              <a:t>” – a frightful thought</a:t>
            </a:r>
            <a:endParaRPr lang="en-US" sz="3400" dirty="0">
              <a:solidFill>
                <a:srgbClr val="CC330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031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257300"/>
          </a:xfrm>
        </p:spPr>
        <p:txBody>
          <a:bodyPr anchor="ctr"/>
          <a:lstStyle/>
          <a:p>
            <a:pPr algn="ctr"/>
            <a:r>
              <a:rPr lang="en-US" sz="6200" b="1" dirty="0" smtClean="0">
                <a:effectLst/>
              </a:rPr>
              <a:t>Which Will It Be For Us?</a:t>
            </a:r>
            <a:endParaRPr lang="en-US" sz="6600" b="1" dirty="0">
              <a:solidFill>
                <a:srgbClr val="FFC000"/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905000"/>
            <a:ext cx="3429000" cy="342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5626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Choice Is Ours To Make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373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high voltage">
  <a:themeElements>
    <a:clrScheme name="">
      <a:dk1>
        <a:srgbClr val="001932"/>
      </a:dk1>
      <a:lt1>
        <a:srgbClr val="FFFFFF"/>
      </a:lt1>
      <a:dk2>
        <a:srgbClr val="02070A"/>
      </a:dk2>
      <a:lt2>
        <a:srgbClr val="FFFF00"/>
      </a:lt2>
      <a:accent1>
        <a:srgbClr val="777777"/>
      </a:accent1>
      <a:accent2>
        <a:srgbClr val="575859"/>
      </a:accent2>
      <a:accent3>
        <a:srgbClr val="AAAAAA"/>
      </a:accent3>
      <a:accent4>
        <a:srgbClr val="DADADA"/>
      </a:accent4>
      <a:accent5>
        <a:srgbClr val="BDBDBD"/>
      </a:accent5>
      <a:accent6>
        <a:srgbClr val="4E4F50"/>
      </a:accent6>
      <a:hlink>
        <a:srgbClr val="777777"/>
      </a:hlink>
      <a:folHlink>
        <a:srgbClr val="141516"/>
      </a:folHlink>
    </a:clrScheme>
    <a:fontScheme name="high voltage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9636</TotalTime>
  <Words>258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high voltage</vt:lpstr>
      <vt:lpstr>Accepted or Rejected? We Make the Choice</vt:lpstr>
      <vt:lpstr>Isaiah 66:1-4</vt:lpstr>
      <vt:lpstr>Isaiah 66:1-4</vt:lpstr>
      <vt:lpstr>Isaiah 66:1-4</vt:lpstr>
      <vt:lpstr>Isaiah 66:1-4</vt:lpstr>
      <vt:lpstr>The One Whom God Accepts</vt:lpstr>
      <vt:lpstr>The One Whom God Rejects</vt:lpstr>
      <vt:lpstr>Which Will It Be For Us?</vt:lpstr>
    </vt:vector>
  </TitlesOfParts>
  <Company>South Livingston C of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Unknown User</dc:creator>
  <cp:lastModifiedBy>Harry</cp:lastModifiedBy>
  <cp:revision>66</cp:revision>
  <dcterms:created xsi:type="dcterms:W3CDTF">2000-01-23T20:03:33Z</dcterms:created>
  <dcterms:modified xsi:type="dcterms:W3CDTF">2016-05-01T11:52:25Z</dcterms:modified>
</cp:coreProperties>
</file>