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FF66"/>
    <a:srgbClr val="352311"/>
    <a:srgbClr val="4B321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28" autoAdjust="0"/>
    <p:restoredTop sz="94684" autoAdjust="0"/>
  </p:normalViewPr>
  <p:slideViewPr>
    <p:cSldViewPr>
      <p:cViewPr>
        <p:scale>
          <a:sx n="66" d="100"/>
          <a:sy n="66" d="100"/>
        </p:scale>
        <p:origin x="-840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6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AE693-CC26-49D3-AA1A-60FA40175E54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25AE-CC62-4DD9-9211-B1EF491DF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604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AE693-CC26-49D3-AA1A-60FA40175E54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25AE-CC62-4DD9-9211-B1EF491DF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5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AE693-CC26-49D3-AA1A-60FA40175E54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25AE-CC62-4DD9-9211-B1EF491DF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73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AE693-CC26-49D3-AA1A-60FA40175E54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25AE-CC62-4DD9-9211-B1EF491DF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792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AE693-CC26-49D3-AA1A-60FA40175E54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25AE-CC62-4DD9-9211-B1EF491DF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99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AE693-CC26-49D3-AA1A-60FA40175E54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25AE-CC62-4DD9-9211-B1EF491DF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61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AE693-CC26-49D3-AA1A-60FA40175E54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25AE-CC62-4DD9-9211-B1EF491DF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10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AE693-CC26-49D3-AA1A-60FA40175E54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25AE-CC62-4DD9-9211-B1EF491DF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8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AE693-CC26-49D3-AA1A-60FA40175E54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25AE-CC62-4DD9-9211-B1EF491DF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885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AE693-CC26-49D3-AA1A-60FA40175E54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25AE-CC62-4DD9-9211-B1EF491DF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868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AE693-CC26-49D3-AA1A-60FA40175E54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25AE-CC62-4DD9-9211-B1EF491DF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493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352311"/>
            </a:gs>
            <a:gs pos="0">
              <a:srgbClr val="000000"/>
            </a:gs>
            <a:gs pos="100000">
              <a:srgbClr val="4B3219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7E6AE693-CC26-49D3-AA1A-60FA40175E54}" type="datetimeFigureOut">
              <a:rPr lang="en-US" smtClean="0"/>
              <a:pPr/>
              <a:t>5/7/2016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BFD025AE-CC62-4DD9-9211-B1EF491DFD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602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25575"/>
            <a:ext cx="9144000" cy="1470025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What Is My Desire?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chemeClr val="bg1"/>
                </a:solidFill>
              </a:rPr>
              <a:t>Psalm 38:9</a:t>
            </a:r>
            <a:endParaRPr lang="en-US" sz="5400" b="1" i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4343400"/>
            <a:ext cx="883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“Lord</a:t>
            </a:r>
            <a:r>
              <a:rPr lang="en-US" sz="4000" b="1" i="1" dirty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all my desire is before </a:t>
            </a:r>
            <a:r>
              <a:rPr lang="en-US" sz="4000" b="1" i="1" dirty="0" smtClean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You;</a:t>
            </a:r>
          </a:p>
          <a:p>
            <a:pPr algn="ctr"/>
            <a:r>
              <a:rPr lang="en-US" sz="4000" b="1" i="1" dirty="0" smtClean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4000" b="1" i="1" dirty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sighing is not hidden from You</a:t>
            </a:r>
            <a:r>
              <a:rPr lang="en-US" sz="4000" b="1" i="1" dirty="0" smtClean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en-US" sz="4000" b="1" i="1" dirty="0">
              <a:solidFill>
                <a:srgbClr val="FFFF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816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Context of David’s Statement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410200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Psalm 38 is a penitential psalm of David</a:t>
            </a:r>
          </a:p>
          <a:p>
            <a:pPr lvl="1"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The depth of his sin is expressed</a:t>
            </a:r>
          </a:p>
          <a:p>
            <a:pPr lvl="1"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The anguish of his soul because of his sin is pictured</a:t>
            </a:r>
          </a:p>
          <a:p>
            <a:pPr lvl="1"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David has hit bottom &amp; now sees what really matters</a:t>
            </a: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It shows a man overcome by the recognition of his sins &amp; the determination to return to God</a:t>
            </a:r>
          </a:p>
          <a:p>
            <a:pPr lvl="1"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Nothing is more important for David than God’s acceptance of him</a:t>
            </a: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As “a man after God’s own heart,” David wants God to look into his heart &amp; see his true desire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09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God Has Ability to Know My Heart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991600" cy="5334000"/>
          </a:xfrm>
        </p:spPr>
        <p:txBody>
          <a:bodyPr/>
          <a:lstStyle/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God fully searches and knows man (</a:t>
            </a:r>
            <a:r>
              <a:rPr lang="en-US" b="1" i="1" dirty="0" smtClean="0">
                <a:solidFill>
                  <a:srgbClr val="FFFF00"/>
                </a:solidFill>
              </a:rPr>
              <a:t>Psa. 139:1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lvl="1">
              <a:buClr>
                <a:srgbClr val="00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1 Chr. 28:9</a:t>
            </a:r>
            <a:r>
              <a:rPr lang="en-US" dirty="0" smtClean="0">
                <a:solidFill>
                  <a:schemeClr val="bg1"/>
                </a:solidFill>
              </a:rPr>
              <a:t>  Understand even intents of our thoughts</a:t>
            </a:r>
          </a:p>
          <a:p>
            <a:pPr lvl="1">
              <a:buClr>
                <a:srgbClr val="00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Psa. 44:21</a:t>
            </a:r>
            <a:r>
              <a:rPr lang="en-US" dirty="0" smtClean="0">
                <a:solidFill>
                  <a:schemeClr val="bg1"/>
                </a:solidFill>
              </a:rPr>
              <a:t>  Even knows the secrets of our hearts</a:t>
            </a:r>
          </a:p>
          <a:p>
            <a:pPr lvl="1">
              <a:buClr>
                <a:srgbClr val="00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1 Cor. 3:20</a:t>
            </a:r>
            <a:r>
              <a:rPr lang="en-US" dirty="0" smtClean="0">
                <a:solidFill>
                  <a:schemeClr val="bg1"/>
                </a:solidFill>
              </a:rPr>
              <a:t>  Knows vanity of thoughts in worldly wise</a:t>
            </a:r>
          </a:p>
          <a:p>
            <a:pPr lvl="1">
              <a:buClr>
                <a:srgbClr val="00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Mark 2:8</a:t>
            </a:r>
            <a:r>
              <a:rPr lang="en-US" dirty="0" smtClean="0">
                <a:solidFill>
                  <a:schemeClr val="bg1"/>
                </a:solidFill>
              </a:rPr>
              <a:t>  Jesus knew thoughts that were not expressed</a:t>
            </a:r>
          </a:p>
          <a:p>
            <a:pPr lvl="1">
              <a:buClr>
                <a:srgbClr val="00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John 2:25</a:t>
            </a:r>
            <a:r>
              <a:rPr lang="en-US" dirty="0" smtClean="0">
                <a:solidFill>
                  <a:schemeClr val="bg1"/>
                </a:solidFill>
              </a:rPr>
              <a:t>  “He knew what was in man”</a:t>
            </a:r>
          </a:p>
          <a:p>
            <a:pPr marL="342900" lvl="1" indent="-3429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Should cause us to careful examine our own hearts (</a:t>
            </a:r>
            <a:r>
              <a:rPr lang="en-US" sz="3200" b="1" i="1" dirty="0" smtClean="0">
                <a:solidFill>
                  <a:srgbClr val="FFFF00"/>
                </a:solidFill>
              </a:rPr>
              <a:t>1 Jn. 3:19-20</a:t>
            </a:r>
            <a:r>
              <a:rPr lang="en-US" sz="3200" dirty="0" smtClean="0">
                <a:solidFill>
                  <a:schemeClr val="bg1"/>
                </a:solidFill>
              </a:rPr>
              <a:t>)</a:t>
            </a: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God will judge even to the thoughts of our hearts in the end (</a:t>
            </a:r>
            <a:r>
              <a:rPr lang="en-US" b="1" i="1" dirty="0" smtClean="0">
                <a:solidFill>
                  <a:srgbClr val="FFFF00"/>
                </a:solidFill>
              </a:rPr>
              <a:t>Eccl. 12:14</a:t>
            </a:r>
            <a:r>
              <a:rPr lang="en-US" dirty="0" smtClean="0">
                <a:solidFill>
                  <a:schemeClr val="bg1"/>
                </a:solidFill>
              </a:rPr>
              <a:t>; </a:t>
            </a:r>
            <a:r>
              <a:rPr lang="en-US" b="1" i="1" dirty="0" smtClean="0">
                <a:solidFill>
                  <a:srgbClr val="FFFF00"/>
                </a:solidFill>
              </a:rPr>
              <a:t>1 Cor. 4:5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>
              <a:buClr>
                <a:srgbClr val="FFFF00"/>
              </a:buClr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593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Wrong Desires for My Heart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839200" cy="5410200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Evil (</a:t>
            </a:r>
            <a:r>
              <a:rPr lang="en-US" b="1" i="1" dirty="0" smtClean="0">
                <a:solidFill>
                  <a:srgbClr val="FFFF00"/>
                </a:solidFill>
              </a:rPr>
              <a:t>Prov. 21:10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Sensuality (</a:t>
            </a:r>
            <a:r>
              <a:rPr lang="en-US" b="1" i="1" dirty="0" smtClean="0">
                <a:solidFill>
                  <a:srgbClr val="FFFF00"/>
                </a:solidFill>
              </a:rPr>
              <a:t>Prov. 23:26-28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Intoxicants (</a:t>
            </a:r>
            <a:r>
              <a:rPr lang="en-US" b="1" i="1" dirty="0" smtClean="0">
                <a:solidFill>
                  <a:srgbClr val="FFFF00"/>
                </a:solidFill>
              </a:rPr>
              <a:t>Prov. 23:29-35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Power (</a:t>
            </a:r>
            <a:r>
              <a:rPr lang="en-US" b="1" i="1" dirty="0" smtClean="0">
                <a:solidFill>
                  <a:srgbClr val="FFFF00"/>
                </a:solidFill>
              </a:rPr>
              <a:t>Mark 10:35-37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Wealth (</a:t>
            </a:r>
            <a:r>
              <a:rPr lang="en-US" b="1" i="1" dirty="0" smtClean="0">
                <a:solidFill>
                  <a:srgbClr val="FFFF00"/>
                </a:solidFill>
              </a:rPr>
              <a:t>1 Tim. 6:9-10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Lust of the Flesh, Lust of the Eyes &amp; Pride of Life (</a:t>
            </a:r>
            <a:r>
              <a:rPr lang="en-US" b="1" i="1" dirty="0" smtClean="0">
                <a:solidFill>
                  <a:srgbClr val="FFFF00"/>
                </a:solidFill>
              </a:rPr>
              <a:t>1 Jn. 2:16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Desires of the Flesh &amp; Mind (</a:t>
            </a:r>
            <a:r>
              <a:rPr lang="en-US" b="1" i="1" dirty="0" smtClean="0">
                <a:solidFill>
                  <a:srgbClr val="FFFF00"/>
                </a:solidFill>
              </a:rPr>
              <a:t>Eph. 2:1-3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Remember Solomon’s Search in Ecclesiastes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88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14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What Should Be My Heart’s Desire?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9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</a:rPr>
              <a:t>GOD – </a:t>
            </a:r>
            <a:r>
              <a:rPr lang="en-US" dirty="0" smtClean="0">
                <a:solidFill>
                  <a:srgbClr val="66FFFF"/>
                </a:solidFill>
              </a:rPr>
              <a:t>Desire to Know Him Must Come First</a:t>
            </a:r>
          </a:p>
          <a:p>
            <a:pPr marL="571500" lvl="1" indent="-228600">
              <a:lnSpc>
                <a:spcPct val="109000"/>
              </a:lnSpc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Psa. 73:25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smtClean="0">
                <a:solidFill>
                  <a:schemeClr val="bg1"/>
                </a:solidFill>
              </a:rPr>
              <a:t>"</a:t>
            </a:r>
            <a:r>
              <a:rPr lang="en-US" dirty="0" smtClean="0">
                <a:solidFill>
                  <a:schemeClr val="bg1"/>
                </a:solidFill>
              </a:rPr>
              <a:t>There is none on earth that I desire besides You</a:t>
            </a:r>
            <a:r>
              <a:rPr lang="en-US" dirty="0" smtClean="0">
                <a:solidFill>
                  <a:schemeClr val="bg1"/>
                </a:solidFill>
              </a:rPr>
              <a:t>"</a:t>
            </a:r>
            <a:endParaRPr lang="en-US" dirty="0" smtClean="0">
              <a:solidFill>
                <a:schemeClr val="bg1"/>
              </a:solidFill>
            </a:endParaRPr>
          </a:p>
          <a:p>
            <a:pPr marL="571500" lvl="1" indent="-228600">
              <a:lnSpc>
                <a:spcPct val="109000"/>
              </a:lnSpc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Isa. 26:9  </a:t>
            </a:r>
            <a:r>
              <a:rPr lang="en-US" dirty="0" smtClean="0">
                <a:solidFill>
                  <a:schemeClr val="bg1"/>
                </a:solidFill>
              </a:rPr>
              <a:t>"With my soul I have desired You in the night…"</a:t>
            </a:r>
            <a:endParaRPr lang="en-US" dirty="0" smtClean="0">
              <a:solidFill>
                <a:schemeClr val="bg1"/>
              </a:solidFill>
            </a:endParaRPr>
          </a:p>
          <a:p>
            <a:pPr marL="571500" lvl="1" indent="-228600">
              <a:lnSpc>
                <a:spcPct val="109000"/>
              </a:lnSpc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Psa. 42:1-2  </a:t>
            </a:r>
            <a:r>
              <a:rPr lang="en-US" dirty="0" smtClean="0">
                <a:solidFill>
                  <a:schemeClr val="bg1"/>
                </a:solidFill>
              </a:rPr>
              <a:t>"</a:t>
            </a:r>
            <a:r>
              <a:rPr lang="en-US" dirty="0" smtClean="0">
                <a:solidFill>
                  <a:schemeClr val="bg1"/>
                </a:solidFill>
              </a:rPr>
              <a:t>My soul thirsts for God, the living God</a:t>
            </a:r>
            <a:r>
              <a:rPr lang="en-US" dirty="0" smtClean="0">
                <a:solidFill>
                  <a:schemeClr val="bg1"/>
                </a:solidFill>
              </a:rPr>
              <a:t>"</a:t>
            </a:r>
            <a:endParaRPr lang="en-US" dirty="0" smtClean="0">
              <a:solidFill>
                <a:schemeClr val="bg1"/>
              </a:solidFill>
            </a:endParaRPr>
          </a:p>
          <a:p>
            <a:pPr marL="571500" lvl="1" indent="-228600">
              <a:lnSpc>
                <a:spcPct val="109000"/>
              </a:lnSpc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Phil. 3:8-10  </a:t>
            </a:r>
            <a:r>
              <a:rPr lang="en-US" dirty="0" smtClean="0">
                <a:solidFill>
                  <a:schemeClr val="bg1"/>
                </a:solidFill>
              </a:rPr>
              <a:t>"Count all things for loss</a:t>
            </a:r>
            <a:r>
              <a:rPr lang="en-US" sz="1900" dirty="0" smtClean="0">
                <a:solidFill>
                  <a:schemeClr val="bg1"/>
                </a:solidFill>
              </a:rPr>
              <a:t>… </a:t>
            </a:r>
            <a:r>
              <a:rPr lang="en-US" dirty="0" smtClean="0">
                <a:solidFill>
                  <a:schemeClr val="bg1"/>
                </a:solidFill>
              </a:rPr>
              <a:t>that I may know Him"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lnSpc>
                <a:spcPct val="109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</a:rPr>
              <a:t>TRUTH –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rgbClr val="66FFFF"/>
                </a:solidFill>
              </a:rPr>
              <a:t>Desire for Truth of His Word Is Essential</a:t>
            </a:r>
          </a:p>
          <a:p>
            <a:pPr marL="571500" lvl="1" indent="-228600">
              <a:lnSpc>
                <a:spcPct val="109000"/>
              </a:lnSpc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Psa. 119:20  </a:t>
            </a:r>
            <a:r>
              <a:rPr lang="en-US" dirty="0" smtClean="0">
                <a:solidFill>
                  <a:schemeClr val="bg1"/>
                </a:solidFill>
              </a:rPr>
              <a:t>"</a:t>
            </a:r>
            <a:r>
              <a:rPr lang="en-US" dirty="0" smtClean="0">
                <a:solidFill>
                  <a:schemeClr val="bg1"/>
                </a:solidFill>
              </a:rPr>
              <a:t>My soul breaks with longing for Your…</a:t>
            </a:r>
            <a:r>
              <a:rPr lang="en-US" dirty="0" smtClean="0">
                <a:solidFill>
                  <a:schemeClr val="bg1"/>
                </a:solidFill>
              </a:rPr>
              <a:t>"</a:t>
            </a:r>
            <a:endParaRPr lang="en-US" dirty="0" smtClean="0">
              <a:solidFill>
                <a:schemeClr val="bg1"/>
              </a:solidFill>
            </a:endParaRPr>
          </a:p>
          <a:p>
            <a:pPr marL="571500" lvl="1" indent="-228600">
              <a:lnSpc>
                <a:spcPct val="109000"/>
              </a:lnSpc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Psa. 119:131</a:t>
            </a:r>
            <a:r>
              <a:rPr lang="en-US" b="1" i="1" dirty="0" smtClean="0">
                <a:solidFill>
                  <a:srgbClr val="FFFF00"/>
                </a:solidFill>
              </a:rPr>
              <a:t>  </a:t>
            </a:r>
            <a:r>
              <a:rPr lang="en-US" dirty="0" smtClean="0">
                <a:solidFill>
                  <a:schemeClr val="bg1"/>
                </a:solidFill>
              </a:rPr>
              <a:t>"</a:t>
            </a:r>
            <a:r>
              <a:rPr lang="en-US" dirty="0" smtClean="0">
                <a:solidFill>
                  <a:schemeClr val="bg1"/>
                </a:solidFill>
              </a:rPr>
              <a:t>I opened my mouth and panted, for I longed…"</a:t>
            </a:r>
          </a:p>
          <a:p>
            <a:pPr marL="571500" lvl="1" indent="-228600">
              <a:lnSpc>
                <a:spcPct val="109000"/>
              </a:lnSpc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1 Pet. 2:2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"As newborn babes, desire pure milk of God’s word"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lnSpc>
                <a:spcPct val="109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</a:rPr>
              <a:t>R</a:t>
            </a:r>
            <a:r>
              <a:rPr lang="en-US" b="1" cap="small" dirty="0" smtClean="0">
                <a:solidFill>
                  <a:schemeClr val="bg1"/>
                </a:solidFill>
              </a:rPr>
              <a:t>ighteousness</a:t>
            </a:r>
            <a:r>
              <a:rPr lang="en-US" b="1" dirty="0" smtClean="0">
                <a:solidFill>
                  <a:schemeClr val="bg1"/>
                </a:solidFill>
              </a:rPr>
              <a:t> –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rgbClr val="66FFFF"/>
                </a:solidFill>
              </a:rPr>
              <a:t>Desire for a Life Ordered by God</a:t>
            </a:r>
          </a:p>
          <a:p>
            <a:pPr marL="571500" lvl="1" indent="-228600">
              <a:lnSpc>
                <a:spcPct val="109000"/>
              </a:lnSpc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Matt. 5:6  </a:t>
            </a:r>
            <a:r>
              <a:rPr lang="en-US" dirty="0" smtClean="0">
                <a:solidFill>
                  <a:schemeClr val="bg1"/>
                </a:solidFill>
              </a:rPr>
              <a:t>Blessed - </a:t>
            </a:r>
            <a:r>
              <a:rPr lang="en-US" dirty="0" smtClean="0">
                <a:solidFill>
                  <a:schemeClr val="bg1"/>
                </a:solidFill>
              </a:rPr>
              <a:t>"who hunger and thirst for righteousness"</a:t>
            </a:r>
            <a:endParaRPr lang="en-US" dirty="0" smtClean="0">
              <a:solidFill>
                <a:schemeClr val="bg1"/>
              </a:solidFill>
            </a:endParaRPr>
          </a:p>
          <a:p>
            <a:pPr marL="571500" lvl="1" indent="-228600">
              <a:lnSpc>
                <a:spcPct val="109000"/>
              </a:lnSpc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Rom 1:16-17  </a:t>
            </a:r>
            <a:r>
              <a:rPr lang="en-US" dirty="0" smtClean="0">
                <a:solidFill>
                  <a:schemeClr val="bg1"/>
                </a:solidFill>
              </a:rPr>
              <a:t>"For in it the righteousness of God is revealed"</a:t>
            </a:r>
            <a:endParaRPr lang="en-US" dirty="0" smtClean="0">
              <a:solidFill>
                <a:schemeClr val="bg1"/>
              </a:solidFill>
            </a:endParaRPr>
          </a:p>
          <a:p>
            <a:pPr marL="571500" lvl="1" indent="-228600">
              <a:lnSpc>
                <a:spcPct val="109000"/>
              </a:lnSpc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1 Tim. 6:11  </a:t>
            </a:r>
            <a:r>
              <a:rPr lang="en-US" dirty="0" smtClean="0">
                <a:solidFill>
                  <a:schemeClr val="bg1"/>
                </a:solidFill>
              </a:rPr>
              <a:t>"Pursue righteousness, godliness, faith…"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22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1225</TotalTime>
  <Words>456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What Is My Desire?</vt:lpstr>
      <vt:lpstr>Context of David’s Statement</vt:lpstr>
      <vt:lpstr>God Has Ability to Know My Heart</vt:lpstr>
      <vt:lpstr>Wrong Desires for My Heart</vt:lpstr>
      <vt:lpstr>What Should Be My Heart’s Desire?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My Desire?</dc:title>
  <dc:creator>Harry</dc:creator>
  <cp:lastModifiedBy>Harry</cp:lastModifiedBy>
  <cp:revision>20</cp:revision>
  <dcterms:created xsi:type="dcterms:W3CDTF">2016-05-07T16:05:11Z</dcterms:created>
  <dcterms:modified xsi:type="dcterms:W3CDTF">2016-05-08T12:31:06Z</dcterms:modified>
</cp:coreProperties>
</file>