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57" r:id="rId7"/>
    <p:sldId id="26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684522"/>
    <a:srgbClr val="420000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2" autoAdjust="0"/>
    <p:restoredTop sz="94684" autoAdjust="0"/>
  </p:normalViewPr>
  <p:slideViewPr>
    <p:cSldViewPr>
      <p:cViewPr varScale="1">
        <p:scale>
          <a:sx n="76" d="100"/>
          <a:sy n="76" d="100"/>
        </p:scale>
        <p:origin x="-84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98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27FD-3136-4458-86DD-AC531AED2F93}" type="datetimeFigureOut">
              <a:rPr lang="en-US"/>
              <a:pPr>
                <a:defRPr/>
              </a:pPr>
              <a:t>5/15/2016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3E6E8-9BC1-4B32-AD2C-459B0199F8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89101-1E60-4674-9396-C86C8BACB166}" type="datetimeFigureOut">
              <a:rPr lang="en-US"/>
              <a:pPr>
                <a:defRPr/>
              </a:pPr>
              <a:t>5/15/2016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28D61-F316-4D96-88A5-BDAF7D1639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E3C9B-BA83-499D-9953-D29061A1394C}" type="datetimeFigureOut">
              <a:rPr lang="en-US"/>
              <a:pPr>
                <a:defRPr/>
              </a:pPr>
              <a:t>5/15/2016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E9DC2-53C4-4E33-9CB6-345E5035C8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B0772-BA76-4238-AF62-99323F01A794}" type="datetimeFigureOut">
              <a:rPr lang="en-US"/>
              <a:pPr>
                <a:defRPr/>
              </a:pPr>
              <a:t>5/15/2016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04CF0-4DF2-4520-960A-11C997B814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8C225-F0C3-4A83-9491-F87C2F3E808A}" type="datetimeFigureOut">
              <a:rPr lang="en-US"/>
              <a:pPr>
                <a:defRPr/>
              </a:pPr>
              <a:t>5/15/2016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830FC-546E-42DE-8DAB-F635BF60B7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0E27B-C11F-4AF8-8B90-AD0BD748E5CF}" type="datetimeFigureOut">
              <a:rPr lang="en-US"/>
              <a:pPr>
                <a:defRPr/>
              </a:pPr>
              <a:t>5/15/2016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54923-5D87-4CB9-B721-8B8FFB6187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52F24-6F83-41BC-8D79-5FB599670F7A}" type="datetimeFigureOut">
              <a:rPr lang="en-US"/>
              <a:pPr>
                <a:defRPr/>
              </a:pPr>
              <a:t>5/15/2016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433D5-9FD5-4F63-B294-ED032319EF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0D89B-1374-4027-95E9-0E3850987F2F}" type="datetimeFigureOut">
              <a:rPr lang="en-US"/>
              <a:pPr>
                <a:defRPr/>
              </a:pPr>
              <a:t>5/15/2016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0351A-00F1-44A9-B78D-48A6305A72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BFBB8-AC2C-4A0E-8676-4E4181F0F440}" type="datetimeFigureOut">
              <a:rPr lang="en-US"/>
              <a:pPr>
                <a:defRPr/>
              </a:pPr>
              <a:t>5/15/2016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EED5F-F234-4D3E-AEB1-A1F91E91DE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93CE0-B567-40F4-8637-365D8C10C740}" type="datetimeFigureOut">
              <a:rPr lang="en-US"/>
              <a:pPr>
                <a:defRPr/>
              </a:pPr>
              <a:t>5/15/2016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10249-5BDA-47C3-AA4A-E3846A7103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C23E1-AD98-4474-AA1C-7E4E710BDBB3}" type="datetimeFigureOut">
              <a:rPr lang="en-US"/>
              <a:pPr>
                <a:defRPr/>
              </a:pPr>
              <a:t>5/15/2016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84EFB-7378-4E3E-8FFE-CC80DE8261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684522"/>
            </a:gs>
            <a:gs pos="50000">
              <a:srgbClr val="422C16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134F645-F2E1-4789-8FB4-00FDB181E327}" type="datetimeFigureOut">
              <a:rPr lang="en-US"/>
              <a:pPr>
                <a:defRPr/>
              </a:pPr>
              <a:t>5/15/2016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B61D18E-4FE2-4426-87AF-2BB0A6D737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2381250"/>
          </a:xfrm>
        </p:spPr>
        <p:txBody>
          <a:bodyPr/>
          <a:lstStyle/>
          <a:p>
            <a:r>
              <a:rPr lang="en-US" sz="7200" b="1" smtClean="0">
                <a:solidFill>
                  <a:srgbClr val="FFFF00"/>
                </a:solidFill>
              </a:rPr>
              <a:t>The Road of Seduction in Sexual Sins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800" b="1" i="1" smtClean="0">
                <a:solidFill>
                  <a:schemeClr val="bg1"/>
                </a:solidFill>
              </a:rPr>
              <a:t>Proverbs 7:1-27</a:t>
            </a:r>
          </a:p>
          <a:p>
            <a:r>
              <a:rPr lang="en-US" sz="4800" b="1" i="1" smtClean="0">
                <a:solidFill>
                  <a:schemeClr val="bg1"/>
                </a:solidFill>
              </a:rPr>
              <a:t>Proverbs 5:1-23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sz="4000" b="1" smtClean="0">
                <a:solidFill>
                  <a:srgbClr val="FFFF00"/>
                </a:solidFill>
              </a:rPr>
              <a:t>Proverbs 7:1-27</a:t>
            </a:r>
          </a:p>
        </p:txBody>
      </p:sp>
      <p:sp>
        <p:nvSpPr>
          <p:cNvPr id="16386" name="TextBox 4"/>
          <p:cNvSpPr txBox="1">
            <a:spLocks noChangeArrowheads="1"/>
          </p:cNvSpPr>
          <p:nvPr/>
        </p:nvSpPr>
        <p:spPr bwMode="auto">
          <a:xfrm>
            <a:off x="0" y="693738"/>
            <a:ext cx="9144000" cy="611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8000"/>
              </a:lnSpc>
            </a:pPr>
            <a:r>
              <a:rPr lang="en-US" sz="26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My son, keep my words, and treasure my commands within you. </a:t>
            </a:r>
            <a:r>
              <a:rPr lang="en-US" sz="26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2 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Keep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my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commands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live,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my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law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apple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your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eye. </a:t>
            </a:r>
            <a:r>
              <a:rPr lang="en-US" sz="26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3 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Bind them on your fingers; write them on the tablet of your heart. </a:t>
            </a:r>
            <a:r>
              <a:rPr lang="en-US" sz="26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4 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Say to wisdom, “You are my sister,” and call understanding your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nearest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kin,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keep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immoral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woman, from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seductress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flatters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her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words.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6 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window of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my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house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looked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through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my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lattice,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saw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among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simple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 perceived among the youths, a young man devoid of understanding, </a:t>
            </a:r>
            <a:r>
              <a:rPr lang="en-US" sz="26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8 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passing along the street near her corner; and he took the path to her house </a:t>
            </a:r>
            <a:r>
              <a:rPr lang="en-US" sz="26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9 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twilight, in the evening, in the black and dark night. </a:t>
            </a:r>
            <a:r>
              <a:rPr lang="en-US" sz="26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10 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there a woman met him, with the attire of a harlot, and a crafty heart. </a:t>
            </a:r>
            <a:r>
              <a:rPr lang="en-US" sz="26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11 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She was loud and rebellious, her feet would not stay at home. </a:t>
            </a:r>
            <a:r>
              <a:rPr lang="en-US" sz="26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12 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 times she was outside, at times in the open square,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lurking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every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corner.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en-US" sz="20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she caught him and kissed him;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4800" y="1565275"/>
            <a:ext cx="37338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66888" y="2819400"/>
            <a:ext cx="6462712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" y="3235325"/>
            <a:ext cx="5486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172200" y="4530725"/>
            <a:ext cx="248285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52400" y="4953000"/>
            <a:ext cx="1219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597025" y="4953000"/>
            <a:ext cx="678497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6200" y="54102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791200" y="5410200"/>
            <a:ext cx="2590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09600" y="5826125"/>
            <a:ext cx="1828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819400" y="5807075"/>
            <a:ext cx="3657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066800" y="6705600"/>
            <a:ext cx="2971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959350" y="6705600"/>
            <a:ext cx="395605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4000"/>
              </a:lnSpc>
            </a:pPr>
            <a:r>
              <a:rPr lang="en-US" sz="25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with an impudent face she said to him: </a:t>
            </a:r>
            <a:r>
              <a:rPr lang="en-US" sz="25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14 </a:t>
            </a:r>
            <a:r>
              <a:rPr lang="en-US" sz="25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“I have peace offerings with me;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today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paid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my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vows.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en-US" sz="20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5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came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meet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you,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diligently to seek your face, and I have found you. </a:t>
            </a:r>
            <a:r>
              <a:rPr lang="en-US" sz="25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16 </a:t>
            </a:r>
            <a:r>
              <a:rPr lang="en-US" sz="25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have spread my bed with tapestry, colored coverings of Egyptian linen. </a:t>
            </a:r>
            <a:r>
              <a:rPr lang="en-US" sz="25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17 </a:t>
            </a:r>
            <a:r>
              <a:rPr lang="en-US" sz="25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have perfumed my bed with myrrh, aloes, and cinnamon. </a:t>
            </a:r>
            <a:r>
              <a:rPr lang="en-US" sz="25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18 </a:t>
            </a:r>
            <a:r>
              <a:rPr lang="en-US" sz="25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Come, let us take our fill of love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until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morning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let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us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delight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ourselves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love.</a:t>
            </a:r>
            <a:r>
              <a:rPr lang="en-US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en-US" sz="20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5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my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husband is not at home; he has gone on a long journey; </a:t>
            </a:r>
            <a:r>
              <a:rPr lang="en-US" sz="25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20 </a:t>
            </a:r>
            <a:r>
              <a:rPr lang="en-US" sz="25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 has taken a bag of money with him, and will come home on the appointed day.” </a:t>
            </a:r>
            <a:r>
              <a:rPr lang="en-US" sz="25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21 </a:t>
            </a:r>
            <a:r>
              <a:rPr lang="en-US" sz="25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With her enticing speech she caused him to yield, with her flattering lips she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seduced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him. </a:t>
            </a:r>
            <a:r>
              <a:rPr lang="en-US" sz="25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22 </a:t>
            </a:r>
            <a:r>
              <a:rPr lang="en-US" sz="25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Immediately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went after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her, as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ox goes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slaughter, or as a fool to the correction of the stocks, </a:t>
            </a:r>
            <a:r>
              <a:rPr lang="en-US" sz="25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23 </a:t>
            </a:r>
            <a:r>
              <a:rPr lang="en-US" sz="25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till an arrow struck his liver. As a bird hastens to the snare, he did not know it would cost his life. </a:t>
            </a:r>
            <a:r>
              <a:rPr lang="en-US" sz="25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24 </a:t>
            </a:r>
            <a:r>
              <a:rPr lang="en-US" sz="25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Now therefore, listen to me, </a:t>
            </a:r>
            <a:r>
              <a:rPr lang="en-US" sz="25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my</a:t>
            </a:r>
            <a:r>
              <a:rPr lang="en-US" sz="25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children; pay attention to the words of my mouth: </a:t>
            </a:r>
            <a:r>
              <a:rPr lang="en-US" sz="25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25 </a:t>
            </a:r>
            <a:r>
              <a:rPr lang="en-US" sz="25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 not let your heart turn aside to her ways, do not stray into her paths; </a:t>
            </a:r>
            <a:r>
              <a:rPr lang="en-US" sz="25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26 </a:t>
            </a:r>
            <a:r>
              <a:rPr lang="en-US" sz="25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she has cast down many wounded, and all who were slain by her were strong men. </a:t>
            </a:r>
            <a:r>
              <a:rPr lang="en-US" sz="25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27 </a:t>
            </a:r>
            <a:r>
              <a:rPr lang="en-US" sz="25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Her house is the way to hell, descending to the chambers of death.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486400" y="422275"/>
            <a:ext cx="3429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6200" y="796925"/>
            <a:ext cx="3962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486400" y="1219200"/>
            <a:ext cx="3429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6200" y="1600200"/>
            <a:ext cx="8686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6200" y="1981200"/>
            <a:ext cx="4724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81600" y="1981200"/>
            <a:ext cx="35814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6200" y="2389188"/>
            <a:ext cx="6553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543800" y="2389188"/>
            <a:ext cx="152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6200" y="2784475"/>
            <a:ext cx="5715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229600" y="3149600"/>
            <a:ext cx="685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6200" y="3581400"/>
            <a:ext cx="5486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6200" y="3962400"/>
            <a:ext cx="21336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019800" y="4756150"/>
            <a:ext cx="2286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6200" y="5159375"/>
            <a:ext cx="2362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sz="4000" b="1" smtClean="0">
                <a:solidFill>
                  <a:srgbClr val="FFFF00"/>
                </a:solidFill>
              </a:rPr>
              <a:t>Proverbs 5:1-23</a:t>
            </a:r>
          </a:p>
        </p:txBody>
      </p:sp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0" y="685800"/>
            <a:ext cx="9144000" cy="609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My son, pay attention to wisdom; lend your ear to understanding, </a:t>
            </a:r>
            <a:r>
              <a:rPr lang="en-US" sz="26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2 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that you may preserve discretion, and your lips keep knowledge. </a:t>
            </a:r>
            <a:r>
              <a:rPr lang="en-US" sz="26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3 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the lips of an immoral woman drip honey, and her mouth is smoother than oil; </a:t>
            </a:r>
            <a:r>
              <a:rPr lang="en-US" sz="26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4 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but in the end she is bitter as wormwood, sharp as a two-edged sword. </a:t>
            </a:r>
            <a:r>
              <a:rPr lang="en-US" sz="26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5 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Her feet go down to death, her steps lay hold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hell.</a:t>
            </a:r>
            <a:r>
              <a:rPr lang="en-US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0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Lest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ponder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her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path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life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her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ways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unstable; you do not know them. </a:t>
            </a:r>
            <a:r>
              <a:rPr lang="en-US" sz="26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7 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Therefore hear me now,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my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children, and do not depart from the words of my mouth. </a:t>
            </a:r>
            <a:r>
              <a:rPr lang="en-US" sz="26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8 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Remove your way far from her, and do not go near the door of her house, </a:t>
            </a:r>
            <a:r>
              <a:rPr lang="en-US" sz="26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9 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lest you give your honor to others, and your years to the cruel one; </a:t>
            </a:r>
            <a:r>
              <a:rPr lang="en-US" sz="26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10 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lest aliens be filled with your wealth, and your labors go to the house of a foreigner; </a:t>
            </a:r>
            <a:r>
              <a:rPr lang="en-US" sz="26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11 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you mourn at last, when your flesh and your body are consumed, </a:t>
            </a:r>
            <a:r>
              <a:rPr lang="en-US" sz="26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12 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say: “How I have hated instruction, and my heart despised correction! </a:t>
            </a:r>
            <a:r>
              <a:rPr lang="en-US" sz="26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13 </a:t>
            </a:r>
            <a:r>
              <a:rPr lang="en-US" sz="2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have not obeyed the voice of my teachers, nor inclined my ear to those who instructed me!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" y="1905000"/>
            <a:ext cx="8382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6200" y="2286000"/>
            <a:ext cx="2362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05100" y="2276475"/>
            <a:ext cx="5448300" cy="9525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172200" y="3124200"/>
            <a:ext cx="2743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6200" y="3505200"/>
            <a:ext cx="2971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96000" y="3886200"/>
            <a:ext cx="28194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6200" y="4281488"/>
            <a:ext cx="67056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53988"/>
            <a:ext cx="9067800" cy="6094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was on the verge of total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ruin, in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midst of the assembly and congregation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Drink water from your own cistern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running water from your own well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your fountains be dispersed abroad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streams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water in the streets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them be only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own, and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for strangers with you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your fountain be blessed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rejoice with the wife of your youth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a loving deer and a graceful doe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let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 breasts satisfy you at all times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and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always be enraptured with her love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why should you, my son,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enraptured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an immoral woman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embraced in the arms of a seductress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ways of man are before the eyes of the </a:t>
            </a:r>
            <a:r>
              <a:rPr lang="en-US" sz="26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ponders all his paths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own iniquities entrap the wicked man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is caught in the cords of his sin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shall die for lack of instruction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greatness of his folly he shall go astray.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438400" y="963613"/>
            <a:ext cx="6477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52400" y="1371600"/>
            <a:ext cx="3429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715000" y="1758950"/>
            <a:ext cx="29718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52400" y="2174875"/>
            <a:ext cx="47244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38200" y="3775075"/>
            <a:ext cx="8077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4156075"/>
            <a:ext cx="2743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715000" y="2989263"/>
            <a:ext cx="685800" cy="43973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52400" y="3352800"/>
            <a:ext cx="4572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sz="4000" b="1" smtClean="0">
                <a:solidFill>
                  <a:srgbClr val="FFFF00"/>
                </a:solidFill>
              </a:rPr>
              <a:t>Markers on Road of Sexual Seduction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 rtlCol="0">
            <a:normAutofit fontScale="85000" lnSpcReduction="10000"/>
          </a:bodyPr>
          <a:lstStyle/>
          <a:p>
            <a:pPr marL="228600" indent="-228600" fontAlgn="auto">
              <a:spcAft>
                <a:spcPts val="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Cease listening to God’s law (</a:t>
            </a:r>
            <a:r>
              <a:rPr lang="en-US" sz="3000" b="1" i="1" dirty="0" smtClean="0">
                <a:solidFill>
                  <a:srgbClr val="FFC000"/>
                </a:solidFill>
              </a:rPr>
              <a:t>Hos. 4:6 </a:t>
            </a:r>
            <a:r>
              <a:rPr lang="en-US" sz="3000" dirty="0" smtClean="0">
                <a:solidFill>
                  <a:schemeClr val="bg1"/>
                </a:solidFill>
              </a:rPr>
              <a:t>vs. </a:t>
            </a:r>
            <a:r>
              <a:rPr lang="en-US" sz="3000" b="1" i="1" dirty="0" smtClean="0">
                <a:solidFill>
                  <a:srgbClr val="FFC000"/>
                </a:solidFill>
              </a:rPr>
              <a:t>1 Thess. 4:1-7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marL="228600" indent="-228600" fontAlgn="auto">
              <a:spcAft>
                <a:spcPts val="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Listen to flattery (</a:t>
            </a:r>
            <a:r>
              <a:rPr lang="en-US" sz="3000" b="1" i="1" dirty="0" smtClean="0">
                <a:solidFill>
                  <a:srgbClr val="FFC000"/>
                </a:solidFill>
              </a:rPr>
              <a:t>Prov. 29:5 </a:t>
            </a:r>
            <a:r>
              <a:rPr lang="en-US" sz="3000" dirty="0" smtClean="0">
                <a:solidFill>
                  <a:schemeClr val="bg1"/>
                </a:solidFill>
              </a:rPr>
              <a:t>vs. </a:t>
            </a:r>
            <a:r>
              <a:rPr lang="en-US" sz="3000" b="1" i="1" dirty="0" smtClean="0">
                <a:solidFill>
                  <a:srgbClr val="FFC000"/>
                </a:solidFill>
              </a:rPr>
              <a:t>Gal. 6:3</a:t>
            </a:r>
            <a:r>
              <a:rPr lang="en-US" sz="3000" dirty="0" smtClean="0">
                <a:solidFill>
                  <a:schemeClr val="bg1"/>
                </a:solidFill>
              </a:rPr>
              <a:t>; </a:t>
            </a:r>
            <a:r>
              <a:rPr lang="en-US" sz="3000" b="1" i="1" dirty="0" smtClean="0">
                <a:solidFill>
                  <a:srgbClr val="FFC000"/>
                </a:solidFill>
              </a:rPr>
              <a:t>Rom. 12:3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marL="228600" indent="-228600" fontAlgn="auto">
              <a:spcAft>
                <a:spcPts val="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Seek the wrong way (</a:t>
            </a:r>
            <a:r>
              <a:rPr lang="en-US" sz="3100" b="1" i="1" dirty="0" smtClean="0">
                <a:solidFill>
                  <a:srgbClr val="FFC000"/>
                </a:solidFill>
              </a:rPr>
              <a:t>Gen. 13:10-13 </a:t>
            </a:r>
            <a:r>
              <a:rPr lang="en-US" sz="3100" dirty="0" smtClean="0">
                <a:solidFill>
                  <a:schemeClr val="bg1"/>
                </a:solidFill>
              </a:rPr>
              <a:t>vs. </a:t>
            </a:r>
            <a:r>
              <a:rPr lang="en-US" sz="3100" b="1" i="1" dirty="0" smtClean="0">
                <a:solidFill>
                  <a:srgbClr val="FFC000"/>
                </a:solidFill>
              </a:rPr>
              <a:t>Josh. 1:7</a:t>
            </a:r>
            <a:r>
              <a:rPr lang="en-US" sz="3100" dirty="0" smtClean="0">
                <a:solidFill>
                  <a:schemeClr val="bg1"/>
                </a:solidFill>
              </a:rPr>
              <a:t>; </a:t>
            </a:r>
            <a:r>
              <a:rPr lang="en-US" sz="3100" b="1" i="1" dirty="0" smtClean="0">
                <a:solidFill>
                  <a:srgbClr val="FFC000"/>
                </a:solidFill>
              </a:rPr>
              <a:t>Prov. 4:27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marL="228600" indent="-228600" fontAlgn="auto">
              <a:spcAft>
                <a:spcPts val="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Go to the wrong place (</a:t>
            </a:r>
            <a:r>
              <a:rPr lang="en-US" sz="3100" b="1" i="1" dirty="0" smtClean="0">
                <a:solidFill>
                  <a:srgbClr val="FFC000"/>
                </a:solidFill>
              </a:rPr>
              <a:t>Exod. 34:12</a:t>
            </a:r>
            <a:r>
              <a:rPr lang="en-US" sz="3100" dirty="0" smtClean="0">
                <a:solidFill>
                  <a:schemeClr val="bg1"/>
                </a:solidFill>
              </a:rPr>
              <a:t> vs. </a:t>
            </a:r>
            <a:r>
              <a:rPr lang="en-US" sz="3100" b="1" i="1" dirty="0" smtClean="0">
                <a:solidFill>
                  <a:srgbClr val="FFC000"/>
                </a:solidFill>
              </a:rPr>
              <a:t>Psa. 1:1-3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marL="228600" indent="-228600" fontAlgn="auto">
              <a:spcAft>
                <a:spcPts val="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Enticed by immodest dress (</a:t>
            </a:r>
            <a:r>
              <a:rPr lang="en-US" sz="3100" b="1" i="1" dirty="0" smtClean="0">
                <a:solidFill>
                  <a:srgbClr val="FFC000"/>
                </a:solidFill>
              </a:rPr>
              <a:t>Prov. 7:10</a:t>
            </a:r>
            <a:r>
              <a:rPr lang="en-US" sz="3100" dirty="0" smtClean="0">
                <a:solidFill>
                  <a:schemeClr val="bg1"/>
                </a:solidFill>
              </a:rPr>
              <a:t> vs. </a:t>
            </a:r>
            <a:r>
              <a:rPr lang="en-US" sz="3100" b="1" i="1" dirty="0" smtClean="0">
                <a:solidFill>
                  <a:srgbClr val="FFC000"/>
                </a:solidFill>
              </a:rPr>
              <a:t>1 Tim. 2:8-10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marL="228600" indent="-228600" fontAlgn="auto">
              <a:spcAft>
                <a:spcPts val="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Attracted by wrong character (</a:t>
            </a:r>
            <a:r>
              <a:rPr lang="en-US" sz="3100" b="1" i="1" dirty="0" smtClean="0">
                <a:solidFill>
                  <a:srgbClr val="FFC000"/>
                </a:solidFill>
              </a:rPr>
              <a:t>Prov. 9:13-18 </a:t>
            </a:r>
            <a:r>
              <a:rPr lang="en-US" sz="3100" dirty="0" smtClean="0">
                <a:solidFill>
                  <a:schemeClr val="bg1"/>
                </a:solidFill>
              </a:rPr>
              <a:t>vs. </a:t>
            </a:r>
            <a:r>
              <a:rPr lang="en-US" sz="3100" b="1" i="1" dirty="0" smtClean="0">
                <a:solidFill>
                  <a:srgbClr val="FFC000"/>
                </a:solidFill>
              </a:rPr>
              <a:t>1 Pet. 3:1-4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marL="228600" indent="-228600" fontAlgn="auto">
              <a:spcAft>
                <a:spcPts val="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bg1"/>
                </a:solidFill>
              </a:rPr>
              <a:t>S</a:t>
            </a:r>
            <a:r>
              <a:rPr lang="en-US" dirty="0" smtClean="0">
                <a:solidFill>
                  <a:schemeClr val="bg1"/>
                </a:solidFill>
              </a:rPr>
              <a:t>earch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is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for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prey,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not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special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one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sz="3100" b="1" i="1" dirty="0" smtClean="0">
                <a:solidFill>
                  <a:srgbClr val="FFC000"/>
                </a:solidFill>
              </a:rPr>
              <a:t>Prov.</a:t>
            </a:r>
            <a:r>
              <a:rPr lang="en-US" sz="2400" b="1" i="1" dirty="0" smtClean="0">
                <a:solidFill>
                  <a:srgbClr val="FFC000"/>
                </a:solidFill>
              </a:rPr>
              <a:t> </a:t>
            </a:r>
            <a:r>
              <a:rPr lang="en-US" sz="3100" b="1" i="1" dirty="0" smtClean="0">
                <a:solidFill>
                  <a:srgbClr val="FFC000"/>
                </a:solidFill>
              </a:rPr>
              <a:t>23:26f</a:t>
            </a:r>
            <a:r>
              <a:rPr lang="en-US" sz="3100" dirty="0" smtClean="0">
                <a:solidFill>
                  <a:schemeClr val="bg1"/>
                </a:solidFill>
              </a:rPr>
              <a:t> vs. </a:t>
            </a:r>
            <a:r>
              <a:rPr lang="en-US" sz="3100" b="1" i="1" dirty="0" smtClean="0">
                <a:solidFill>
                  <a:srgbClr val="FFC000"/>
                </a:solidFill>
              </a:rPr>
              <a:t>1</a:t>
            </a:r>
            <a:r>
              <a:rPr lang="en-US" sz="2100" b="1" i="1" dirty="0" smtClean="0">
                <a:solidFill>
                  <a:srgbClr val="FFC000"/>
                </a:solidFill>
              </a:rPr>
              <a:t> </a:t>
            </a:r>
            <a:r>
              <a:rPr lang="en-US" sz="3100" b="1" i="1" dirty="0" smtClean="0">
                <a:solidFill>
                  <a:srgbClr val="FFC000"/>
                </a:solidFill>
              </a:rPr>
              <a:t>Thess.</a:t>
            </a:r>
            <a:r>
              <a:rPr lang="en-US" sz="2400" b="1" i="1" dirty="0" smtClean="0">
                <a:solidFill>
                  <a:srgbClr val="FFC000"/>
                </a:solidFill>
              </a:rPr>
              <a:t> </a:t>
            </a:r>
            <a:r>
              <a:rPr lang="en-US" sz="3100" b="1" i="1" dirty="0" smtClean="0">
                <a:solidFill>
                  <a:srgbClr val="FFC000"/>
                </a:solidFill>
              </a:rPr>
              <a:t>4:6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marL="228600" indent="-228600" fontAlgn="auto">
              <a:spcAft>
                <a:spcPts val="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Yield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to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initial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advance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sz="2900" b="1" i="1" dirty="0" smtClean="0">
                <a:solidFill>
                  <a:srgbClr val="FFC000"/>
                </a:solidFill>
              </a:rPr>
              <a:t>2</a:t>
            </a:r>
            <a:r>
              <a:rPr lang="en-US" sz="2100" b="1" i="1" dirty="0" smtClean="0">
                <a:solidFill>
                  <a:srgbClr val="FFC000"/>
                </a:solidFill>
              </a:rPr>
              <a:t> </a:t>
            </a:r>
            <a:r>
              <a:rPr lang="en-US" sz="2900" b="1" i="1" dirty="0" smtClean="0">
                <a:solidFill>
                  <a:srgbClr val="FFC000"/>
                </a:solidFill>
              </a:rPr>
              <a:t>Sam.</a:t>
            </a:r>
            <a:r>
              <a:rPr lang="en-US" sz="2400" b="1" i="1" dirty="0" smtClean="0">
                <a:solidFill>
                  <a:srgbClr val="FFC000"/>
                </a:solidFill>
              </a:rPr>
              <a:t> </a:t>
            </a:r>
            <a:r>
              <a:rPr lang="en-US" sz="2900" b="1" i="1" dirty="0" smtClean="0">
                <a:solidFill>
                  <a:srgbClr val="FFC000"/>
                </a:solidFill>
              </a:rPr>
              <a:t>11:1-3</a:t>
            </a:r>
            <a:r>
              <a:rPr lang="en-US" sz="2100" dirty="0" smtClean="0">
                <a:solidFill>
                  <a:schemeClr val="bg1"/>
                </a:solidFill>
              </a:rPr>
              <a:t> </a:t>
            </a:r>
            <a:r>
              <a:rPr lang="en-US" sz="2900" dirty="0" smtClean="0">
                <a:solidFill>
                  <a:schemeClr val="bg1"/>
                </a:solidFill>
              </a:rPr>
              <a:t>vs.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900" b="1" i="1" dirty="0" smtClean="0">
                <a:solidFill>
                  <a:srgbClr val="FFC000"/>
                </a:solidFill>
              </a:rPr>
              <a:t>1</a:t>
            </a:r>
            <a:r>
              <a:rPr lang="en-US" sz="2100" b="1" i="1" dirty="0" smtClean="0">
                <a:solidFill>
                  <a:srgbClr val="FFC000"/>
                </a:solidFill>
              </a:rPr>
              <a:t> </a:t>
            </a:r>
            <a:r>
              <a:rPr lang="en-US" sz="2900" b="1" i="1" dirty="0" smtClean="0">
                <a:solidFill>
                  <a:srgbClr val="FFC000"/>
                </a:solidFill>
              </a:rPr>
              <a:t>Cor.</a:t>
            </a:r>
            <a:r>
              <a:rPr lang="en-US" sz="2400" b="1" i="1" dirty="0" smtClean="0">
                <a:solidFill>
                  <a:srgbClr val="FFC000"/>
                </a:solidFill>
              </a:rPr>
              <a:t> </a:t>
            </a:r>
            <a:r>
              <a:rPr lang="en-US" sz="2900" b="1" i="1" dirty="0" smtClean="0">
                <a:solidFill>
                  <a:srgbClr val="FFC000"/>
                </a:solidFill>
              </a:rPr>
              <a:t>10:13</a:t>
            </a:r>
            <a:r>
              <a:rPr lang="en-US" sz="2900" dirty="0" smtClean="0">
                <a:solidFill>
                  <a:schemeClr val="bg1"/>
                </a:solidFill>
              </a:rPr>
              <a:t>;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900" b="1" i="1" dirty="0" smtClean="0">
                <a:solidFill>
                  <a:srgbClr val="FFC000"/>
                </a:solidFill>
              </a:rPr>
              <a:t>Job</a:t>
            </a:r>
            <a:r>
              <a:rPr lang="en-US" sz="2100" b="1" i="1" dirty="0" smtClean="0">
                <a:solidFill>
                  <a:srgbClr val="FFC000"/>
                </a:solidFill>
              </a:rPr>
              <a:t> </a:t>
            </a:r>
            <a:r>
              <a:rPr lang="en-US" sz="2900" b="1" i="1" dirty="0" smtClean="0">
                <a:solidFill>
                  <a:srgbClr val="FFC000"/>
                </a:solidFill>
              </a:rPr>
              <a:t>31:1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marL="228600" indent="-228600" fontAlgn="auto">
              <a:spcAft>
                <a:spcPts val="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Give evil an appearance of good (</a:t>
            </a:r>
            <a:r>
              <a:rPr lang="en-US" sz="2900" b="1" i="1" dirty="0" smtClean="0">
                <a:solidFill>
                  <a:srgbClr val="FFC000"/>
                </a:solidFill>
              </a:rPr>
              <a:t>Isa. 5:20 </a:t>
            </a:r>
            <a:r>
              <a:rPr lang="en-US" sz="2900" dirty="0" smtClean="0">
                <a:solidFill>
                  <a:schemeClr val="bg1"/>
                </a:solidFill>
              </a:rPr>
              <a:t>vs. </a:t>
            </a:r>
            <a:r>
              <a:rPr lang="en-US" sz="2900" b="1" i="1" dirty="0" smtClean="0">
                <a:solidFill>
                  <a:srgbClr val="FFC000"/>
                </a:solidFill>
              </a:rPr>
              <a:t>2 Cor. 11:14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marL="228600" indent="-228600" fontAlgn="auto">
              <a:spcAft>
                <a:spcPts val="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See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sin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as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beautiful,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not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true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ugliness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sz="2900" b="1" i="1" dirty="0" smtClean="0">
                <a:solidFill>
                  <a:srgbClr val="FFC000"/>
                </a:solidFill>
              </a:rPr>
              <a:t>Gen.</a:t>
            </a:r>
            <a:r>
              <a:rPr lang="en-US" sz="2100" b="1" i="1" dirty="0" smtClean="0">
                <a:solidFill>
                  <a:srgbClr val="FFC000"/>
                </a:solidFill>
              </a:rPr>
              <a:t> </a:t>
            </a:r>
            <a:r>
              <a:rPr lang="en-US" sz="2900" b="1" i="1" dirty="0" smtClean="0">
                <a:solidFill>
                  <a:srgbClr val="FFC000"/>
                </a:solidFill>
              </a:rPr>
              <a:t>3:6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900" dirty="0" smtClean="0">
                <a:solidFill>
                  <a:schemeClr val="bg1"/>
                </a:solidFill>
              </a:rPr>
              <a:t>vs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900" b="1" i="1" dirty="0" smtClean="0">
                <a:solidFill>
                  <a:srgbClr val="FFC000"/>
                </a:solidFill>
              </a:rPr>
              <a:t>2</a:t>
            </a:r>
            <a:r>
              <a:rPr lang="en-US" sz="2100" b="1" i="1" dirty="0" smtClean="0">
                <a:solidFill>
                  <a:srgbClr val="FFC000"/>
                </a:solidFill>
              </a:rPr>
              <a:t> </a:t>
            </a:r>
            <a:r>
              <a:rPr lang="en-US" sz="2900" b="1" i="1" dirty="0" smtClean="0">
                <a:solidFill>
                  <a:srgbClr val="FFC000"/>
                </a:solidFill>
              </a:rPr>
              <a:t>Pet.</a:t>
            </a:r>
            <a:r>
              <a:rPr lang="en-US" sz="2400" b="1" i="1" dirty="0" smtClean="0">
                <a:solidFill>
                  <a:srgbClr val="FFC000"/>
                </a:solidFill>
              </a:rPr>
              <a:t> </a:t>
            </a:r>
            <a:r>
              <a:rPr lang="en-US" sz="2900" b="1" i="1" dirty="0" smtClean="0">
                <a:solidFill>
                  <a:srgbClr val="FFC000"/>
                </a:solidFill>
              </a:rPr>
              <a:t>2:20-22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marL="228600" indent="-228600" fontAlgn="auto">
              <a:spcAft>
                <a:spcPts val="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Believe, “I won’t get caught” (</a:t>
            </a:r>
            <a:r>
              <a:rPr lang="en-US" sz="2900" b="1" i="1" dirty="0" smtClean="0">
                <a:solidFill>
                  <a:srgbClr val="FFC000"/>
                </a:solidFill>
              </a:rPr>
              <a:t>Isa. 29:15</a:t>
            </a:r>
            <a:r>
              <a:rPr lang="en-US" sz="2900" dirty="0" smtClean="0">
                <a:solidFill>
                  <a:schemeClr val="bg1"/>
                </a:solidFill>
              </a:rPr>
              <a:t> vs. </a:t>
            </a:r>
            <a:r>
              <a:rPr lang="en-US" sz="2900" b="1" i="1" dirty="0" smtClean="0">
                <a:solidFill>
                  <a:srgbClr val="FFC000"/>
                </a:solidFill>
              </a:rPr>
              <a:t>Num. 32:23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marL="228600" indent="-228600" fontAlgn="auto">
              <a:spcAft>
                <a:spcPts val="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Do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not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see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end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of path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sz="2900" b="1" i="1" dirty="0" smtClean="0">
                <a:solidFill>
                  <a:srgbClr val="FFC000"/>
                </a:solidFill>
              </a:rPr>
              <a:t>Heb. 3:12-13</a:t>
            </a:r>
            <a:r>
              <a:rPr lang="en-US" sz="2900" dirty="0" smtClean="0">
                <a:solidFill>
                  <a:schemeClr val="bg1"/>
                </a:solidFill>
              </a:rPr>
              <a:t> vs. </a:t>
            </a:r>
            <a:r>
              <a:rPr lang="en-US" sz="2900" b="1" i="1" dirty="0" smtClean="0">
                <a:solidFill>
                  <a:srgbClr val="FFC000"/>
                </a:solidFill>
              </a:rPr>
              <a:t>1 Cor. 6:15-20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marL="228600" indent="-228600" fontAlgn="auto">
              <a:spcAft>
                <a:spcPts val="0"/>
              </a:spcAft>
              <a:buClr>
                <a:srgbClr val="FFFF00"/>
              </a:buClr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See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terrible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consequence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of sin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too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late</a:t>
            </a:r>
            <a:r>
              <a:rPr lang="en-US" sz="21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sz="2900" b="1" i="1" dirty="0">
                <a:solidFill>
                  <a:srgbClr val="FFC000"/>
                </a:solidFill>
              </a:rPr>
              <a:t>2</a:t>
            </a:r>
            <a:r>
              <a:rPr lang="en-US" sz="2100" b="1" i="1" dirty="0">
                <a:solidFill>
                  <a:srgbClr val="FFC000"/>
                </a:solidFill>
              </a:rPr>
              <a:t> </a:t>
            </a:r>
            <a:r>
              <a:rPr lang="en-US" sz="2900" b="1" i="1" dirty="0">
                <a:solidFill>
                  <a:srgbClr val="FFC000"/>
                </a:solidFill>
              </a:rPr>
              <a:t>Cor.</a:t>
            </a:r>
            <a:r>
              <a:rPr lang="en-US" sz="2400" b="1" i="1" dirty="0">
                <a:solidFill>
                  <a:srgbClr val="FFC000"/>
                </a:solidFill>
              </a:rPr>
              <a:t> </a:t>
            </a:r>
            <a:r>
              <a:rPr lang="en-US" sz="2900" b="1" i="1" dirty="0">
                <a:solidFill>
                  <a:srgbClr val="FFC000"/>
                </a:solidFill>
              </a:rPr>
              <a:t>5:10</a:t>
            </a:r>
            <a:r>
              <a:rPr lang="en-US" sz="2900" dirty="0">
                <a:solidFill>
                  <a:schemeClr val="bg1"/>
                </a:solidFill>
              </a:rPr>
              <a:t>;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900" b="1" i="1" dirty="0">
                <a:solidFill>
                  <a:srgbClr val="FFC000"/>
                </a:solidFill>
              </a:rPr>
              <a:t>Eccl.</a:t>
            </a:r>
            <a:r>
              <a:rPr lang="en-US" sz="2400" b="1" i="1" dirty="0">
                <a:solidFill>
                  <a:srgbClr val="FFC000"/>
                </a:solidFill>
              </a:rPr>
              <a:t> </a:t>
            </a:r>
            <a:r>
              <a:rPr lang="en-US" sz="2900" b="1" i="1" dirty="0">
                <a:solidFill>
                  <a:srgbClr val="FFC000"/>
                </a:solidFill>
              </a:rPr>
              <a:t>12:14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smtClean="0">
                <a:solidFill>
                  <a:srgbClr val="FFFF00"/>
                </a:solidFill>
              </a:rPr>
              <a:t>Solutions to Resisting Seduction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9067800" cy="5867400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en-US" u="sng" smtClean="0">
                <a:solidFill>
                  <a:srgbClr val="FFC000"/>
                </a:solidFill>
              </a:rPr>
              <a:t>Focus on God’s will</a:t>
            </a:r>
            <a:r>
              <a:rPr lang="en-US" smtClean="0">
                <a:solidFill>
                  <a:srgbClr val="FFC000"/>
                </a:solidFill>
              </a:rPr>
              <a:t>:</a:t>
            </a:r>
            <a:r>
              <a:rPr lang="en-US" sz="2000" smtClean="0">
                <a:solidFill>
                  <a:srgbClr val="FFC000"/>
                </a:solidFill>
              </a:rPr>
              <a:t> </a:t>
            </a:r>
            <a:r>
              <a:rPr lang="en-US" i="1" smtClean="0">
                <a:solidFill>
                  <a:schemeClr val="bg1"/>
                </a:solidFill>
              </a:rPr>
              <a:t>“</a:t>
            </a:r>
            <a:r>
              <a:rPr lang="en-US" b="1" i="1" smtClean="0">
                <a:solidFill>
                  <a:schemeClr val="bg1"/>
                </a:solidFill>
                <a:cs typeface="Times New Roman" pitchFamily="18" charset="0"/>
              </a:rPr>
              <a:t>Keep</a:t>
            </a:r>
            <a:r>
              <a:rPr lang="en-US" sz="2800" b="1" i="1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b="1" i="1" smtClean="0">
                <a:solidFill>
                  <a:schemeClr val="bg1"/>
                </a:solidFill>
                <a:cs typeface="Times New Roman" pitchFamily="18" charset="0"/>
              </a:rPr>
              <a:t>my</a:t>
            </a:r>
            <a:r>
              <a:rPr lang="en-US" sz="2800" b="1" i="1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b="1" i="1" smtClean="0">
                <a:solidFill>
                  <a:schemeClr val="bg1"/>
                </a:solidFill>
                <a:cs typeface="Times New Roman" pitchFamily="18" charset="0"/>
              </a:rPr>
              <a:t>words</a:t>
            </a:r>
            <a:r>
              <a:rPr lang="en-US" i="1" smtClean="0">
                <a:solidFill>
                  <a:schemeClr val="bg1"/>
                </a:solidFill>
                <a:cs typeface="Times New Roman" pitchFamily="18" charset="0"/>
              </a:rPr>
              <a:t>,</a:t>
            </a:r>
            <a:r>
              <a:rPr lang="en-US" sz="2800" i="1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i="1" smtClean="0">
                <a:solidFill>
                  <a:schemeClr val="bg1"/>
                </a:solidFill>
                <a:cs typeface="Times New Roman" pitchFamily="18" charset="0"/>
              </a:rPr>
              <a:t>and</a:t>
            </a:r>
            <a:r>
              <a:rPr lang="en-US" sz="2800" i="1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i="1" smtClean="0">
                <a:solidFill>
                  <a:schemeClr val="bg1"/>
                </a:solidFill>
                <a:cs typeface="Times New Roman" pitchFamily="18" charset="0"/>
              </a:rPr>
              <a:t>treasure my commands within you. Keep</a:t>
            </a:r>
            <a:r>
              <a:rPr lang="en-US" sz="2800" i="1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i="1" smtClean="0">
                <a:solidFill>
                  <a:schemeClr val="bg1"/>
                </a:solidFill>
                <a:cs typeface="Times New Roman" pitchFamily="18" charset="0"/>
              </a:rPr>
              <a:t>my</a:t>
            </a:r>
            <a:r>
              <a:rPr lang="en-US" sz="2800" i="1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i="1" smtClean="0">
                <a:solidFill>
                  <a:schemeClr val="bg1"/>
                </a:solidFill>
                <a:cs typeface="Times New Roman" pitchFamily="18" charset="0"/>
              </a:rPr>
              <a:t>commands</a:t>
            </a:r>
            <a:r>
              <a:rPr lang="en-US" sz="2800" i="1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i="1" smtClean="0">
                <a:solidFill>
                  <a:schemeClr val="bg1"/>
                </a:solidFill>
                <a:cs typeface="Times New Roman" pitchFamily="18" charset="0"/>
              </a:rPr>
              <a:t>and live,</a:t>
            </a:r>
            <a:r>
              <a:rPr lang="en-US" sz="2800" i="1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i="1" smtClean="0">
                <a:solidFill>
                  <a:schemeClr val="bg1"/>
                </a:solidFill>
                <a:cs typeface="Times New Roman" pitchFamily="18" charset="0"/>
              </a:rPr>
              <a:t>and</a:t>
            </a:r>
            <a:r>
              <a:rPr lang="en-US" sz="2800" i="1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b="1" i="1" smtClean="0">
                <a:solidFill>
                  <a:schemeClr val="bg1"/>
                </a:solidFill>
                <a:cs typeface="Times New Roman" pitchFamily="18" charset="0"/>
              </a:rPr>
              <a:t>my</a:t>
            </a:r>
            <a:r>
              <a:rPr lang="en-US" sz="2800" b="1" i="1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b="1" i="1" smtClean="0">
                <a:solidFill>
                  <a:schemeClr val="bg1"/>
                </a:solidFill>
                <a:cs typeface="Times New Roman" pitchFamily="18" charset="0"/>
              </a:rPr>
              <a:t>law</a:t>
            </a:r>
            <a:r>
              <a:rPr lang="en-US" sz="2800" b="1" i="1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b="1" i="1" smtClean="0">
                <a:solidFill>
                  <a:schemeClr val="bg1"/>
                </a:solidFill>
                <a:cs typeface="Times New Roman" pitchFamily="18" charset="0"/>
              </a:rPr>
              <a:t>as</a:t>
            </a:r>
            <a:r>
              <a:rPr lang="en-US" sz="2800" b="1" i="1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b="1" i="1" smtClean="0">
                <a:solidFill>
                  <a:schemeClr val="bg1"/>
                </a:solidFill>
                <a:cs typeface="Times New Roman" pitchFamily="18" charset="0"/>
              </a:rPr>
              <a:t>the</a:t>
            </a:r>
            <a:r>
              <a:rPr lang="en-US" sz="2800" b="1" i="1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b="1" i="1" smtClean="0">
                <a:solidFill>
                  <a:schemeClr val="bg1"/>
                </a:solidFill>
                <a:cs typeface="Times New Roman" pitchFamily="18" charset="0"/>
              </a:rPr>
              <a:t>apple</a:t>
            </a:r>
            <a:r>
              <a:rPr lang="en-US" sz="2800" b="1" i="1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b="1" i="1" smtClean="0">
                <a:solidFill>
                  <a:schemeClr val="bg1"/>
                </a:solidFill>
                <a:cs typeface="Times New Roman" pitchFamily="18" charset="0"/>
              </a:rPr>
              <a:t>of your</a:t>
            </a:r>
            <a:r>
              <a:rPr lang="en-US" sz="2800" b="1" i="1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b="1" i="1" smtClean="0">
                <a:solidFill>
                  <a:schemeClr val="bg1"/>
                </a:solidFill>
                <a:cs typeface="Times New Roman" pitchFamily="18" charset="0"/>
              </a:rPr>
              <a:t>eye</a:t>
            </a:r>
            <a:r>
              <a:rPr lang="en-US" i="1" smtClean="0">
                <a:solidFill>
                  <a:schemeClr val="bg1"/>
                </a:solidFill>
                <a:cs typeface="Times New Roman" pitchFamily="18" charset="0"/>
              </a:rPr>
              <a:t>.”</a:t>
            </a:r>
          </a:p>
          <a:p>
            <a:pPr>
              <a:buClr>
                <a:srgbClr val="FFFF00"/>
              </a:buClr>
            </a:pPr>
            <a:r>
              <a:rPr lang="en-US" u="sng" smtClean="0">
                <a:solidFill>
                  <a:srgbClr val="FFC000"/>
                </a:solidFill>
              </a:rPr>
              <a:t>Go to right source</a:t>
            </a:r>
            <a:r>
              <a:rPr lang="en-US" smtClean="0">
                <a:solidFill>
                  <a:srgbClr val="FFC000"/>
                </a:solidFill>
              </a:rPr>
              <a:t>: </a:t>
            </a:r>
            <a:r>
              <a:rPr lang="en-US" i="1" smtClean="0">
                <a:solidFill>
                  <a:schemeClr val="bg1"/>
                </a:solidFill>
              </a:rPr>
              <a:t>“</a:t>
            </a:r>
            <a:r>
              <a:rPr lang="en-US" b="1" i="1" smtClean="0">
                <a:solidFill>
                  <a:schemeClr val="bg1"/>
                </a:solidFill>
                <a:cs typeface="Times New Roman" pitchFamily="18" charset="0"/>
              </a:rPr>
              <a:t>Drink water from your own cistern</a:t>
            </a:r>
            <a:r>
              <a:rPr lang="en-US" i="1" smtClean="0">
                <a:solidFill>
                  <a:schemeClr val="bg1"/>
                </a:solidFill>
                <a:cs typeface="Times New Roman" pitchFamily="18" charset="0"/>
              </a:rPr>
              <a:t>, and running water from your own well.”</a:t>
            </a:r>
          </a:p>
          <a:p>
            <a:pPr>
              <a:buClr>
                <a:srgbClr val="FFFF00"/>
              </a:buClr>
            </a:pPr>
            <a:r>
              <a:rPr lang="en-US" u="sng" smtClean="0">
                <a:solidFill>
                  <a:srgbClr val="FFC000"/>
                </a:solidFill>
                <a:cs typeface="Times New Roman" pitchFamily="18" charset="0"/>
              </a:rPr>
              <a:t>Avoid setting for evil</a:t>
            </a:r>
            <a:r>
              <a:rPr lang="en-US" smtClean="0">
                <a:solidFill>
                  <a:srgbClr val="FFC000"/>
                </a:solidFill>
                <a:cs typeface="Times New Roman" pitchFamily="18" charset="0"/>
              </a:rPr>
              <a:t>: </a:t>
            </a:r>
            <a:r>
              <a:rPr lang="en-US" i="1" smtClean="0">
                <a:solidFill>
                  <a:schemeClr val="bg1"/>
                </a:solidFill>
                <a:cs typeface="Times New Roman" pitchFamily="18" charset="0"/>
              </a:rPr>
              <a:t>“</a:t>
            </a:r>
            <a:r>
              <a:rPr lang="en-US" b="1" i="1" smtClean="0">
                <a:solidFill>
                  <a:schemeClr val="bg1"/>
                </a:solidFill>
                <a:cs typeface="Times New Roman" pitchFamily="18" charset="0"/>
              </a:rPr>
              <a:t>Remove your way far from </a:t>
            </a:r>
            <a:r>
              <a:rPr lang="en-US" i="1" smtClean="0">
                <a:solidFill>
                  <a:schemeClr val="bg1"/>
                </a:solidFill>
                <a:cs typeface="Times New Roman" pitchFamily="18" charset="0"/>
              </a:rPr>
              <a:t>her, and do not go near the door of her house.”</a:t>
            </a:r>
          </a:p>
          <a:p>
            <a:pPr>
              <a:buClr>
                <a:srgbClr val="FFFF00"/>
              </a:buClr>
            </a:pPr>
            <a:r>
              <a:rPr lang="en-US" u="sng" smtClean="0">
                <a:solidFill>
                  <a:srgbClr val="FFC000"/>
                </a:solidFill>
                <a:cs typeface="Times New Roman" pitchFamily="18" charset="0"/>
              </a:rPr>
              <a:t>Ask self the right questions to awake to reality</a:t>
            </a:r>
            <a:r>
              <a:rPr lang="en-US" smtClean="0">
                <a:solidFill>
                  <a:srgbClr val="FFC000"/>
                </a:solidFill>
                <a:cs typeface="Times New Roman" pitchFamily="18" charset="0"/>
              </a:rPr>
              <a:t>: </a:t>
            </a:r>
            <a:r>
              <a:rPr lang="en-US" i="1" smtClean="0">
                <a:solidFill>
                  <a:schemeClr val="bg1"/>
                </a:solidFill>
                <a:cs typeface="Times New Roman" pitchFamily="18" charset="0"/>
              </a:rPr>
              <a:t>“</a:t>
            </a:r>
            <a:r>
              <a:rPr lang="en-US" b="1" i="1" smtClean="0">
                <a:solidFill>
                  <a:schemeClr val="bg1"/>
                </a:solidFill>
                <a:cs typeface="Times New Roman" pitchFamily="18" charset="0"/>
              </a:rPr>
              <a:t>WHY</a:t>
            </a:r>
            <a:r>
              <a:rPr lang="en-US" i="1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b="1" i="1" smtClean="0">
                <a:solidFill>
                  <a:schemeClr val="bg1"/>
                </a:solidFill>
                <a:cs typeface="Times New Roman" pitchFamily="18" charset="0"/>
              </a:rPr>
              <a:t>should you</a:t>
            </a:r>
            <a:r>
              <a:rPr lang="en-US" i="1" smtClean="0">
                <a:solidFill>
                  <a:schemeClr val="bg1"/>
                </a:solidFill>
                <a:cs typeface="Times New Roman" pitchFamily="18" charset="0"/>
              </a:rPr>
              <a:t>, my son, be enraptured by an immoral woman, and be embraced in the arms of a seductress?”</a:t>
            </a:r>
            <a:endParaRPr lang="en-US" i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2742</TotalTime>
  <Words>1063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Arial</vt:lpstr>
      <vt:lpstr>Times New Roman</vt:lpstr>
      <vt:lpstr>Office Theme</vt:lpstr>
      <vt:lpstr>The Road of Seduction in Sexual Sins</vt:lpstr>
      <vt:lpstr>Proverbs 7:1-27</vt:lpstr>
      <vt:lpstr>Slide 3</vt:lpstr>
      <vt:lpstr>Proverbs 5:1-23</vt:lpstr>
      <vt:lpstr>Slide 5</vt:lpstr>
      <vt:lpstr>Markers on Road of Sexual Seduction</vt:lpstr>
      <vt:lpstr>Solutions to Resisting Seduction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Road of Seduction: Sexual Sins</dc:title>
  <dc:creator>Harry</dc:creator>
  <cp:lastModifiedBy>Randy Garrett</cp:lastModifiedBy>
  <cp:revision>34</cp:revision>
  <dcterms:created xsi:type="dcterms:W3CDTF">2016-05-13T14:51:37Z</dcterms:created>
  <dcterms:modified xsi:type="dcterms:W3CDTF">2016-05-15T15:09:18Z</dcterms:modified>
</cp:coreProperties>
</file>