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6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99CC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08E3A5-2639-4586-AAD7-13E0E2AD3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C06C9E-9496-41C5-B117-D0B1128F0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21DC0-7128-4192-91D3-677B773B0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A4F231-6174-4F74-ADF5-B09761E89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DEE95-513B-49F1-BD67-288220488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16F834-881F-44AF-A82E-DFE3E9EF5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B3962-59E7-4CD4-8704-D018C7252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5C2DF8-6DA6-451D-B26F-81ADD573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871EF1-6C85-4700-A9E8-B1EA2429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79D75-5CDF-472A-B649-9189DC8D1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5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F37911-D9C8-4993-95FA-E98F09C72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5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1932"/>
            </a:gs>
            <a:gs pos="50000">
              <a:srgbClr val="000B2C"/>
            </a:gs>
            <a:gs pos="100000">
              <a:srgbClr val="001C6E"/>
            </a:gs>
            <a:gs pos="100000">
              <a:srgbClr val="0038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fld id="{BBE5D46F-2BB5-4828-860F-EED65BF89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590800"/>
          </a:xfrm>
        </p:spPr>
        <p:txBody>
          <a:bodyPr anchor="ctr"/>
          <a:lstStyle/>
          <a:p>
            <a:pPr algn="ctr">
              <a:defRPr/>
            </a:pPr>
            <a:r>
              <a:rPr lang="en-US" sz="7500" b="1" dirty="0" smtClean="0">
                <a:cs typeface="Times New Roman" pitchFamily="18" charset="0"/>
              </a:rPr>
              <a:t>Do </a:t>
            </a:r>
            <a:r>
              <a:rPr lang="en-US" sz="7500" b="1" dirty="0" smtClean="0">
                <a:cs typeface="Times New Roman" pitchFamily="18" charset="0"/>
              </a:rPr>
              <a:t>Not Grow </a:t>
            </a:r>
            <a:r>
              <a:rPr lang="en-US" sz="7500" b="1" dirty="0" smtClean="0">
                <a:cs typeface="Times New Roman" pitchFamily="18" charset="0"/>
              </a:rPr>
              <a:t>Weary While Doing Good</a:t>
            </a:r>
            <a:endParaRPr lang="en-US" sz="7500" b="1" dirty="0" smtClean="0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62400"/>
            <a:ext cx="6400800" cy="1752600"/>
          </a:xfrm>
        </p:spPr>
        <p:txBody>
          <a:bodyPr/>
          <a:lstStyle/>
          <a:p>
            <a:pPr algn="ctr">
              <a:defRPr/>
            </a:pPr>
            <a:r>
              <a:rPr lang="en-US" sz="5200" b="1" i="1" dirty="0" smtClean="0"/>
              <a:t>Galatians 6:7-9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5400" b="1" dirty="0" smtClean="0">
                <a:cs typeface="Times New Roman" pitchFamily="18" charset="0"/>
              </a:rPr>
              <a:t>Galatians 6:7-9</a:t>
            </a:r>
            <a:endParaRPr lang="en-US" sz="4800" b="1" dirty="0" smtClean="0">
              <a:cs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baseline="30000" dirty="0"/>
              <a:t>7 </a:t>
            </a:r>
            <a:r>
              <a:rPr lang="en-US" sz="3600" dirty="0"/>
              <a:t>Do not be deceived, God is not mocked; for whatever a man sows, that he will </a:t>
            </a:r>
            <a:r>
              <a:rPr lang="en-US" sz="3600" dirty="0" smtClean="0"/>
              <a:t>also reap. </a:t>
            </a:r>
            <a:r>
              <a:rPr lang="en-US" sz="3600" b="1" baseline="30000" dirty="0" smtClean="0"/>
              <a:t>8</a:t>
            </a:r>
            <a:r>
              <a:rPr lang="en-US" sz="3600" b="1" baseline="30000" dirty="0"/>
              <a:t> </a:t>
            </a:r>
            <a:r>
              <a:rPr lang="en-US" sz="3600" dirty="0"/>
              <a:t>For</a:t>
            </a:r>
            <a:r>
              <a:rPr lang="en-US" sz="2800" dirty="0"/>
              <a:t> </a:t>
            </a:r>
            <a:r>
              <a:rPr lang="en-US" sz="3600" dirty="0"/>
              <a:t>he</a:t>
            </a:r>
            <a:r>
              <a:rPr lang="en-US" sz="2800" dirty="0"/>
              <a:t> </a:t>
            </a:r>
            <a:r>
              <a:rPr lang="en-US" sz="3600" dirty="0"/>
              <a:t>who</a:t>
            </a:r>
            <a:r>
              <a:rPr lang="en-US" sz="3200" dirty="0"/>
              <a:t> </a:t>
            </a:r>
            <a:r>
              <a:rPr lang="en-US" sz="3600" dirty="0"/>
              <a:t>sows</a:t>
            </a:r>
            <a:r>
              <a:rPr lang="en-US" sz="3200" dirty="0"/>
              <a:t> </a:t>
            </a:r>
            <a:r>
              <a:rPr lang="en-US" sz="3600" dirty="0"/>
              <a:t>to</a:t>
            </a:r>
            <a:r>
              <a:rPr lang="en-US" sz="3200" dirty="0"/>
              <a:t> </a:t>
            </a:r>
            <a:r>
              <a:rPr lang="en-US" sz="3600" dirty="0"/>
              <a:t>his</a:t>
            </a:r>
            <a:r>
              <a:rPr lang="en-US" sz="3200" dirty="0"/>
              <a:t> </a:t>
            </a:r>
            <a:r>
              <a:rPr lang="en-US" sz="3600" dirty="0"/>
              <a:t>flesh</a:t>
            </a:r>
            <a:r>
              <a:rPr lang="en-US" sz="3200" dirty="0"/>
              <a:t> </a:t>
            </a:r>
            <a:r>
              <a:rPr lang="en-US" sz="3600" dirty="0"/>
              <a:t>will</a:t>
            </a:r>
            <a:r>
              <a:rPr lang="en-US" sz="3200" dirty="0"/>
              <a:t> </a:t>
            </a:r>
            <a:r>
              <a:rPr lang="en-US" sz="3600" dirty="0"/>
              <a:t>of </a:t>
            </a:r>
            <a:r>
              <a:rPr lang="en-US" sz="3600" dirty="0" smtClean="0"/>
              <a:t>the</a:t>
            </a:r>
            <a:r>
              <a:rPr lang="en-US" sz="3200" dirty="0" smtClean="0"/>
              <a:t> </a:t>
            </a:r>
            <a:r>
              <a:rPr lang="en-US" sz="3600" dirty="0"/>
              <a:t>flesh reap corruption,</a:t>
            </a:r>
            <a:r>
              <a:rPr lang="en-US" sz="3200" dirty="0"/>
              <a:t> </a:t>
            </a:r>
            <a:r>
              <a:rPr lang="en-US" sz="3600" dirty="0"/>
              <a:t>but he who sows to </a:t>
            </a:r>
            <a:r>
              <a:rPr lang="en-US" sz="3600" dirty="0" smtClean="0"/>
              <a:t>the</a:t>
            </a:r>
            <a:r>
              <a:rPr lang="en-US" sz="3200" dirty="0" smtClean="0"/>
              <a:t> </a:t>
            </a:r>
            <a:r>
              <a:rPr lang="en-US" sz="3600" dirty="0" smtClean="0"/>
              <a:t>Spirit will </a:t>
            </a:r>
            <a:r>
              <a:rPr lang="en-US" sz="3600" dirty="0"/>
              <a:t>of the Spirit reap </a:t>
            </a:r>
            <a:r>
              <a:rPr lang="en-US" sz="3600" dirty="0" smtClean="0"/>
              <a:t>everlasting life. </a:t>
            </a:r>
            <a:r>
              <a:rPr lang="en-US" sz="3600" b="1" baseline="30000" dirty="0" smtClean="0"/>
              <a:t>9</a:t>
            </a:r>
            <a:r>
              <a:rPr lang="en-US" sz="3600" b="1" baseline="30000" dirty="0"/>
              <a:t> </a:t>
            </a:r>
            <a:r>
              <a:rPr lang="en-US" sz="3600" dirty="0"/>
              <a:t>And let us not grow weary while </a:t>
            </a:r>
            <a:r>
              <a:rPr lang="en-US" sz="3600" dirty="0" smtClean="0"/>
              <a:t>doing good, for </a:t>
            </a:r>
            <a:r>
              <a:rPr lang="en-US" sz="3600" dirty="0"/>
              <a:t>in due season we shall reap if we do not lose heart.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sz="5200" b="1" dirty="0" smtClean="0"/>
              <a:t>G</a:t>
            </a:r>
            <a:r>
              <a:rPr lang="en-US" sz="5200" b="1" cap="small" dirty="0" smtClean="0"/>
              <a:t>row</a:t>
            </a:r>
            <a:r>
              <a:rPr lang="en-US" sz="5200" b="1" dirty="0" smtClean="0"/>
              <a:t> W</a:t>
            </a:r>
            <a:r>
              <a:rPr lang="en-US" sz="5200" b="1" cap="small" dirty="0" smtClean="0"/>
              <a:t>eary</a:t>
            </a:r>
            <a:r>
              <a:rPr lang="en-US" sz="5200" b="1" dirty="0" smtClean="0"/>
              <a:t>:</a:t>
            </a:r>
            <a:r>
              <a:rPr lang="en-US" sz="4800" b="1" dirty="0" smtClean="0"/>
              <a:t> Meaning </a:t>
            </a:r>
            <a:r>
              <a:rPr lang="en-US" sz="4800" b="1" dirty="0" smtClean="0"/>
              <a:t>&amp; </a:t>
            </a:r>
            <a:r>
              <a:rPr lang="en-US" sz="4800" b="1" dirty="0" smtClean="0"/>
              <a:t>Use</a:t>
            </a:r>
            <a:endParaRPr lang="en-US" sz="48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91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/>
              <a:t>Greek word is </a:t>
            </a:r>
            <a:r>
              <a:rPr lang="en-US" sz="3400" b="1" i="1" dirty="0" err="1" smtClean="0">
                <a:solidFill>
                  <a:srgbClr val="FFFF66"/>
                </a:solidFill>
              </a:rPr>
              <a:t>enkakeo</a:t>
            </a:r>
            <a:r>
              <a:rPr lang="en-US" sz="3400" dirty="0" smtClean="0"/>
              <a:t> (</a:t>
            </a:r>
            <a:r>
              <a:rPr lang="en-US" sz="3400" dirty="0" err="1" smtClean="0">
                <a:latin typeface="Mounce" pitchFamily="2" charset="0"/>
              </a:rPr>
              <a:t>enkakew</a:t>
            </a:r>
            <a:r>
              <a:rPr lang="en-US" sz="3400" dirty="0" smtClean="0"/>
              <a:t>)</a:t>
            </a:r>
          </a:p>
          <a:p>
            <a:pPr lvl="1">
              <a:lnSpc>
                <a:spcPct val="90000"/>
              </a:lnSpc>
              <a:buClr>
                <a:srgbClr val="99CCFF"/>
              </a:buClr>
              <a:defRPr/>
            </a:pPr>
            <a:r>
              <a:rPr lang="en-US" sz="3000" dirty="0" smtClean="0"/>
              <a:t>“To </a:t>
            </a:r>
            <a:r>
              <a:rPr lang="en-US" sz="3000" dirty="0" smtClean="0"/>
              <a:t>be utterly spiritless, wearied out, exhausted</a:t>
            </a:r>
            <a:r>
              <a:rPr lang="en-US" sz="3000" dirty="0" smtClean="0"/>
              <a:t>”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/>
              <a:t>Other uses of word in the New Testament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Luke 18:1f	</a:t>
            </a:r>
            <a:r>
              <a:rPr lang="en-US" sz="3000" dirty="0" smtClean="0"/>
              <a:t>In prayer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2 Cor. 4:1	</a:t>
            </a:r>
            <a:r>
              <a:rPr lang="en-US" sz="3000" dirty="0" smtClean="0"/>
              <a:t>Concerning charge to preach gospel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2 Cor. 4:16	</a:t>
            </a:r>
            <a:r>
              <a:rPr lang="en-US" sz="3000" dirty="0" smtClean="0"/>
              <a:t>Regarding service amidst affliction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Eph. 3:13	</a:t>
            </a:r>
            <a:r>
              <a:rPr lang="en-US" sz="3000" dirty="0" smtClean="0"/>
              <a:t>At tribulation of faithful brethren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2</a:t>
            </a:r>
            <a:r>
              <a:rPr lang="en-US" sz="2400" b="1" i="1" dirty="0" smtClean="0">
                <a:solidFill>
                  <a:srgbClr val="FFFF66"/>
                </a:solidFill>
              </a:rPr>
              <a:t> </a:t>
            </a:r>
            <a:r>
              <a:rPr lang="en-US" sz="3000" b="1" i="1" dirty="0" smtClean="0">
                <a:solidFill>
                  <a:srgbClr val="FFFF66"/>
                </a:solidFill>
              </a:rPr>
              <a:t>Thess.</a:t>
            </a:r>
            <a:r>
              <a:rPr lang="en-US" sz="1800" b="1" i="1" dirty="0" smtClean="0">
                <a:solidFill>
                  <a:srgbClr val="FFFF66"/>
                </a:solidFill>
              </a:rPr>
              <a:t> </a:t>
            </a:r>
            <a:r>
              <a:rPr lang="en-US" sz="3000" b="1" i="1" dirty="0" smtClean="0">
                <a:solidFill>
                  <a:srgbClr val="FFFF66"/>
                </a:solidFill>
              </a:rPr>
              <a:t>3:13</a:t>
            </a:r>
            <a:r>
              <a:rPr lang="en-US" sz="2400" b="1" i="1" dirty="0" smtClean="0">
                <a:solidFill>
                  <a:srgbClr val="FFFF66"/>
                </a:solidFill>
              </a:rPr>
              <a:t>  </a:t>
            </a:r>
            <a:r>
              <a:rPr lang="en-US" sz="3000" dirty="0" smtClean="0"/>
              <a:t>Doing </a:t>
            </a:r>
            <a:r>
              <a:rPr lang="en-US" sz="3000" dirty="0" smtClean="0"/>
              <a:t>right while others </a:t>
            </a:r>
            <a:r>
              <a:rPr lang="en-US" sz="3000" dirty="0" smtClean="0"/>
              <a:t>are disorderly</a:t>
            </a:r>
            <a:endParaRPr lang="en-US" sz="3000" dirty="0" smtClean="0"/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/>
              <a:t>Regardless of reason, we cannot cease </a:t>
            </a:r>
            <a:r>
              <a:rPr lang="en-US" sz="3400" dirty="0" smtClean="0"/>
              <a:t>work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/>
              <a:t>Quitting often done by one putting focus on own feelings rather than nature of work – “</a:t>
            </a:r>
            <a:r>
              <a:rPr lang="en-US" sz="3400" b="1" dirty="0" smtClean="0">
                <a:solidFill>
                  <a:srgbClr val="FFFF66"/>
                </a:solidFill>
              </a:rPr>
              <a:t>G</a:t>
            </a:r>
            <a:r>
              <a:rPr lang="en-US" sz="3400" b="1" cap="small" dirty="0" smtClean="0">
                <a:solidFill>
                  <a:srgbClr val="FFFF66"/>
                </a:solidFill>
              </a:rPr>
              <a:t>ood</a:t>
            </a:r>
            <a:r>
              <a:rPr lang="en-US" sz="3400" dirty="0" smtClean="0"/>
              <a:t>”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/>
              <a:t>Exhortations to Endurance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/>
              <a:t>Scripture teaches things essential to endure:</a:t>
            </a:r>
            <a:endParaRPr lang="en-US" sz="3400" dirty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Heb</a:t>
            </a:r>
            <a:r>
              <a:rPr lang="en-US" sz="3000" b="1" i="1" dirty="0" smtClean="0">
                <a:solidFill>
                  <a:srgbClr val="FFFF00"/>
                </a:solidFill>
              </a:rPr>
              <a:t>. 12:1</a:t>
            </a:r>
            <a:r>
              <a:rPr lang="en-US" sz="3000" dirty="0" smtClean="0"/>
              <a:t>	</a:t>
            </a:r>
            <a:r>
              <a:rPr lang="en-US" sz="3000" dirty="0" smtClean="0"/>
              <a:t>Lay </a:t>
            </a:r>
            <a:r>
              <a:rPr lang="en-US" sz="3000" dirty="0" smtClean="0"/>
              <a:t>aside encumbrances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Rom. </a:t>
            </a:r>
            <a:r>
              <a:rPr lang="en-US" sz="3000" b="1" i="1" dirty="0" smtClean="0">
                <a:solidFill>
                  <a:srgbClr val="FFFF00"/>
                </a:solidFill>
              </a:rPr>
              <a:t>2:5-7</a:t>
            </a:r>
            <a:r>
              <a:rPr lang="en-US" sz="3000" dirty="0" smtClean="0"/>
              <a:t>	</a:t>
            </a:r>
            <a:r>
              <a:rPr lang="en-US" sz="3000" dirty="0" smtClean="0"/>
              <a:t>Must </a:t>
            </a:r>
            <a:r>
              <a:rPr lang="en-US" sz="3000" dirty="0" smtClean="0"/>
              <a:t>pursue with patience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Rev. </a:t>
            </a:r>
            <a:r>
              <a:rPr lang="en-US" sz="3000" b="1" i="1" dirty="0" smtClean="0">
                <a:solidFill>
                  <a:srgbClr val="FFFF00"/>
                </a:solidFill>
              </a:rPr>
              <a:t>2:10</a:t>
            </a:r>
            <a:r>
              <a:rPr lang="en-US" sz="3000" dirty="0" smtClean="0"/>
              <a:t>	</a:t>
            </a:r>
            <a:r>
              <a:rPr lang="en-US" sz="3000" dirty="0" smtClean="0"/>
              <a:t>Be </a:t>
            </a:r>
            <a:r>
              <a:rPr lang="en-US" sz="3000" dirty="0" smtClean="0"/>
              <a:t>faithful even to death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2 Cor. </a:t>
            </a:r>
            <a:r>
              <a:rPr lang="en-US" sz="3000" b="1" i="1" dirty="0" smtClean="0">
                <a:solidFill>
                  <a:srgbClr val="FFFF00"/>
                </a:solidFill>
              </a:rPr>
              <a:t>4:16-18</a:t>
            </a:r>
            <a:r>
              <a:rPr lang="en-US" sz="3000" dirty="0"/>
              <a:t>	</a:t>
            </a:r>
            <a:r>
              <a:rPr lang="en-US" sz="3000" dirty="0" smtClean="0"/>
              <a:t>Focus </a:t>
            </a:r>
            <a:r>
              <a:rPr lang="en-US" sz="3000" dirty="0" smtClean="0"/>
              <a:t>on things eternal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2 Tim. </a:t>
            </a:r>
            <a:r>
              <a:rPr lang="en-US" sz="3000" b="1" i="1" dirty="0" smtClean="0">
                <a:solidFill>
                  <a:srgbClr val="FFFF00"/>
                </a:solidFill>
              </a:rPr>
              <a:t>4:6-8</a:t>
            </a:r>
            <a:r>
              <a:rPr lang="en-US" sz="3000" dirty="0"/>
              <a:t>	</a:t>
            </a:r>
            <a:r>
              <a:rPr lang="en-US" sz="3000" dirty="0" smtClean="0"/>
              <a:t>Remember </a:t>
            </a:r>
            <a:r>
              <a:rPr lang="en-US" sz="3000" dirty="0" smtClean="0"/>
              <a:t>security of hope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200400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</a:rPr>
              <a:t>Jas. </a:t>
            </a:r>
            <a:r>
              <a:rPr lang="en-US" sz="3000" b="1" i="1" dirty="0" smtClean="0">
                <a:solidFill>
                  <a:srgbClr val="FFFF00"/>
                </a:solidFill>
              </a:rPr>
              <a:t>5:7-11</a:t>
            </a:r>
            <a:r>
              <a:rPr lang="en-US" sz="3000" dirty="0" smtClean="0"/>
              <a:t>	</a:t>
            </a:r>
            <a:r>
              <a:rPr lang="en-US" sz="3000" dirty="0" smtClean="0"/>
              <a:t>Wait </a:t>
            </a:r>
            <a:r>
              <a:rPr lang="en-US" sz="3000" dirty="0" smtClean="0"/>
              <a:t>for </a:t>
            </a:r>
            <a:r>
              <a:rPr lang="en-US" sz="3000" dirty="0" smtClean="0"/>
              <a:t>God’s time in deliverance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000" b="1" dirty="0">
                <a:solidFill>
                  <a:srgbClr val="FF9933"/>
                </a:solidFill>
              </a:rPr>
              <a:t>All </a:t>
            </a:r>
            <a:r>
              <a:rPr lang="en-US" sz="3000" b="1" dirty="0" smtClean="0">
                <a:solidFill>
                  <a:srgbClr val="FF9933"/>
                </a:solidFill>
              </a:rPr>
              <a:t>are necessary </a:t>
            </a:r>
            <a:r>
              <a:rPr lang="en-US" sz="3000" b="1" dirty="0">
                <a:solidFill>
                  <a:srgbClr val="FF9933"/>
                </a:solidFill>
              </a:rPr>
              <a:t>for continual </a:t>
            </a:r>
            <a:r>
              <a:rPr lang="en-US" sz="3000" b="1" dirty="0" smtClean="0">
                <a:solidFill>
                  <a:srgbClr val="FF9933"/>
                </a:solidFill>
              </a:rPr>
              <a:t>endurance</a:t>
            </a:r>
            <a:endParaRPr lang="en-US" sz="3000" dirty="0" smtClean="0"/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Tx/>
              <a:buFontTx/>
              <a:buChar char="•"/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ultimate example of endurance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Book Antiqua" panose="02040602050305030304" pitchFamily="18" charset="0"/>
              <a:buChar char="−"/>
              <a:defRPr/>
            </a:pP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5:7-9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Made perfect through suffering</a:t>
            </a:r>
            <a:endParaRPr lang="en-US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Book Antiqua" panose="02040602050305030304" pitchFamily="18" charset="0"/>
              <a:buChar char="−"/>
              <a:defRPr/>
            </a:pP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12:1-4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Author &amp; finisher of our faith</a:t>
            </a:r>
            <a:endParaRPr lang="en-US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1932"/>
      </a:dk1>
      <a:lt1>
        <a:srgbClr val="FFFFFF"/>
      </a:lt1>
      <a:dk2>
        <a:srgbClr val="3333FF"/>
      </a:dk2>
      <a:lt2>
        <a:srgbClr val="FFCC00"/>
      </a:lt2>
      <a:accent1>
        <a:srgbClr val="6699FF"/>
      </a:accent1>
      <a:accent2>
        <a:srgbClr val="66CCFF"/>
      </a:accent2>
      <a:accent3>
        <a:srgbClr val="ADADFF"/>
      </a:accent3>
      <a:accent4>
        <a:srgbClr val="DADADA"/>
      </a:accent4>
      <a:accent5>
        <a:srgbClr val="B8CAFF"/>
      </a:accent5>
      <a:accent6>
        <a:srgbClr val="5CB9E7"/>
      </a:accent6>
      <a:hlink>
        <a:srgbClr val="6666FF"/>
      </a:hlink>
      <a:folHlink>
        <a:srgbClr val="1C6D9A"/>
      </a:folHlink>
    </a:clrScheme>
    <a:fontScheme name="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1814</TotalTime>
  <Words>59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Times New Roman</vt:lpstr>
      <vt:lpstr>Arial</vt:lpstr>
      <vt:lpstr>Monotype Sorts</vt:lpstr>
      <vt:lpstr>Calibri</vt:lpstr>
      <vt:lpstr>Arial Narrow</vt:lpstr>
      <vt:lpstr>Mounce</vt:lpstr>
      <vt:lpstr>Wingdings</vt:lpstr>
      <vt:lpstr>high voltage</vt:lpstr>
      <vt:lpstr>Do Not Grow Weary While Doing Good</vt:lpstr>
      <vt:lpstr>Galatians 6:7-9</vt:lpstr>
      <vt:lpstr>Grow Weary: Meaning &amp; Use</vt:lpstr>
      <vt:lpstr>Exhortations to Endurance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19</cp:revision>
  <dcterms:created xsi:type="dcterms:W3CDTF">2001-11-04T04:05:52Z</dcterms:created>
  <dcterms:modified xsi:type="dcterms:W3CDTF">2016-05-22T11:53:59Z</dcterms:modified>
</cp:coreProperties>
</file>