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3A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9A6D-17FF-425E-A730-014A03265DE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36E1-9EE9-49B5-8451-E44D00038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35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9A6D-17FF-425E-A730-014A03265DE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36E1-9EE9-49B5-8451-E44D00038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9A6D-17FF-425E-A730-014A03265DE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36E1-9EE9-49B5-8451-E44D00038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5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9A6D-17FF-425E-A730-014A03265DE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36E1-9EE9-49B5-8451-E44D00038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8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9A6D-17FF-425E-A730-014A03265DE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36E1-9EE9-49B5-8451-E44D00038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7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9A6D-17FF-425E-A730-014A03265DE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36E1-9EE9-49B5-8451-E44D00038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0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9A6D-17FF-425E-A730-014A03265DE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36E1-9EE9-49B5-8451-E44D00038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9A6D-17FF-425E-A730-014A03265DE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36E1-9EE9-49B5-8451-E44D00038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9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9A6D-17FF-425E-A730-014A03265DE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36E1-9EE9-49B5-8451-E44D00038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82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9A6D-17FF-425E-A730-014A03265DE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36E1-9EE9-49B5-8451-E44D00038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4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9A6D-17FF-425E-A730-014A03265DE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36E1-9EE9-49B5-8451-E44D00038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8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3A0000"/>
            </a:gs>
            <a:gs pos="0">
              <a:srgbClr val="800000"/>
            </a:gs>
            <a:gs pos="90000">
              <a:srgbClr val="0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4CA59A6D-17FF-425E-A730-014A03265DED}" type="datetimeFigureOut">
              <a:rPr lang="en-US" smtClean="0"/>
              <a:pPr/>
              <a:t>5/28/2016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F5A36E1-9EE9-49B5-8451-E44D000383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87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25146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</a:rPr>
              <a:t>The Heart of Restored Joy</a:t>
            </a:r>
            <a:endParaRPr lang="en-US" sz="88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447800"/>
          </a:xfrm>
        </p:spPr>
        <p:txBody>
          <a:bodyPr anchor="ctr"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</a:rPr>
              <a:t>Psalm 30:1-5</a:t>
            </a:r>
            <a:endParaRPr lang="en-US" sz="5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1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600" b="1" dirty="0" smtClean="0">
                <a:solidFill>
                  <a:srgbClr val="FFFF00"/>
                </a:solidFill>
              </a:rPr>
              <a:t>Psalm 30:1-5</a:t>
            </a:r>
            <a:endParaRPr lang="en-US" sz="46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0057" y="1010245"/>
            <a:ext cx="86868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8000"/>
              </a:lnSpc>
            </a:pPr>
            <a:r>
              <a:rPr lang="en-US" sz="3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extol You, O </a:t>
            </a:r>
            <a:r>
              <a:rPr lang="en-US" sz="34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for You have lifted me up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not let my foes rejoice over me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 </a:t>
            </a:r>
            <a:r>
              <a:rPr lang="en-US" sz="34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my God, I cried out to 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You, and 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healed me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 </a:t>
            </a:r>
            <a:r>
              <a:rPr lang="en-US" sz="34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 brought my soul up from the grave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You 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kept me alive, that I should not go down to the 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pit. </a:t>
            </a:r>
            <a:r>
              <a:rPr lang="en-US" sz="3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 praise to the </a:t>
            </a:r>
            <a:r>
              <a:rPr lang="en-US" sz="34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 saints of His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thanks at the remembrance of His holy 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name. </a:t>
            </a:r>
            <a:r>
              <a:rPr lang="en-US" sz="3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His anger is but for a moment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His 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favor is for 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life; weeping 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endure for a night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joy comes in the </a:t>
            </a:r>
            <a:r>
              <a:rPr lang="en-US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</a:t>
            </a:r>
            <a:r>
              <a:rPr lang="en-US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92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FFFF00"/>
                </a:solidFill>
              </a:rPr>
              <a:t>Factors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4200" b="1" dirty="0" smtClean="0">
                <a:solidFill>
                  <a:srgbClr val="FFFF00"/>
                </a:solidFill>
              </a:rPr>
              <a:t>in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4200" b="1" dirty="0" smtClean="0">
                <a:solidFill>
                  <a:srgbClr val="FFFF00"/>
                </a:solidFill>
              </a:rPr>
              <a:t>Restoring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4200" b="1" dirty="0" smtClean="0">
                <a:solidFill>
                  <a:srgbClr val="FFFF00"/>
                </a:solidFill>
              </a:rPr>
              <a:t>Joy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4200" b="1" dirty="0" smtClean="0">
                <a:solidFill>
                  <a:srgbClr val="FFFF00"/>
                </a:solidFill>
              </a:rPr>
              <a:t>to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4200" b="1" dirty="0" smtClean="0">
                <a:solidFill>
                  <a:srgbClr val="FFFF00"/>
                </a:solidFill>
              </a:rPr>
              <a:t>Broken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4200" b="1" dirty="0" smtClean="0">
                <a:solidFill>
                  <a:srgbClr val="FFFF00"/>
                </a:solidFill>
              </a:rPr>
              <a:t>Soul</a:t>
            </a:r>
            <a:endParaRPr lang="en-US" sz="4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2362"/>
            <a:ext cx="9144000" cy="59356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9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</a:rPr>
              <a:t>David’s joy </a:t>
            </a:r>
            <a:r>
              <a:rPr lang="en-US" dirty="0" smtClean="0">
                <a:solidFill>
                  <a:schemeClr val="bg1"/>
                </a:solidFill>
              </a:rPr>
              <a:t>from forgiveness in numbering 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b="1" i="1" dirty="0">
                <a:solidFill>
                  <a:srgbClr val="FFFF66"/>
                </a:solidFill>
              </a:rPr>
              <a:t>2 Sam. </a:t>
            </a:r>
            <a:r>
              <a:rPr lang="en-US" b="1" i="1" dirty="0" smtClean="0">
                <a:solidFill>
                  <a:srgbClr val="FFFF66"/>
                </a:solidFill>
              </a:rPr>
              <a:t>24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99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Psa. 32:1-7</a:t>
            </a:r>
            <a:r>
              <a:rPr lang="en-US" dirty="0" smtClean="0">
                <a:solidFill>
                  <a:schemeClr val="bg1"/>
                </a:solidFill>
              </a:rPr>
              <a:t>  David expressed the joy of a forgiven man</a:t>
            </a:r>
          </a:p>
          <a:p>
            <a:pPr lvl="1">
              <a:lnSpc>
                <a:spcPct val="99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Acts 16:34</a:t>
            </a:r>
            <a:r>
              <a:rPr lang="en-US" dirty="0" smtClean="0">
                <a:solidFill>
                  <a:schemeClr val="bg1"/>
                </a:solidFill>
              </a:rPr>
              <a:t>  Philippian jailor &amp; house rejoiced when saved</a:t>
            </a:r>
          </a:p>
          <a:p>
            <a:pPr lvl="1">
              <a:lnSpc>
                <a:spcPct val="99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Phil. 3:1-10</a:t>
            </a:r>
            <a:r>
              <a:rPr lang="en-US" dirty="0" smtClean="0">
                <a:solidFill>
                  <a:schemeClr val="bg1"/>
                </a:solidFill>
              </a:rPr>
              <a:t>  Paul describes joy in forgiveness vs. his past life</a:t>
            </a:r>
          </a:p>
          <a:p>
            <a:pPr>
              <a:lnSpc>
                <a:spcPct val="99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David found joy in obeying Lord (</a:t>
            </a:r>
            <a:r>
              <a:rPr lang="en-US" b="1" i="1" dirty="0" smtClean="0">
                <a:solidFill>
                  <a:srgbClr val="FFFF66"/>
                </a:solidFill>
              </a:rPr>
              <a:t>1 Chron. 21:22-28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lnSpc>
                <a:spcPct val="99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Psa. 40:8</a:t>
            </a:r>
            <a:r>
              <a:rPr lang="en-US" dirty="0" smtClean="0">
                <a:solidFill>
                  <a:schemeClr val="bg1"/>
                </a:solidFill>
              </a:rPr>
              <a:t>  David </a:t>
            </a:r>
            <a:r>
              <a:rPr lang="en-US" dirty="0" smtClean="0">
                <a:solidFill>
                  <a:schemeClr val="bg1"/>
                </a:solidFill>
              </a:rPr>
              <a:t>delight</a:t>
            </a:r>
            <a:r>
              <a:rPr lang="en-US" dirty="0" smtClean="0">
                <a:solidFill>
                  <a:schemeClr val="bg1"/>
                </a:solidFill>
              </a:rPr>
              <a:t>ed in doing the will of God</a:t>
            </a:r>
          </a:p>
          <a:p>
            <a:pPr lvl="1">
              <a:lnSpc>
                <a:spcPct val="99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Heb.</a:t>
            </a:r>
            <a:r>
              <a:rPr lang="en-US" b="1" i="1" dirty="0" smtClean="0">
                <a:solidFill>
                  <a:srgbClr val="FFFF66"/>
                </a:solidFill>
              </a:rPr>
              <a:t> 5:8-9</a:t>
            </a:r>
            <a:r>
              <a:rPr lang="en-US" dirty="0" smtClean="0">
                <a:solidFill>
                  <a:schemeClr val="bg1"/>
                </a:solidFill>
              </a:rPr>
              <a:t>  Jesus epitomized joy in obeying the Father</a:t>
            </a:r>
          </a:p>
          <a:p>
            <a:pPr lvl="1">
              <a:lnSpc>
                <a:spcPct val="99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1 Pet. 1:6-9</a:t>
            </a:r>
            <a:r>
              <a:rPr lang="en-US" dirty="0" smtClean="0">
                <a:solidFill>
                  <a:schemeClr val="bg1"/>
                </a:solidFill>
              </a:rPr>
              <a:t>  Obedience in joy despite trials (cf. Paul in </a:t>
            </a:r>
            <a:r>
              <a:rPr lang="en-US" b="1" i="1" dirty="0" smtClean="0">
                <a:solidFill>
                  <a:srgbClr val="FFFF66"/>
                </a:solidFill>
              </a:rPr>
              <a:t>Phil.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lnSpc>
                <a:spcPct val="99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David rejoice to see fruit of his labor (</a:t>
            </a:r>
            <a:r>
              <a:rPr lang="en-US" b="1" i="1" dirty="0" smtClean="0">
                <a:solidFill>
                  <a:srgbClr val="FFFF66"/>
                </a:solidFill>
              </a:rPr>
              <a:t>1 Chron. 22:1f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lnSpc>
                <a:spcPct val="99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Psa. 126:5</a:t>
            </a:r>
            <a:r>
              <a:rPr lang="en-US" dirty="0" smtClean="0">
                <a:solidFill>
                  <a:schemeClr val="bg1"/>
                </a:solidFill>
              </a:rPr>
              <a:t>  “Those who sow in tears shall reap in joy”</a:t>
            </a:r>
          </a:p>
          <a:p>
            <a:pPr lvl="1">
              <a:lnSpc>
                <a:spcPct val="99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Phil.</a:t>
            </a:r>
            <a:r>
              <a:rPr lang="en-US" b="1" i="1" dirty="0" smtClean="0">
                <a:solidFill>
                  <a:srgbClr val="FFFF66"/>
                </a:solidFill>
              </a:rPr>
              <a:t> 4:1</a:t>
            </a:r>
            <a:r>
              <a:rPr lang="en-US" dirty="0" smtClean="0">
                <a:solidFill>
                  <a:schemeClr val="bg1"/>
                </a:solidFill>
              </a:rPr>
              <a:t>  Paul rejoiced at fruit manifest in Philippian church</a:t>
            </a:r>
          </a:p>
          <a:p>
            <a:pPr lvl="1">
              <a:lnSpc>
                <a:spcPct val="99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3 Jn.</a:t>
            </a:r>
            <a:r>
              <a:rPr lang="en-US" b="1" i="1" dirty="0" smtClean="0">
                <a:solidFill>
                  <a:srgbClr val="FFFF66"/>
                </a:solidFill>
              </a:rPr>
              <a:t> 3-4</a:t>
            </a:r>
            <a:r>
              <a:rPr lang="en-US" dirty="0" smtClean="0">
                <a:solidFill>
                  <a:schemeClr val="bg1"/>
                </a:solidFill>
              </a:rPr>
              <a:t>  “I rejoiced greatly… as you walk in the truth”</a:t>
            </a:r>
          </a:p>
          <a:p>
            <a:pPr>
              <a:lnSpc>
                <a:spcPct val="99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In Christ, there is hope to restore joy in a broken soul</a:t>
            </a:r>
            <a:endParaRPr lang="en-US" dirty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94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185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Heart of Restored Joy</vt:lpstr>
      <vt:lpstr>Psalm 30:1-5</vt:lpstr>
      <vt:lpstr>Factors in Restoring Joy to Broken Soul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Heart of Joy</dc:title>
  <dc:creator>Harry</dc:creator>
  <cp:lastModifiedBy>Harry</cp:lastModifiedBy>
  <cp:revision>13</cp:revision>
  <dcterms:created xsi:type="dcterms:W3CDTF">2016-05-28T20:47:59Z</dcterms:created>
  <dcterms:modified xsi:type="dcterms:W3CDTF">2016-05-29T11:42:21Z</dcterms:modified>
</cp:coreProperties>
</file>